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handoutMasterIdLst>
    <p:handoutMasterId r:id="rId18"/>
  </p:handoutMasterIdLst>
  <p:sldIdLst>
    <p:sldId id="256" r:id="rId2"/>
    <p:sldId id="257" r:id="rId3"/>
    <p:sldId id="279" r:id="rId4"/>
    <p:sldId id="265" r:id="rId5"/>
    <p:sldId id="260" r:id="rId6"/>
    <p:sldId id="271" r:id="rId7"/>
    <p:sldId id="277" r:id="rId8"/>
    <p:sldId id="280" r:id="rId9"/>
    <p:sldId id="281" r:id="rId10"/>
    <p:sldId id="282" r:id="rId11"/>
    <p:sldId id="283" r:id="rId12"/>
    <p:sldId id="284" r:id="rId13"/>
    <p:sldId id="285" r:id="rId14"/>
    <p:sldId id="286" r:id="rId15"/>
    <p:sldId id="278"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66CCFF"/>
    <a:srgbClr val="00CCFF"/>
    <a:srgbClr val="0066CC"/>
    <a:srgbClr val="3366CC"/>
    <a:srgbClr val="339966"/>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115" autoAdjust="0"/>
  </p:normalViewPr>
  <p:slideViewPr>
    <p:cSldViewPr>
      <p:cViewPr varScale="1">
        <p:scale>
          <a:sx n="101" d="100"/>
          <a:sy n="101" d="100"/>
        </p:scale>
        <p:origin x="-2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450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93A44B7A-4FF9-440C-8083-27896A37C244}" type="datetimeFigureOut">
              <a:rPr lang="ru-RU"/>
              <a:pPr>
                <a:defRPr/>
              </a:pPr>
              <a:t>15.01.2010</a:t>
            </a:fld>
            <a:endParaRPr lang="ru-RU"/>
          </a:p>
        </p:txBody>
      </p:sp>
      <p:sp>
        <p:nvSpPr>
          <p:cNvPr id="450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450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13D6FF6-7E75-487A-A6AB-AD250FD6DE9F}"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491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491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193BB20-77A0-43B1-BDE1-204D5654138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a:ln/>
        </p:spPr>
      </p:sp>
      <p:sp>
        <p:nvSpPr>
          <p:cNvPr id="5325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ru-RU"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ru-RU"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ru-RU"/>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ru-RU"/>
            </a:p>
          </p:txBody>
        </p:sp>
      </p:grpSp>
      <p:sp>
        <p:nvSpPr>
          <p:cNvPr id="5128"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ru-RU"/>
              <a:t>Образец подзаголовка</a:t>
            </a:r>
          </a:p>
        </p:txBody>
      </p:sp>
      <p:sp>
        <p:nvSpPr>
          <p:cNvPr id="513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ru-RU"/>
              <a:t>Образец заголовка</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fld id="{F000B22F-BF6E-4DE1-864F-FE4DAB2FCAE0}" type="datetime1">
              <a:rPr lang="ru-RU"/>
              <a:pPr>
                <a:defRPr/>
              </a:pPr>
              <a:t>15.01.2010</a:t>
            </a:fld>
            <a:endParaRPr lang="ru-RU"/>
          </a:p>
        </p:txBody>
      </p:sp>
      <p:sp>
        <p:nvSpPr>
          <p:cNvPr id="11" name="Rectangle 10"/>
          <p:cNvSpPr>
            <a:spLocks noGrp="1" noChangeArrowheads="1"/>
          </p:cNvSpPr>
          <p:nvPr>
            <p:ph type="ftr" sz="quarter" idx="11"/>
          </p:nvPr>
        </p:nvSpPr>
        <p:spPr/>
        <p:txBody>
          <a:bodyPr/>
          <a:lstStyle>
            <a:lvl1pPr algn="r">
              <a:defRPr/>
            </a:lvl1pPr>
          </a:lstStyle>
          <a:p>
            <a:pPr>
              <a:defRPr/>
            </a:pPr>
            <a:endParaRPr lang="ru-RU"/>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9BC1EFE6-15ED-4368-A2F8-8D6E3419A49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fld id="{9F851590-B280-487B-B4CB-472EF5F21B0D}" type="datetime1">
              <a:rPr lang="ru-RU"/>
              <a:pPr>
                <a:defRPr/>
              </a:pPr>
              <a:t>15.01.2010</a:t>
            </a:fld>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94AC42C7-2F4A-46FE-A054-4B90D3896CB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5600" y="762000"/>
            <a:ext cx="1981200" cy="5324475"/>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762000" y="762000"/>
            <a:ext cx="5791200" cy="5324475"/>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fld id="{C572696E-742F-45F4-B657-0BC36FBF57AD}" type="datetime1">
              <a:rPr lang="ru-RU"/>
              <a:pPr>
                <a:defRPr/>
              </a:pPr>
              <a:t>15.01.2010</a:t>
            </a:fld>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00DFEB42-5427-424A-9782-7F122EBE2CDA}"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762000"/>
            <a:ext cx="7924800" cy="1143000"/>
          </a:xfrm>
        </p:spPr>
        <p:txBody>
          <a:bodyPr/>
          <a:lstStyle/>
          <a:p>
            <a:r>
              <a:rPr lang="en-US"/>
              <a:t>Образец заголовка</a:t>
            </a:r>
            <a:endParaRPr lang="ru-RU"/>
          </a:p>
        </p:txBody>
      </p:sp>
      <p:sp>
        <p:nvSpPr>
          <p:cNvPr id="3" name="Текст 2"/>
          <p:cNvSpPr>
            <a:spLocks noGrp="1"/>
          </p:cNvSpPr>
          <p:nvPr>
            <p:ph type="body" sz="half" idx="1"/>
          </p:nvPr>
        </p:nvSpPr>
        <p:spPr>
          <a:xfrm>
            <a:off x="838200" y="2362200"/>
            <a:ext cx="3770313" cy="3724275"/>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760913" y="2362200"/>
            <a:ext cx="3770312" cy="3724275"/>
          </a:xfrm>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fld id="{6F52DB77-CBE9-40D9-92C4-19E37A89BE0A}" type="datetime1">
              <a:rPr lang="ru-RU"/>
              <a:pPr>
                <a:defRPr/>
              </a:pPr>
              <a:t>15.01.2010</a:t>
            </a:fld>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EE7F458E-EED2-4052-91F4-4DEC3A91721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pPr>
              <a:defRPr/>
            </a:pPr>
            <a:fld id="{EB3E9B06-2743-4513-AFD1-DBDC2B79FDA9}" type="datetime1">
              <a:rPr lang="ru-RU"/>
              <a:pPr>
                <a:defRPr/>
              </a:pPr>
              <a:t>15.01.2010</a:t>
            </a:fld>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AD6A3FFC-777C-47F3-85C6-81BACE22956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Rectangle 11"/>
          <p:cNvSpPr>
            <a:spLocks noGrp="1" noChangeArrowheads="1"/>
          </p:cNvSpPr>
          <p:nvPr>
            <p:ph type="dt" sz="half" idx="10"/>
          </p:nvPr>
        </p:nvSpPr>
        <p:spPr>
          <a:ln/>
        </p:spPr>
        <p:txBody>
          <a:bodyPr/>
          <a:lstStyle>
            <a:lvl1pPr>
              <a:defRPr/>
            </a:lvl1pPr>
          </a:lstStyle>
          <a:p>
            <a:pPr>
              <a:defRPr/>
            </a:pPr>
            <a:fld id="{4CF7EF31-6828-4ADD-84C9-59FD597C09B4}" type="datetime1">
              <a:rPr lang="ru-RU"/>
              <a:pPr>
                <a:defRPr/>
              </a:pPr>
              <a:t>15.01.2010</a:t>
            </a:fld>
            <a:endParaRPr lang="ru-RU"/>
          </a:p>
        </p:txBody>
      </p:sp>
      <p:sp>
        <p:nvSpPr>
          <p:cNvPr id="5" name="Rectangle 12"/>
          <p:cNvSpPr>
            <a:spLocks noGrp="1" noChangeArrowheads="1"/>
          </p:cNvSpPr>
          <p:nvPr>
            <p:ph type="ftr" sz="quarter" idx="11"/>
          </p:nvPr>
        </p:nvSpPr>
        <p:spPr>
          <a:ln/>
        </p:spPr>
        <p:txBody>
          <a:bodyPr/>
          <a:lstStyle>
            <a:lvl1pPr>
              <a:defRPr/>
            </a:lvl1pPr>
          </a:lstStyle>
          <a:p>
            <a:pPr>
              <a:defRPr/>
            </a:pPr>
            <a:endParaRPr lang="ru-RU"/>
          </a:p>
        </p:txBody>
      </p:sp>
      <p:sp>
        <p:nvSpPr>
          <p:cNvPr id="6" name="Rectangle 13"/>
          <p:cNvSpPr>
            <a:spLocks noGrp="1" noChangeArrowheads="1"/>
          </p:cNvSpPr>
          <p:nvPr>
            <p:ph type="sldNum" sz="quarter" idx="12"/>
          </p:nvPr>
        </p:nvSpPr>
        <p:spPr>
          <a:ln/>
        </p:spPr>
        <p:txBody>
          <a:bodyPr/>
          <a:lstStyle>
            <a:lvl1pPr>
              <a:defRPr/>
            </a:lvl1pPr>
          </a:lstStyle>
          <a:p>
            <a:pPr>
              <a:defRPr/>
            </a:pPr>
            <a:fld id="{7651D0B8-2B59-40E9-8074-1CD20E9C008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pPr>
              <a:defRPr/>
            </a:pPr>
            <a:fld id="{9D690205-EA7A-433B-AB5A-94F2FBA17947}" type="datetime1">
              <a:rPr lang="ru-RU"/>
              <a:pPr>
                <a:defRPr/>
              </a:pPr>
              <a:t>15.01.2010</a:t>
            </a:fld>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5006ED1E-B783-4FE9-A579-3F5BD1A2D9C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pPr>
              <a:defRPr/>
            </a:pPr>
            <a:fld id="{A1E975FC-1517-426F-BE07-7B44DCAC2EF7}" type="datetime1">
              <a:rPr lang="ru-RU"/>
              <a:pPr>
                <a:defRPr/>
              </a:pPr>
              <a:t>15.01.2010</a:t>
            </a:fld>
            <a:endParaRPr lang="ru-RU"/>
          </a:p>
        </p:txBody>
      </p:sp>
      <p:sp>
        <p:nvSpPr>
          <p:cNvPr id="8" name="Rectangle 12"/>
          <p:cNvSpPr>
            <a:spLocks noGrp="1" noChangeArrowheads="1"/>
          </p:cNvSpPr>
          <p:nvPr>
            <p:ph type="ftr" sz="quarter" idx="11"/>
          </p:nvPr>
        </p:nvSpPr>
        <p:spPr>
          <a:ln/>
        </p:spPr>
        <p:txBody>
          <a:bodyPr/>
          <a:lstStyle>
            <a:lvl1pPr>
              <a:defRPr/>
            </a:lvl1pPr>
          </a:lstStyle>
          <a:p>
            <a:pPr>
              <a:defRPr/>
            </a:pPr>
            <a:endParaRPr lang="ru-RU"/>
          </a:p>
        </p:txBody>
      </p:sp>
      <p:sp>
        <p:nvSpPr>
          <p:cNvPr id="9" name="Rectangle 13"/>
          <p:cNvSpPr>
            <a:spLocks noGrp="1" noChangeArrowheads="1"/>
          </p:cNvSpPr>
          <p:nvPr>
            <p:ph type="sldNum" sz="quarter" idx="12"/>
          </p:nvPr>
        </p:nvSpPr>
        <p:spPr>
          <a:ln/>
        </p:spPr>
        <p:txBody>
          <a:bodyPr/>
          <a:lstStyle>
            <a:lvl1pPr>
              <a:defRPr/>
            </a:lvl1pPr>
          </a:lstStyle>
          <a:p>
            <a:pPr>
              <a:defRPr/>
            </a:pPr>
            <a:fld id="{6CD7F022-EFF4-46D3-860F-F0C48FC5B28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pPr>
              <a:defRPr/>
            </a:pPr>
            <a:fld id="{9F59AAB9-24EF-47CD-9E71-6F2985605BE0}" type="datetime1">
              <a:rPr lang="ru-RU"/>
              <a:pPr>
                <a:defRPr/>
              </a:pPr>
              <a:t>15.01.2010</a:t>
            </a:fld>
            <a:endParaRPr lang="ru-RU"/>
          </a:p>
        </p:txBody>
      </p:sp>
      <p:sp>
        <p:nvSpPr>
          <p:cNvPr id="4" name="Rectangle 12"/>
          <p:cNvSpPr>
            <a:spLocks noGrp="1" noChangeArrowheads="1"/>
          </p:cNvSpPr>
          <p:nvPr>
            <p:ph type="ftr" sz="quarter" idx="11"/>
          </p:nvPr>
        </p:nvSpPr>
        <p:spPr>
          <a:ln/>
        </p:spPr>
        <p:txBody>
          <a:bodyPr/>
          <a:lstStyle>
            <a:lvl1pPr>
              <a:defRPr/>
            </a:lvl1pPr>
          </a:lstStyle>
          <a:p>
            <a:pPr>
              <a:defRPr/>
            </a:pPr>
            <a:endParaRPr lang="ru-RU"/>
          </a:p>
        </p:txBody>
      </p:sp>
      <p:sp>
        <p:nvSpPr>
          <p:cNvPr id="5" name="Rectangle 13"/>
          <p:cNvSpPr>
            <a:spLocks noGrp="1" noChangeArrowheads="1"/>
          </p:cNvSpPr>
          <p:nvPr>
            <p:ph type="sldNum" sz="quarter" idx="12"/>
          </p:nvPr>
        </p:nvSpPr>
        <p:spPr>
          <a:ln/>
        </p:spPr>
        <p:txBody>
          <a:bodyPr/>
          <a:lstStyle>
            <a:lvl1pPr>
              <a:defRPr/>
            </a:lvl1pPr>
          </a:lstStyle>
          <a:p>
            <a:pPr>
              <a:defRPr/>
            </a:pPr>
            <a:fld id="{9DA4CED2-9459-451D-AE5E-730C2DDDEE7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fld id="{B4FA67ED-F1B7-46F4-96F2-95040F5DB206}" type="datetime1">
              <a:rPr lang="ru-RU"/>
              <a:pPr>
                <a:defRPr/>
              </a:pPr>
              <a:t>15.01.2010</a:t>
            </a:fld>
            <a:endParaRPr lang="ru-RU"/>
          </a:p>
        </p:txBody>
      </p:sp>
      <p:sp>
        <p:nvSpPr>
          <p:cNvPr id="3" name="Rectangle 12"/>
          <p:cNvSpPr>
            <a:spLocks noGrp="1" noChangeArrowheads="1"/>
          </p:cNvSpPr>
          <p:nvPr>
            <p:ph type="ftr" sz="quarter" idx="11"/>
          </p:nvPr>
        </p:nvSpPr>
        <p:spPr>
          <a:ln/>
        </p:spPr>
        <p:txBody>
          <a:bodyPr/>
          <a:lstStyle>
            <a:lvl1pPr>
              <a:defRPr/>
            </a:lvl1pPr>
          </a:lstStyle>
          <a:p>
            <a:pPr>
              <a:defRPr/>
            </a:pPr>
            <a:endParaRPr lang="ru-RU"/>
          </a:p>
        </p:txBody>
      </p:sp>
      <p:sp>
        <p:nvSpPr>
          <p:cNvPr id="4" name="Rectangle 13"/>
          <p:cNvSpPr>
            <a:spLocks noGrp="1" noChangeArrowheads="1"/>
          </p:cNvSpPr>
          <p:nvPr>
            <p:ph type="sldNum" sz="quarter" idx="12"/>
          </p:nvPr>
        </p:nvSpPr>
        <p:spPr>
          <a:ln/>
        </p:spPr>
        <p:txBody>
          <a:bodyPr/>
          <a:lstStyle>
            <a:lvl1pPr>
              <a:defRPr/>
            </a:lvl1pPr>
          </a:lstStyle>
          <a:p>
            <a:pPr>
              <a:defRPr/>
            </a:pPr>
            <a:fld id="{859871A4-EF22-44E4-8C13-8E4A48825F4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fld id="{D18E66B5-2300-4CC1-AF2C-77D7AEE60294}" type="datetime1">
              <a:rPr lang="ru-RU"/>
              <a:pPr>
                <a:defRPr/>
              </a:pPr>
              <a:t>15.01.2010</a:t>
            </a:fld>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4AC52A91-50D5-4C5F-847B-9C66610DB8D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11"/>
          <p:cNvSpPr>
            <a:spLocks noGrp="1" noChangeArrowheads="1"/>
          </p:cNvSpPr>
          <p:nvPr>
            <p:ph type="dt" sz="half" idx="10"/>
          </p:nvPr>
        </p:nvSpPr>
        <p:spPr>
          <a:ln/>
        </p:spPr>
        <p:txBody>
          <a:bodyPr/>
          <a:lstStyle>
            <a:lvl1pPr>
              <a:defRPr/>
            </a:lvl1pPr>
          </a:lstStyle>
          <a:p>
            <a:pPr>
              <a:defRPr/>
            </a:pPr>
            <a:fld id="{BCC48B2D-3FDD-4D96-9BD3-0F66D2D083DF}" type="datetime1">
              <a:rPr lang="ru-RU"/>
              <a:pPr>
                <a:defRPr/>
              </a:pPr>
              <a:t>15.01.2010</a:t>
            </a:fld>
            <a:endParaRPr lang="ru-RU"/>
          </a:p>
        </p:txBody>
      </p:sp>
      <p:sp>
        <p:nvSpPr>
          <p:cNvPr id="6" name="Rectangle 12"/>
          <p:cNvSpPr>
            <a:spLocks noGrp="1" noChangeArrowheads="1"/>
          </p:cNvSpPr>
          <p:nvPr>
            <p:ph type="ftr" sz="quarter" idx="11"/>
          </p:nvPr>
        </p:nvSpPr>
        <p:spPr>
          <a:ln/>
        </p:spPr>
        <p:txBody>
          <a:bodyPr/>
          <a:lstStyle>
            <a:lvl1pPr>
              <a:defRPr/>
            </a:lvl1pPr>
          </a:lstStyle>
          <a:p>
            <a:pPr>
              <a:defRPr/>
            </a:pPr>
            <a:endParaRPr lang="ru-RU"/>
          </a:p>
        </p:txBody>
      </p:sp>
      <p:sp>
        <p:nvSpPr>
          <p:cNvPr id="7" name="Rectangle 13"/>
          <p:cNvSpPr>
            <a:spLocks noGrp="1" noChangeArrowheads="1"/>
          </p:cNvSpPr>
          <p:nvPr>
            <p:ph type="sldNum" sz="quarter" idx="12"/>
          </p:nvPr>
        </p:nvSpPr>
        <p:spPr>
          <a:ln/>
        </p:spPr>
        <p:txBody>
          <a:bodyPr/>
          <a:lstStyle>
            <a:lvl1pPr>
              <a:defRPr/>
            </a:lvl1pPr>
          </a:lstStyle>
          <a:p>
            <a:pPr>
              <a:defRPr/>
            </a:pPr>
            <a:fld id="{7F7CBD1B-0946-44B7-B93C-6D7375921E2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4100"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ru-RU"/>
              </a:p>
            </p:txBody>
          </p:sp>
          <p:sp>
            <p:nvSpPr>
              <p:cNvPr id="4101"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ru-RU"/>
              </a:p>
            </p:txBody>
          </p:sp>
        </p:grpSp>
        <p:grpSp>
          <p:nvGrpSpPr>
            <p:cNvPr id="1033" name="Group 6"/>
            <p:cNvGrpSpPr>
              <a:grpSpLocks/>
            </p:cNvGrpSpPr>
            <p:nvPr/>
          </p:nvGrpSpPr>
          <p:grpSpPr bwMode="auto">
            <a:xfrm>
              <a:off x="144" y="1248"/>
              <a:ext cx="4656" cy="201"/>
              <a:chOff x="144" y="1248"/>
              <a:chExt cx="4656" cy="201"/>
            </a:xfrm>
          </p:grpSpPr>
          <p:sp>
            <p:nvSpPr>
              <p:cNvPr id="4103"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ru-RU"/>
              </a:p>
            </p:txBody>
          </p:sp>
          <p:sp>
            <p:nvSpPr>
              <p:cNvPr id="4104"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ru-RU"/>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107"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B7567A13-9C13-4894-9A92-222FE52F64C3}" type="datetime1">
              <a:rPr lang="ru-RU"/>
              <a:pPr>
                <a:defRPr/>
              </a:pPr>
              <a:t>15.01.2010</a:t>
            </a:fld>
            <a:endParaRPr lang="ru-RU"/>
          </a:p>
        </p:txBody>
      </p:sp>
      <p:sp>
        <p:nvSpPr>
          <p:cNvPr id="4108"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ru-RU"/>
          </a:p>
        </p:txBody>
      </p:sp>
      <p:sp>
        <p:nvSpPr>
          <p:cNvPr id="4109"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pPr>
              <a:defRPr/>
            </a:pPr>
            <a:fld id="{6BCB7A60-D7E2-4CA7-AB40-D4E927B8261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hf hdr="0" ftr="0" dt="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hyperlink" Target="http://www.asv.org.ru/" TargetMode="Externa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3.png"/><Relationship Id="rId4"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3.png"/><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Rectangle 11"/>
          <p:cNvSpPr>
            <a:spLocks noGrp="1" noChangeArrowheads="1"/>
          </p:cNvSpPr>
          <p:nvPr>
            <p:ph type="sldNum" sz="quarter" idx="12"/>
          </p:nvPr>
        </p:nvSpPr>
        <p:spPr>
          <a:noFill/>
        </p:spPr>
        <p:txBody>
          <a:bodyPr/>
          <a:lstStyle/>
          <a:p>
            <a:fld id="{F58FA2DF-95AF-4D48-B408-DCBC3A5D1CEA}" type="slidenum">
              <a:rPr lang="ru-RU" smtClean="0"/>
              <a:pPr/>
              <a:t>1</a:t>
            </a:fld>
            <a:endParaRPr lang="ru-RU" smtClean="0"/>
          </a:p>
        </p:txBody>
      </p:sp>
      <p:sp>
        <p:nvSpPr>
          <p:cNvPr id="2059" name="Rectangle 11"/>
          <p:cNvSpPr txBox="1">
            <a:spLocks noGrp="1" noChangeArrowheads="1"/>
          </p:cNvSpPr>
          <p:nvPr/>
        </p:nvSpPr>
        <p:spPr bwMode="auto">
          <a:xfrm>
            <a:off x="76200" y="6248400"/>
            <a:ext cx="587375" cy="488950"/>
          </a:xfrm>
          <a:prstGeom prst="rect">
            <a:avLst/>
          </a:prstGeom>
          <a:noFill/>
          <a:ln w="9525">
            <a:noFill/>
            <a:miter lim="800000"/>
            <a:headEnd/>
            <a:tailEnd/>
          </a:ln>
        </p:spPr>
        <p:txBody>
          <a:bodyPr anchor="b"/>
          <a:lstStyle/>
          <a:p>
            <a:fld id="{64CD8864-89DA-4CC7-8434-705F501FB9AF}" type="slidenum">
              <a:rPr lang="ru-RU" sz="2600" b="1">
                <a:solidFill>
                  <a:schemeClr val="bg1"/>
                </a:solidFill>
              </a:rPr>
              <a:pPr/>
              <a:t>1</a:t>
            </a:fld>
            <a:endParaRPr lang="ru-RU" sz="2600" b="1">
              <a:solidFill>
                <a:schemeClr val="bg1"/>
              </a:solidFill>
            </a:endParaRPr>
          </a:p>
        </p:txBody>
      </p:sp>
      <p:sp>
        <p:nvSpPr>
          <p:cNvPr id="2060" name="AutoShape 2"/>
          <p:cNvSpPr>
            <a:spLocks noGrp="1" noChangeArrowheads="1"/>
          </p:cNvSpPr>
          <p:nvPr>
            <p:ph type="ctrTitle"/>
          </p:nvPr>
        </p:nvSpPr>
        <p:spPr>
          <a:xfrm>
            <a:off x="755650" y="2786058"/>
            <a:ext cx="8388350" cy="1857388"/>
          </a:xfrm>
        </p:spPr>
        <p:txBody>
          <a:bodyPr/>
          <a:lstStyle/>
          <a:p>
            <a:pPr eaLnBrk="1" hangingPunct="1"/>
            <a:r>
              <a:rPr lang="ru-RU" b="0" dirty="0" smtClean="0">
                <a:solidFill>
                  <a:schemeClr val="tx2"/>
                </a:solidFill>
              </a:rPr>
              <a:t>Guidance on </a:t>
            </a:r>
            <a:r>
              <a:rPr lang="en-US" b="0" dirty="0" smtClean="0">
                <a:solidFill>
                  <a:schemeClr val="tx2"/>
                </a:solidFill>
              </a:rPr>
              <a:t>F</a:t>
            </a:r>
            <a:r>
              <a:rPr lang="ru-RU" b="0" dirty="0" smtClean="0">
                <a:solidFill>
                  <a:schemeClr val="tx2"/>
                </a:solidFill>
              </a:rPr>
              <a:t>unding in the Core Principles for Effective Deposit Insurance Systems</a:t>
            </a:r>
            <a:r>
              <a:rPr lang="ru-RU" sz="4000" dirty="0" smtClean="0">
                <a:solidFill>
                  <a:schemeClr val="tx2"/>
                </a:solidFill>
              </a:rPr>
              <a:t> </a:t>
            </a:r>
            <a:r>
              <a:rPr lang="ru-RU" b="0" dirty="0" smtClean="0">
                <a:solidFill>
                  <a:schemeClr val="tx2"/>
                </a:solidFill>
              </a:rPr>
              <a:t/>
            </a:r>
            <a:br>
              <a:rPr lang="ru-RU" b="0" dirty="0" smtClean="0">
                <a:solidFill>
                  <a:schemeClr val="tx2"/>
                </a:solidFill>
              </a:rPr>
            </a:br>
            <a:endParaRPr lang="ru-RU" sz="3200" dirty="0" smtClean="0"/>
          </a:p>
        </p:txBody>
      </p:sp>
      <p:sp>
        <p:nvSpPr>
          <p:cNvPr id="2061" name="Rectangle 3"/>
          <p:cNvSpPr>
            <a:spLocks noGrp="1" noChangeArrowheads="1"/>
          </p:cNvSpPr>
          <p:nvPr>
            <p:ph type="subTitle" idx="1"/>
          </p:nvPr>
        </p:nvSpPr>
        <p:spPr>
          <a:xfrm>
            <a:off x="4572000" y="2420938"/>
            <a:ext cx="4572000" cy="4968875"/>
          </a:xfrm>
        </p:spPr>
        <p:txBody>
          <a:bodyPr/>
          <a:lstStyle/>
          <a:p>
            <a:pPr algn="ctr" eaLnBrk="1" hangingPunct="1">
              <a:lnSpc>
                <a:spcPct val="90000"/>
              </a:lnSpc>
            </a:pPr>
            <a:endParaRPr lang="en-US" sz="1800" b="1" dirty="0" smtClean="0">
              <a:solidFill>
                <a:schemeClr val="tx1"/>
              </a:solidFill>
            </a:endParaRPr>
          </a:p>
          <a:p>
            <a:pPr algn="ctr" eaLnBrk="1" hangingPunct="1">
              <a:lnSpc>
                <a:spcPct val="90000"/>
              </a:lnSpc>
            </a:pPr>
            <a:endParaRPr lang="ru-RU" sz="1800" b="1" dirty="0" smtClean="0">
              <a:solidFill>
                <a:schemeClr val="tx1"/>
              </a:solidFill>
            </a:endParaRPr>
          </a:p>
          <a:p>
            <a:pPr algn="ctr" eaLnBrk="1" hangingPunct="1">
              <a:lnSpc>
                <a:spcPct val="90000"/>
              </a:lnSpc>
            </a:pPr>
            <a:endParaRPr lang="en-US" sz="1800" b="1" dirty="0" smtClean="0">
              <a:solidFill>
                <a:schemeClr val="tx1"/>
              </a:solidFill>
            </a:endParaRPr>
          </a:p>
          <a:p>
            <a:pPr algn="ctr" eaLnBrk="1" hangingPunct="1">
              <a:lnSpc>
                <a:spcPct val="90000"/>
              </a:lnSpc>
            </a:pPr>
            <a:endParaRPr lang="en-US" sz="1800" b="1" dirty="0" smtClean="0">
              <a:solidFill>
                <a:schemeClr val="tx1"/>
              </a:solidFill>
            </a:endParaRPr>
          </a:p>
          <a:p>
            <a:pPr algn="ctr" eaLnBrk="1" hangingPunct="1">
              <a:lnSpc>
                <a:spcPct val="90000"/>
              </a:lnSpc>
            </a:pPr>
            <a:endParaRPr lang="en-US" sz="1800" b="1" dirty="0" smtClean="0">
              <a:solidFill>
                <a:schemeClr val="tx1"/>
              </a:solidFill>
            </a:endParaRPr>
          </a:p>
          <a:p>
            <a:pPr algn="ctr" eaLnBrk="1" hangingPunct="1">
              <a:lnSpc>
                <a:spcPct val="90000"/>
              </a:lnSpc>
            </a:pPr>
            <a:endParaRPr lang="en-US" sz="1900" b="1" dirty="0" smtClean="0">
              <a:solidFill>
                <a:schemeClr val="tx1"/>
              </a:solidFill>
            </a:endParaRPr>
          </a:p>
          <a:p>
            <a:pPr algn="ctr" eaLnBrk="1" hangingPunct="1">
              <a:lnSpc>
                <a:spcPct val="90000"/>
              </a:lnSpc>
            </a:pPr>
            <a:endParaRPr lang="en-US" sz="1900" dirty="0" smtClean="0">
              <a:solidFill>
                <a:schemeClr val="tx1"/>
              </a:solidFill>
            </a:endParaRPr>
          </a:p>
          <a:p>
            <a:pPr algn="ctr" eaLnBrk="1" hangingPunct="1">
              <a:lnSpc>
                <a:spcPct val="90000"/>
              </a:lnSpc>
            </a:pPr>
            <a:endParaRPr lang="ru-RU" sz="1800" b="1" dirty="0" smtClean="0">
              <a:solidFill>
                <a:schemeClr val="tx1"/>
              </a:solidFill>
            </a:endParaRPr>
          </a:p>
        </p:txBody>
      </p:sp>
      <p:graphicFrame>
        <p:nvGraphicFramePr>
          <p:cNvPr id="2057" name="Object 9"/>
          <p:cNvGraphicFramePr>
            <a:graphicFrameLocks noChangeAspect="1"/>
          </p:cNvGraphicFramePr>
          <p:nvPr/>
        </p:nvGraphicFramePr>
        <p:xfrm>
          <a:off x="8256588" y="0"/>
          <a:ext cx="887412" cy="1125538"/>
        </p:xfrm>
        <a:graphic>
          <a:graphicData uri="http://schemas.openxmlformats.org/presentationml/2006/ole">
            <p:oleObj spid="_x0000_s2057" name="Photo Editor Photo" r:id="rId3" imgW="2742857" imgH="3543795" progId="">
              <p:embed/>
            </p:oleObj>
          </a:graphicData>
        </a:graphic>
      </p:graphicFrame>
      <p:sp>
        <p:nvSpPr>
          <p:cNvPr id="2062" name="Rectangle 14"/>
          <p:cNvSpPr>
            <a:spLocks noChangeArrowheads="1"/>
          </p:cNvSpPr>
          <p:nvPr/>
        </p:nvSpPr>
        <p:spPr bwMode="auto">
          <a:xfrm>
            <a:off x="4429124" y="5143512"/>
            <a:ext cx="4249737" cy="1723549"/>
          </a:xfrm>
          <a:prstGeom prst="rect">
            <a:avLst/>
          </a:prstGeom>
          <a:noFill/>
          <a:ln w="9525">
            <a:noFill/>
            <a:miter lim="800000"/>
            <a:headEnd/>
            <a:tailEnd/>
          </a:ln>
        </p:spPr>
        <p:txBody>
          <a:bodyPr wrap="square">
            <a:spAutoFit/>
          </a:bodyPr>
          <a:lstStyle/>
          <a:p>
            <a:pPr algn="ctr"/>
            <a:r>
              <a:rPr lang="en-US" sz="2200" dirty="0"/>
              <a:t>Nikolay Evstratenko</a:t>
            </a:r>
          </a:p>
          <a:p>
            <a:pPr algn="ctr"/>
            <a:r>
              <a:rPr lang="en-US" dirty="0"/>
              <a:t> </a:t>
            </a:r>
          </a:p>
          <a:p>
            <a:pPr algn="ctr"/>
            <a:r>
              <a:rPr lang="en-US" sz="2200" dirty="0"/>
              <a:t>State Corporation</a:t>
            </a:r>
            <a:r>
              <a:rPr lang="ru-RU" sz="2200" dirty="0"/>
              <a:t> </a:t>
            </a:r>
            <a:r>
              <a:rPr lang="en-US" sz="2200" dirty="0"/>
              <a:t/>
            </a:r>
            <a:br>
              <a:rPr lang="en-US" sz="2200" dirty="0"/>
            </a:br>
            <a:r>
              <a:rPr lang="ru-RU" sz="2200" dirty="0"/>
              <a:t>«</a:t>
            </a:r>
            <a:r>
              <a:rPr lang="en-US" sz="2200" dirty="0"/>
              <a:t>Deposit Insurance Agency</a:t>
            </a:r>
            <a:r>
              <a:rPr lang="ru-RU" sz="2200" dirty="0"/>
              <a:t>»</a:t>
            </a:r>
            <a:r>
              <a:rPr lang="en-US" sz="2200" dirty="0"/>
              <a:t>, Russia</a:t>
            </a:r>
            <a:endParaRPr lang="ru-RU" sz="2200" dirty="0"/>
          </a:p>
        </p:txBody>
      </p:sp>
      <p:pic>
        <p:nvPicPr>
          <p:cNvPr id="9" name="Picture 7" descr="C:\Users\pmitra\AppData\Local\Microsoft\Windows\Temporary Internet Files\Content.Outlook\FPXYD5H6\patch.jpg"/>
          <p:cNvPicPr>
            <a:picLocks noChangeAspect="1" noChangeArrowheads="1"/>
          </p:cNvPicPr>
          <p:nvPr/>
        </p:nvPicPr>
        <p:blipFill>
          <a:blip r:embed="rId4"/>
          <a:srcRect/>
          <a:stretch>
            <a:fillRect/>
          </a:stretch>
        </p:blipFill>
        <p:spPr bwMode="auto">
          <a:xfrm>
            <a:off x="428596" y="71414"/>
            <a:ext cx="7566025" cy="113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13"/>
          <p:cNvSpPr>
            <a:spLocks noGrp="1" noChangeArrowheads="1"/>
          </p:cNvSpPr>
          <p:nvPr>
            <p:ph type="sldNum" sz="quarter" idx="12"/>
          </p:nvPr>
        </p:nvSpPr>
        <p:spPr>
          <a:noFill/>
        </p:spPr>
        <p:txBody>
          <a:bodyPr/>
          <a:lstStyle/>
          <a:p>
            <a:fld id="{32574EE8-9D4E-449E-9803-5C03541AABAD}" type="slidenum">
              <a:rPr lang="ru-RU" smtClean="0"/>
              <a:pPr/>
              <a:t>10</a:t>
            </a:fld>
            <a:endParaRPr lang="ru-RU" smtClean="0"/>
          </a:p>
        </p:txBody>
      </p:sp>
      <p:sp>
        <p:nvSpPr>
          <p:cNvPr id="48134" name="AutoShape 2"/>
          <p:cNvSpPr>
            <a:spLocks noGrp="1" noChangeArrowheads="1"/>
          </p:cNvSpPr>
          <p:nvPr>
            <p:ph type="title" idx="4294967295"/>
          </p:nvPr>
        </p:nvSpPr>
        <p:spPr/>
        <p:txBody>
          <a:bodyPr/>
          <a:lstStyle/>
          <a:p>
            <a:r>
              <a:rPr lang="en-US" smtClean="0"/>
              <a:t>Essential Criteria (5)</a:t>
            </a:r>
            <a:endParaRPr lang="ru-RU" smtClean="0"/>
          </a:p>
        </p:txBody>
      </p:sp>
      <p:sp>
        <p:nvSpPr>
          <p:cNvPr id="48135" name="Rectangle 3"/>
          <p:cNvSpPr>
            <a:spLocks noGrp="1" noChangeArrowheads="1"/>
          </p:cNvSpPr>
          <p:nvPr>
            <p:ph type="body" sz="half" idx="4294967295"/>
          </p:nvPr>
        </p:nvSpPr>
        <p:spPr>
          <a:xfrm>
            <a:off x="900113" y="2420938"/>
            <a:ext cx="7632700" cy="4103687"/>
          </a:xfrm>
        </p:spPr>
        <p:txBody>
          <a:bodyPr/>
          <a:lstStyle/>
          <a:p>
            <a:pPr marL="457200" indent="-457200" algn="just">
              <a:buFont typeface="Wingdings" pitchFamily="2" charset="2"/>
              <a:buNone/>
            </a:pPr>
            <a:r>
              <a:rPr lang="en-US" altLang="ko-KR" sz="2000" smtClean="0">
                <a:ea typeface="굴림"/>
                <a:cs typeface="굴림"/>
              </a:rPr>
              <a:t>8.	The fund size should be adequate to handle potential bank failures and enable the deposit insurer to promptly reimburse insured depositors and otherwise meet its goals.  The deposit insurer should have (some) control over the size of the fund </a:t>
            </a:r>
          </a:p>
          <a:p>
            <a:pPr marL="457200" indent="-457200" algn="just">
              <a:buFont typeface="Wingdings" pitchFamily="2" charset="2"/>
              <a:buNone/>
            </a:pPr>
            <a:endParaRPr lang="en-US" altLang="ko-KR" sz="2000" smtClean="0">
              <a:ea typeface="굴림"/>
              <a:cs typeface="굴림"/>
            </a:endParaRPr>
          </a:p>
          <a:p>
            <a:pPr marL="457200" indent="-457200" algn="just">
              <a:buFont typeface="Wingdings" pitchFamily="2" charset="2"/>
              <a:buNone/>
            </a:pPr>
            <a:r>
              <a:rPr lang="en-US" altLang="ko-KR" sz="1800" i="1" smtClean="0">
                <a:ea typeface="굴림"/>
                <a:cs typeface="굴림"/>
              </a:rPr>
              <a:t>	</a:t>
            </a:r>
            <a:r>
              <a:rPr lang="en-US" altLang="ko-KR" sz="1800" b="1" i="1" smtClean="0">
                <a:solidFill>
                  <a:srgbClr val="3366CC"/>
                </a:solidFill>
                <a:ea typeface="굴림"/>
                <a:cs typeface="굴림"/>
              </a:rPr>
              <a:t>Details: IADI Research Paper on DIF Sufficiency</a:t>
            </a:r>
          </a:p>
          <a:p>
            <a:pPr marL="457200" indent="-457200" algn="just">
              <a:buFont typeface="Wingdings" pitchFamily="2" charset="2"/>
              <a:buNone/>
            </a:pPr>
            <a:endParaRPr lang="en-US" altLang="ko-KR" sz="1800" b="1" i="1" smtClean="0">
              <a:solidFill>
                <a:srgbClr val="3366CC"/>
              </a:solidFill>
              <a:ea typeface="굴림"/>
              <a:cs typeface="굴림"/>
            </a:endParaRPr>
          </a:p>
          <a:p>
            <a:pPr marL="457200" indent="-457200" algn="just">
              <a:buFont typeface="Wingdings" pitchFamily="2" charset="2"/>
              <a:buNone/>
            </a:pPr>
            <a:r>
              <a:rPr lang="en-US" altLang="ko-KR" sz="2000" smtClean="0">
                <a:ea typeface="굴림"/>
                <a:cs typeface="굴림"/>
              </a:rPr>
              <a:t>9.	The deposit insurance fund should have sound investment policies and procedures, internal controls and disclosure and reporting systems </a:t>
            </a:r>
          </a:p>
        </p:txBody>
      </p:sp>
      <p:graphicFrame>
        <p:nvGraphicFramePr>
          <p:cNvPr id="48132" name="Object 4"/>
          <p:cNvGraphicFramePr>
            <a:graphicFrameLocks noChangeAspect="1"/>
          </p:cNvGraphicFramePr>
          <p:nvPr>
            <p:ph sz="half" idx="4294967295"/>
          </p:nvPr>
        </p:nvGraphicFramePr>
        <p:xfrm>
          <a:off x="8551863" y="0"/>
          <a:ext cx="592137" cy="765175"/>
        </p:xfrm>
        <a:graphic>
          <a:graphicData uri="http://schemas.openxmlformats.org/presentationml/2006/ole">
            <p:oleObj spid="_x0000_s48132" name="Photo Editor Photo" r:id="rId3" imgW="2742857" imgH="3543795" progId="">
              <p:embed/>
            </p:oleObj>
          </a:graphicData>
        </a:graphic>
      </p:graphicFrame>
      <p:sp>
        <p:nvSpPr>
          <p:cNvPr id="48136"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991190C-7AEF-4174-BA18-6CB1941C0EA1}" type="slidenum">
              <a:rPr lang="ru-RU" sz="2600" b="1">
                <a:solidFill>
                  <a:schemeClr val="bg1"/>
                </a:solidFill>
              </a:rPr>
              <a:pPr/>
              <a:t>10</a:t>
            </a:fld>
            <a:endParaRPr lang="ru-RU" sz="2600" b="1">
              <a:solidFill>
                <a:schemeClr val="bg1"/>
              </a:solidFill>
            </a:endParaRPr>
          </a:p>
        </p:txBody>
      </p:sp>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13"/>
          <p:cNvSpPr>
            <a:spLocks noGrp="1" noChangeArrowheads="1"/>
          </p:cNvSpPr>
          <p:nvPr>
            <p:ph type="sldNum" sz="quarter" idx="12"/>
          </p:nvPr>
        </p:nvSpPr>
        <p:spPr>
          <a:noFill/>
        </p:spPr>
        <p:txBody>
          <a:bodyPr/>
          <a:lstStyle/>
          <a:p>
            <a:fld id="{6CCC4A77-D2C8-4310-B5D8-F7C2D0B25938}" type="slidenum">
              <a:rPr lang="ru-RU" smtClean="0"/>
              <a:pPr/>
              <a:t>11</a:t>
            </a:fld>
            <a:endParaRPr lang="ru-RU" smtClean="0"/>
          </a:p>
        </p:txBody>
      </p:sp>
      <p:sp>
        <p:nvSpPr>
          <p:cNvPr id="49158" name="AutoShape 2"/>
          <p:cNvSpPr>
            <a:spLocks noGrp="1" noChangeArrowheads="1"/>
          </p:cNvSpPr>
          <p:nvPr>
            <p:ph type="title" idx="4294967295"/>
          </p:nvPr>
        </p:nvSpPr>
        <p:spPr/>
        <p:txBody>
          <a:bodyPr/>
          <a:lstStyle/>
          <a:p>
            <a:r>
              <a:rPr lang="en-US" smtClean="0"/>
              <a:t>Essential Criteria (6)</a:t>
            </a:r>
            <a:endParaRPr lang="ru-RU" smtClean="0"/>
          </a:p>
        </p:txBody>
      </p:sp>
      <p:sp>
        <p:nvSpPr>
          <p:cNvPr id="49159" name="Rectangle 3"/>
          <p:cNvSpPr>
            <a:spLocks noGrp="1" noChangeArrowheads="1"/>
          </p:cNvSpPr>
          <p:nvPr>
            <p:ph type="body" sz="half" idx="4294967295"/>
          </p:nvPr>
        </p:nvSpPr>
        <p:spPr>
          <a:xfrm>
            <a:off x="900113" y="2420938"/>
            <a:ext cx="7775575" cy="4437062"/>
          </a:xfrm>
        </p:spPr>
        <p:txBody>
          <a:bodyPr/>
          <a:lstStyle/>
          <a:p>
            <a:pPr marL="457200" indent="-457200">
              <a:buFont typeface="Wingdings" pitchFamily="2" charset="2"/>
              <a:buNone/>
            </a:pPr>
            <a:r>
              <a:rPr lang="en-US" altLang="ko-KR" sz="2400" smtClean="0">
                <a:ea typeface="굴림"/>
                <a:cs typeface="굴림"/>
              </a:rPr>
              <a:t>10.	</a:t>
            </a:r>
            <a:r>
              <a:rPr lang="en-US" altLang="ko-KR" sz="2200" smtClean="0">
                <a:ea typeface="굴림"/>
                <a:cs typeface="굴림"/>
              </a:rPr>
              <a:t>Deposit insurers that utilize differential or risk-adjusted assessments are able to effectively assess bank risk and administer the assessment system appropriately.  The approach used to differentiate risk among banks and assign premiums should be:</a:t>
            </a:r>
            <a:r>
              <a:rPr lang="en-US" altLang="ko-KR" sz="2400" smtClean="0">
                <a:ea typeface="굴림"/>
                <a:cs typeface="굴림"/>
              </a:rPr>
              <a:t> </a:t>
            </a:r>
          </a:p>
          <a:p>
            <a:pPr marL="838200" lvl="1" indent="-381000"/>
            <a:r>
              <a:rPr lang="en-US" altLang="ko-KR" sz="2000" smtClean="0">
                <a:ea typeface="굴림"/>
                <a:cs typeface="굴림"/>
              </a:rPr>
              <a:t>effective at differentiating banks into appropriate risk categories </a:t>
            </a:r>
          </a:p>
          <a:p>
            <a:pPr marL="838200" lvl="1" indent="-381000"/>
            <a:r>
              <a:rPr lang="en-US" altLang="ko-KR" sz="2000" smtClean="0">
                <a:ea typeface="굴림"/>
                <a:cs typeface="굴림"/>
              </a:rPr>
              <a:t>utilize a variety of relevant information </a:t>
            </a:r>
          </a:p>
          <a:p>
            <a:pPr marL="838200" lvl="1" indent="-381000"/>
            <a:r>
              <a:rPr lang="en-US" altLang="ko-KR" sz="2000" smtClean="0">
                <a:ea typeface="굴림"/>
                <a:cs typeface="굴림"/>
              </a:rPr>
              <a:t>be forward looking </a:t>
            </a:r>
          </a:p>
          <a:p>
            <a:pPr marL="838200" lvl="1" indent="-381000"/>
            <a:r>
              <a:rPr lang="en-US" altLang="ko-KR" sz="2000" smtClean="0">
                <a:ea typeface="굴림"/>
                <a:cs typeface="굴림"/>
              </a:rPr>
              <a:t>be well accepted by the banking industry and financial safety-net participants. </a:t>
            </a:r>
          </a:p>
          <a:p>
            <a:pPr marL="457200" indent="-457200" algn="just">
              <a:buFont typeface="Wingdings" pitchFamily="2" charset="2"/>
              <a:buNone/>
            </a:pPr>
            <a:r>
              <a:rPr lang="en-US" altLang="ko-KR" sz="2400" i="1" smtClean="0">
                <a:ea typeface="굴림"/>
                <a:cs typeface="굴림"/>
              </a:rPr>
              <a:t>	</a:t>
            </a:r>
          </a:p>
        </p:txBody>
      </p:sp>
      <p:graphicFrame>
        <p:nvGraphicFramePr>
          <p:cNvPr id="49156" name="Object 4"/>
          <p:cNvGraphicFramePr>
            <a:graphicFrameLocks noChangeAspect="1"/>
          </p:cNvGraphicFramePr>
          <p:nvPr>
            <p:ph sz="half" idx="4294967295"/>
          </p:nvPr>
        </p:nvGraphicFramePr>
        <p:xfrm>
          <a:off x="8551863" y="0"/>
          <a:ext cx="592137" cy="765175"/>
        </p:xfrm>
        <a:graphic>
          <a:graphicData uri="http://schemas.openxmlformats.org/presentationml/2006/ole">
            <p:oleObj spid="_x0000_s49156" name="Photo Editor Photo" r:id="rId3" imgW="2742857" imgH="3543795" progId="">
              <p:embed/>
            </p:oleObj>
          </a:graphicData>
        </a:graphic>
      </p:graphicFrame>
      <p:sp>
        <p:nvSpPr>
          <p:cNvPr id="49160"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277F282D-1B5A-4857-831C-78B0EA2885A5}" type="slidenum">
              <a:rPr lang="ru-RU" sz="2600" b="1">
                <a:solidFill>
                  <a:schemeClr val="bg1"/>
                </a:solidFill>
              </a:rPr>
              <a:pPr/>
              <a:t>11</a:t>
            </a:fld>
            <a:endParaRPr lang="ru-RU" sz="2600" b="1">
              <a:solidFill>
                <a:schemeClr val="bg1"/>
              </a:solidFill>
            </a:endParaRPr>
          </a:p>
        </p:txBody>
      </p:sp>
      <p:pic>
        <p:nvPicPr>
          <p:cNvPr id="8"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13"/>
          <p:cNvSpPr>
            <a:spLocks noGrp="1" noChangeArrowheads="1"/>
          </p:cNvSpPr>
          <p:nvPr>
            <p:ph type="sldNum" sz="quarter" idx="12"/>
          </p:nvPr>
        </p:nvSpPr>
        <p:spPr>
          <a:noFill/>
        </p:spPr>
        <p:txBody>
          <a:bodyPr/>
          <a:lstStyle/>
          <a:p>
            <a:fld id="{A9B6F523-5E82-4100-ADD8-10E8AC7EBFD9}" type="slidenum">
              <a:rPr lang="ru-RU" smtClean="0"/>
              <a:pPr/>
              <a:t>12</a:t>
            </a:fld>
            <a:endParaRPr lang="ru-RU" smtClean="0"/>
          </a:p>
        </p:txBody>
      </p:sp>
      <p:sp>
        <p:nvSpPr>
          <p:cNvPr id="50182" name="AutoShape 2"/>
          <p:cNvSpPr>
            <a:spLocks noGrp="1" noChangeArrowheads="1"/>
          </p:cNvSpPr>
          <p:nvPr>
            <p:ph type="title" idx="4294967295"/>
          </p:nvPr>
        </p:nvSpPr>
        <p:spPr/>
        <p:txBody>
          <a:bodyPr/>
          <a:lstStyle/>
          <a:p>
            <a:r>
              <a:rPr lang="en-US" smtClean="0"/>
              <a:t>Essential Criteria (7)</a:t>
            </a:r>
            <a:endParaRPr lang="ru-RU" smtClean="0"/>
          </a:p>
        </p:txBody>
      </p:sp>
      <p:sp>
        <p:nvSpPr>
          <p:cNvPr id="50183" name="Rectangle 3"/>
          <p:cNvSpPr>
            <a:spLocks noGrp="1" noChangeArrowheads="1"/>
          </p:cNvSpPr>
          <p:nvPr>
            <p:ph type="body" sz="half" idx="4294967295"/>
          </p:nvPr>
        </p:nvSpPr>
        <p:spPr>
          <a:xfrm>
            <a:off x="900113" y="2420938"/>
            <a:ext cx="7775575" cy="4437062"/>
          </a:xfrm>
        </p:spPr>
        <p:txBody>
          <a:bodyPr/>
          <a:lstStyle/>
          <a:p>
            <a:pPr marL="457200" indent="-457200">
              <a:buFont typeface="Wingdings" pitchFamily="2" charset="2"/>
              <a:buNone/>
            </a:pPr>
            <a:r>
              <a:rPr lang="en-US" altLang="ko-KR" sz="2200" smtClean="0">
                <a:ea typeface="굴림"/>
                <a:cs typeface="굴림"/>
              </a:rPr>
              <a:t>11.	The adoption of differential premium systems requires policymakers to ensure that the deposit insurance authority has the necessary authority, resources and information in place to administer the system appropriately  </a:t>
            </a:r>
          </a:p>
          <a:p>
            <a:pPr marL="457200" indent="-457200">
              <a:buFont typeface="Wingdings" pitchFamily="2" charset="2"/>
              <a:buNone/>
            </a:pPr>
            <a:r>
              <a:rPr lang="en-US" altLang="ko-KR" sz="2200" smtClean="0">
                <a:ea typeface="굴림"/>
                <a:cs typeface="굴림"/>
              </a:rPr>
              <a:t>	</a:t>
            </a:r>
          </a:p>
          <a:p>
            <a:pPr marL="457200" indent="-457200">
              <a:buFont typeface="Wingdings" pitchFamily="2" charset="2"/>
              <a:buNone/>
            </a:pPr>
            <a:r>
              <a:rPr lang="en-US" altLang="ko-KR" sz="2200" smtClean="0">
                <a:ea typeface="굴림"/>
                <a:cs typeface="굴림"/>
              </a:rPr>
              <a:t>	A balance needs to be struck between: </a:t>
            </a:r>
          </a:p>
          <a:p>
            <a:pPr marL="838200" lvl="1" indent="-381000"/>
            <a:r>
              <a:rPr lang="en-US" altLang="ko-KR" sz="2000" smtClean="0">
                <a:ea typeface="굴림"/>
                <a:cs typeface="굴림"/>
              </a:rPr>
              <a:t>requiring necessary information for the classification of banks into premium categories and </a:t>
            </a:r>
          </a:p>
          <a:p>
            <a:pPr marL="838200" lvl="1" indent="-381000"/>
            <a:r>
              <a:rPr lang="en-US" altLang="ko-KR" sz="2000" smtClean="0">
                <a:ea typeface="굴림"/>
                <a:cs typeface="굴림"/>
              </a:rPr>
              <a:t>concern that the demands for information not be unduly burdensome </a:t>
            </a:r>
            <a:r>
              <a:rPr lang="en-US" altLang="ko-KR" sz="2000" i="1" smtClean="0">
                <a:ea typeface="굴림"/>
                <a:cs typeface="굴림"/>
              </a:rPr>
              <a:t>	</a:t>
            </a:r>
          </a:p>
        </p:txBody>
      </p:sp>
      <p:graphicFrame>
        <p:nvGraphicFramePr>
          <p:cNvPr id="50180" name="Object 4"/>
          <p:cNvGraphicFramePr>
            <a:graphicFrameLocks noChangeAspect="1"/>
          </p:cNvGraphicFramePr>
          <p:nvPr>
            <p:ph sz="half" idx="4294967295"/>
          </p:nvPr>
        </p:nvGraphicFramePr>
        <p:xfrm>
          <a:off x="8551863" y="0"/>
          <a:ext cx="592137" cy="765175"/>
        </p:xfrm>
        <a:graphic>
          <a:graphicData uri="http://schemas.openxmlformats.org/presentationml/2006/ole">
            <p:oleObj spid="_x0000_s50180" name="Photo Editor Photo" r:id="rId3" imgW="2742857" imgH="3543795" progId="">
              <p:embed/>
            </p:oleObj>
          </a:graphicData>
        </a:graphic>
      </p:graphicFrame>
      <p:sp>
        <p:nvSpPr>
          <p:cNvPr id="50184"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C513705-1420-4614-AC4F-FA16F5FA52AB}" type="slidenum">
              <a:rPr lang="ru-RU" sz="2600" b="1">
                <a:solidFill>
                  <a:schemeClr val="bg1"/>
                </a:solidFill>
              </a:rPr>
              <a:pPr/>
              <a:t>12</a:t>
            </a:fld>
            <a:endParaRPr lang="ru-RU" sz="2600" b="1">
              <a:solidFill>
                <a:schemeClr val="bg1"/>
              </a:solidFill>
            </a:endParaRPr>
          </a:p>
        </p:txBody>
      </p:sp>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35110FD9-95B8-454D-B31E-C8028DFA9BE1}" type="slidenum">
              <a:rPr lang="ru-RU" sz="2600" b="1">
                <a:solidFill>
                  <a:schemeClr val="bg1"/>
                </a:solidFill>
              </a:rPr>
              <a:pPr/>
              <a:t>13</a:t>
            </a:fld>
            <a:endParaRPr lang="ru-RU" sz="2600" b="1">
              <a:solidFill>
                <a:schemeClr val="bg1"/>
              </a:solidFill>
            </a:endParaRPr>
          </a:p>
        </p:txBody>
      </p:sp>
      <p:sp>
        <p:nvSpPr>
          <p:cNvPr id="61447" name="AutoShape 2"/>
          <p:cNvSpPr>
            <a:spLocks noGrp="1" noChangeArrowheads="1"/>
          </p:cNvSpPr>
          <p:nvPr>
            <p:ph type="title" idx="4294967295"/>
          </p:nvPr>
        </p:nvSpPr>
        <p:spPr/>
        <p:txBody>
          <a:bodyPr/>
          <a:lstStyle/>
          <a:p>
            <a:r>
              <a:rPr lang="en-US" smtClean="0"/>
              <a:t>Funding of DIA Russia</a:t>
            </a:r>
            <a:endParaRPr lang="ru-RU" smtClean="0"/>
          </a:p>
        </p:txBody>
      </p:sp>
      <p:sp>
        <p:nvSpPr>
          <p:cNvPr id="61448" name="Rectangle 3"/>
          <p:cNvSpPr>
            <a:spLocks noGrp="1" noChangeArrowheads="1"/>
          </p:cNvSpPr>
          <p:nvPr>
            <p:ph type="body" sz="half" idx="4294967295"/>
          </p:nvPr>
        </p:nvSpPr>
        <p:spPr>
          <a:xfrm>
            <a:off x="900113" y="2420938"/>
            <a:ext cx="7775575" cy="4437062"/>
          </a:xfrm>
        </p:spPr>
        <p:txBody>
          <a:bodyPr/>
          <a:lstStyle/>
          <a:p>
            <a:pPr marL="457200" indent="-457200">
              <a:lnSpc>
                <a:spcPct val="90000"/>
              </a:lnSpc>
              <a:buFont typeface="Wingdings" pitchFamily="2" charset="2"/>
              <a:buNone/>
            </a:pPr>
            <a:r>
              <a:rPr lang="en-US" altLang="ko-KR" sz="2200" smtClean="0">
                <a:ea typeface="굴림"/>
                <a:cs typeface="굴림"/>
              </a:rPr>
              <a:t>Deposit Insurance Fund – 93.1 billion rubles (US$3.1):</a:t>
            </a:r>
          </a:p>
          <a:p>
            <a:pPr marL="838200" lvl="1" indent="-381000">
              <a:lnSpc>
                <a:spcPct val="90000"/>
              </a:lnSpc>
              <a:buFontTx/>
              <a:buNone/>
            </a:pPr>
            <a:r>
              <a:rPr lang="en-US" altLang="ko-KR" sz="2000" smtClean="0">
                <a:ea typeface="굴림"/>
                <a:cs typeface="굴림"/>
              </a:rPr>
              <a:t>Initial Government Contribution 	- 5.7 billion rubles</a:t>
            </a:r>
          </a:p>
          <a:p>
            <a:pPr marL="838200" lvl="1" indent="-381000">
              <a:lnSpc>
                <a:spcPct val="90000"/>
              </a:lnSpc>
              <a:buFontTx/>
              <a:buNone/>
            </a:pPr>
            <a:r>
              <a:rPr lang="en-US" altLang="ko-KR" sz="2000" smtClean="0">
                <a:ea typeface="굴림"/>
                <a:cs typeface="굴림"/>
              </a:rPr>
              <a:t>Quarterly premiums by DIS member banks (0.1% per quarter – flat rate) 			- 87.4 billion rubles</a:t>
            </a:r>
          </a:p>
          <a:p>
            <a:pPr marL="838200" lvl="1" indent="-381000">
              <a:lnSpc>
                <a:spcPct val="90000"/>
              </a:lnSpc>
              <a:buFontTx/>
              <a:buNone/>
            </a:pPr>
            <a:r>
              <a:rPr lang="en-US" altLang="ko-KR" sz="2000" smtClean="0">
                <a:ea typeface="굴림"/>
                <a:cs typeface="굴림"/>
              </a:rPr>
              <a:t>Backup Funding: From the State Budget (unlimited)</a:t>
            </a:r>
          </a:p>
          <a:p>
            <a:pPr marL="457200" indent="-457200">
              <a:lnSpc>
                <a:spcPct val="90000"/>
              </a:lnSpc>
              <a:buFont typeface="Wingdings" pitchFamily="2" charset="2"/>
              <a:buNone/>
            </a:pPr>
            <a:r>
              <a:rPr lang="en-US" altLang="ko-KR" sz="2200" smtClean="0">
                <a:ea typeface="굴림"/>
                <a:cs typeface="굴림"/>
              </a:rPr>
              <a:t>Bank Rehabilitation:</a:t>
            </a:r>
          </a:p>
          <a:p>
            <a:pPr marL="838200" lvl="1" indent="-381000">
              <a:lnSpc>
                <a:spcPct val="90000"/>
              </a:lnSpc>
              <a:buFontTx/>
              <a:buNone/>
            </a:pPr>
            <a:r>
              <a:rPr lang="en-US" altLang="ko-KR" sz="2000" smtClean="0">
                <a:ea typeface="굴림"/>
                <a:cs typeface="굴림"/>
              </a:rPr>
              <a:t>Special Government Contribution (Nov. 2008)   – 200 billion rubles</a:t>
            </a:r>
          </a:p>
          <a:p>
            <a:pPr marL="838200" lvl="1" indent="-381000">
              <a:lnSpc>
                <a:spcPct val="90000"/>
              </a:lnSpc>
              <a:buFontTx/>
              <a:buNone/>
            </a:pPr>
            <a:r>
              <a:rPr lang="en-US" altLang="ko-KR" sz="2000" smtClean="0">
                <a:ea typeface="굴림"/>
                <a:cs typeface="굴림"/>
              </a:rPr>
              <a:t>Borrowings from the Bank of Russia (unlimited) – 172 billion rubles</a:t>
            </a:r>
          </a:p>
          <a:p>
            <a:pPr marL="457200" indent="-457200">
              <a:lnSpc>
                <a:spcPct val="90000"/>
              </a:lnSpc>
              <a:buFont typeface="Wingdings" pitchFamily="2" charset="2"/>
              <a:buNone/>
            </a:pPr>
            <a:r>
              <a:rPr lang="en-US" altLang="ko-KR" sz="2200" smtClean="0">
                <a:ea typeface="굴림"/>
                <a:cs typeface="굴림"/>
              </a:rPr>
              <a:t>Bank Liquidation and  DIA Operational Expenses:</a:t>
            </a:r>
          </a:p>
          <a:p>
            <a:pPr marL="838200" lvl="1" indent="-381000">
              <a:lnSpc>
                <a:spcPct val="90000"/>
              </a:lnSpc>
              <a:buFontTx/>
              <a:buNone/>
            </a:pPr>
            <a:r>
              <a:rPr lang="en-US" altLang="ko-KR" sz="2000" smtClean="0">
                <a:ea typeface="굴림"/>
                <a:cs typeface="굴림"/>
              </a:rPr>
              <a:t>Earnings from Investment of Funds of Special Initial Government Contribution (2.85 billion rubles)</a:t>
            </a:r>
          </a:p>
        </p:txBody>
      </p:sp>
      <p:graphicFrame>
        <p:nvGraphicFramePr>
          <p:cNvPr id="61445" name="Object 5"/>
          <p:cNvGraphicFramePr>
            <a:graphicFrameLocks noChangeAspect="1"/>
          </p:cNvGraphicFramePr>
          <p:nvPr>
            <p:ph sz="half" idx="4294967295"/>
          </p:nvPr>
        </p:nvGraphicFramePr>
        <p:xfrm>
          <a:off x="8551863" y="0"/>
          <a:ext cx="592137" cy="765175"/>
        </p:xfrm>
        <a:graphic>
          <a:graphicData uri="http://schemas.openxmlformats.org/presentationml/2006/ole">
            <p:oleObj spid="_x0000_s61445" name="Photo Editor Photo" r:id="rId3" imgW="2742857" imgH="3543795" progId="">
              <p:embed/>
            </p:oleObj>
          </a:graphicData>
        </a:graphic>
      </p:graphicFrame>
      <p:sp>
        <p:nvSpPr>
          <p:cNvPr id="61449"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EBEE902-93F6-4945-B1CE-550DCC2962F4}" type="slidenum">
              <a:rPr lang="ru-RU" sz="2600" b="1">
                <a:solidFill>
                  <a:schemeClr val="bg1"/>
                </a:solidFill>
              </a:rPr>
              <a:pPr/>
              <a:t>13</a:t>
            </a:fld>
            <a:endParaRPr lang="ru-RU" sz="2600" b="1">
              <a:solidFill>
                <a:schemeClr val="bg1"/>
              </a:solidFill>
            </a:endParaRPr>
          </a:p>
        </p:txBody>
      </p:sp>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D00AC53-3F31-4B8C-907E-3B82DF1B45EE}" type="slidenum">
              <a:rPr lang="ru-RU" sz="2600" b="1">
                <a:solidFill>
                  <a:schemeClr val="bg1"/>
                </a:solidFill>
              </a:rPr>
              <a:pPr/>
              <a:t>14</a:t>
            </a:fld>
            <a:endParaRPr lang="ru-RU" sz="2600" b="1">
              <a:solidFill>
                <a:schemeClr val="bg1"/>
              </a:solidFill>
            </a:endParaRPr>
          </a:p>
        </p:txBody>
      </p:sp>
      <p:sp>
        <p:nvSpPr>
          <p:cNvPr id="62471" name="AutoShape 2"/>
          <p:cNvSpPr>
            <a:spLocks noGrp="1" noChangeArrowheads="1"/>
          </p:cNvSpPr>
          <p:nvPr>
            <p:ph type="title" idx="4294967295"/>
          </p:nvPr>
        </p:nvSpPr>
        <p:spPr/>
        <p:txBody>
          <a:bodyPr/>
          <a:lstStyle/>
          <a:p>
            <a:r>
              <a:rPr lang="en-US" smtClean="0"/>
              <a:t>Managing DI Fund</a:t>
            </a:r>
            <a:endParaRPr lang="ru-RU" smtClean="0"/>
          </a:p>
        </p:txBody>
      </p:sp>
      <p:sp>
        <p:nvSpPr>
          <p:cNvPr id="62472" name="Rectangle 3"/>
          <p:cNvSpPr>
            <a:spLocks noGrp="1" noChangeArrowheads="1"/>
          </p:cNvSpPr>
          <p:nvPr>
            <p:ph type="body" sz="half" idx="4294967295"/>
          </p:nvPr>
        </p:nvSpPr>
        <p:spPr>
          <a:xfrm>
            <a:off x="827088" y="2420938"/>
            <a:ext cx="7705725" cy="4221162"/>
          </a:xfrm>
        </p:spPr>
        <p:txBody>
          <a:bodyPr/>
          <a:lstStyle/>
          <a:p>
            <a:pPr marL="457200" indent="-457200">
              <a:buFont typeface="Wingdings" pitchFamily="2" charset="2"/>
              <a:buNone/>
            </a:pPr>
            <a:r>
              <a:rPr lang="en-US" altLang="ko-KR" sz="2200" smtClean="0">
                <a:ea typeface="굴림"/>
                <a:cs typeface="굴림"/>
              </a:rPr>
              <a:t>Target Reserve Ratio – 5% of Insured Deposits (excluding major state-owned banks)</a:t>
            </a:r>
          </a:p>
          <a:p>
            <a:pPr marL="457200" indent="-457200">
              <a:buFont typeface="Wingdings" pitchFamily="2" charset="2"/>
              <a:buNone/>
            </a:pPr>
            <a:r>
              <a:rPr lang="en-US" altLang="ko-KR" sz="2200" smtClean="0">
                <a:ea typeface="굴림"/>
                <a:cs typeface="굴림"/>
              </a:rPr>
              <a:t>Quarterly Assessment of DIF adequacy:</a:t>
            </a:r>
          </a:p>
          <a:p>
            <a:pPr marL="838200" lvl="1" indent="-381000"/>
            <a:r>
              <a:rPr lang="en-US" altLang="ko-KR" sz="2000" smtClean="0">
                <a:ea typeface="굴림"/>
                <a:cs typeface="굴림"/>
              </a:rPr>
              <a:t>Econometric Model</a:t>
            </a:r>
          </a:p>
          <a:p>
            <a:pPr marL="838200" lvl="1" indent="-381000"/>
            <a:r>
              <a:rPr lang="en-US" altLang="ko-KR" sz="2000" smtClean="0">
                <a:ea typeface="굴림"/>
                <a:cs typeface="굴림"/>
              </a:rPr>
              <a:t>Market Data Model</a:t>
            </a:r>
          </a:p>
          <a:p>
            <a:pPr marL="457200" indent="-457200">
              <a:buFont typeface="Wingdings" pitchFamily="2" charset="2"/>
              <a:buNone/>
            </a:pPr>
            <a:r>
              <a:rPr lang="en-US" altLang="ko-KR" sz="2200" smtClean="0">
                <a:ea typeface="굴림"/>
                <a:cs typeface="굴림"/>
              </a:rPr>
              <a:t>Adjustment of Premium Rate and Coverage Limit</a:t>
            </a:r>
            <a:endParaRPr lang="en-US" altLang="ko-KR" sz="2400" smtClean="0">
              <a:ea typeface="굴림"/>
              <a:cs typeface="굴림"/>
            </a:endParaRPr>
          </a:p>
          <a:p>
            <a:pPr marL="457200" indent="-457200">
              <a:buFont typeface="Wingdings" pitchFamily="2" charset="2"/>
              <a:buNone/>
            </a:pPr>
            <a:r>
              <a:rPr lang="en-US" altLang="ko-KR" sz="2200" smtClean="0">
                <a:ea typeface="굴림"/>
                <a:cs typeface="굴림"/>
              </a:rPr>
              <a:t>Investments in Various Liquid and Reliable Instruments:</a:t>
            </a:r>
          </a:p>
          <a:p>
            <a:pPr marL="838200" lvl="1" indent="-381000"/>
            <a:r>
              <a:rPr lang="en-US" altLang="ko-KR" sz="2000" smtClean="0">
                <a:ea typeface="굴림"/>
                <a:cs typeface="굴림"/>
              </a:rPr>
              <a:t>Government and Corporate Bonds </a:t>
            </a:r>
          </a:p>
          <a:p>
            <a:pPr marL="838200" lvl="1" indent="-381000"/>
            <a:r>
              <a:rPr lang="en-US" altLang="ko-KR" sz="2000" smtClean="0">
                <a:ea typeface="굴림"/>
                <a:cs typeface="굴림"/>
              </a:rPr>
              <a:t>Corporate Shares </a:t>
            </a:r>
          </a:p>
          <a:p>
            <a:pPr marL="838200" lvl="1" indent="-381000"/>
            <a:r>
              <a:rPr lang="en-US" altLang="ko-KR" sz="2000" smtClean="0">
                <a:ea typeface="굴림"/>
                <a:cs typeface="굴림"/>
              </a:rPr>
              <a:t>Domestic and Foreign</a:t>
            </a:r>
          </a:p>
        </p:txBody>
      </p:sp>
      <p:graphicFrame>
        <p:nvGraphicFramePr>
          <p:cNvPr id="62469" name="Object 5"/>
          <p:cNvGraphicFramePr>
            <a:graphicFrameLocks noChangeAspect="1"/>
          </p:cNvGraphicFramePr>
          <p:nvPr>
            <p:ph sz="half" idx="4294967295"/>
          </p:nvPr>
        </p:nvGraphicFramePr>
        <p:xfrm>
          <a:off x="8551863" y="0"/>
          <a:ext cx="592137" cy="765175"/>
        </p:xfrm>
        <a:graphic>
          <a:graphicData uri="http://schemas.openxmlformats.org/presentationml/2006/ole">
            <p:oleObj spid="_x0000_s62469" name="Photo Editor Photo" r:id="rId3" imgW="2742857" imgH="3543795" progId="">
              <p:embed/>
            </p:oleObj>
          </a:graphicData>
        </a:graphic>
      </p:graphicFrame>
      <p:sp>
        <p:nvSpPr>
          <p:cNvPr id="62473"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B1A8834-63DB-4EB0-9322-B4917E17141D}" type="slidenum">
              <a:rPr lang="ru-RU" sz="2600" b="1">
                <a:solidFill>
                  <a:schemeClr val="bg1"/>
                </a:solidFill>
              </a:rPr>
              <a:pPr/>
              <a:t>14</a:t>
            </a:fld>
            <a:endParaRPr lang="ru-RU" sz="2600" b="1">
              <a:solidFill>
                <a:schemeClr val="bg1"/>
              </a:solidFill>
            </a:endParaRPr>
          </a:p>
        </p:txBody>
      </p:sp>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4" name="Rectangle 13"/>
          <p:cNvSpPr>
            <a:spLocks noGrp="1" noChangeArrowheads="1"/>
          </p:cNvSpPr>
          <p:nvPr>
            <p:ph type="sldNum" sz="quarter" idx="12"/>
          </p:nvPr>
        </p:nvSpPr>
        <p:spPr>
          <a:noFill/>
        </p:spPr>
        <p:txBody>
          <a:bodyPr/>
          <a:lstStyle/>
          <a:p>
            <a:fld id="{85D78F6D-8FD8-4C9F-943D-2381A4406FD9}" type="slidenum">
              <a:rPr lang="ru-RU" smtClean="0"/>
              <a:pPr/>
              <a:t>15</a:t>
            </a:fld>
            <a:endParaRPr lang="ru-RU" smtClean="0"/>
          </a:p>
        </p:txBody>
      </p:sp>
      <p:sp>
        <p:nvSpPr>
          <p:cNvPr id="43015" name="AutoShape 2"/>
          <p:cNvSpPr>
            <a:spLocks noGrp="1" noChangeArrowheads="1"/>
          </p:cNvSpPr>
          <p:nvPr>
            <p:ph type="title"/>
          </p:nvPr>
        </p:nvSpPr>
        <p:spPr/>
        <p:txBody>
          <a:bodyPr/>
          <a:lstStyle/>
          <a:p>
            <a:pPr algn="ctr"/>
            <a:r>
              <a:rPr lang="en-US" smtClean="0"/>
              <a:t>Deposit Insurance Agency </a:t>
            </a:r>
            <a:endParaRPr lang="ru-RU" smtClean="0"/>
          </a:p>
        </p:txBody>
      </p:sp>
      <p:sp>
        <p:nvSpPr>
          <p:cNvPr id="43016" name="Rectangle 3"/>
          <p:cNvSpPr>
            <a:spLocks noGrp="1" noChangeArrowheads="1"/>
          </p:cNvSpPr>
          <p:nvPr>
            <p:ph type="body" idx="1"/>
          </p:nvPr>
        </p:nvSpPr>
        <p:spPr/>
        <p:txBody>
          <a:bodyPr/>
          <a:lstStyle/>
          <a:p>
            <a:pPr>
              <a:buFont typeface="Wingdings" pitchFamily="2" charset="2"/>
              <a:buNone/>
            </a:pPr>
            <a:endParaRPr lang="en-US" b="1" smtClean="0">
              <a:solidFill>
                <a:schemeClr val="bg1"/>
              </a:solidFill>
            </a:endParaRPr>
          </a:p>
          <a:p>
            <a:pPr algn="ctr">
              <a:buFont typeface="Wingdings" pitchFamily="2" charset="2"/>
              <a:buNone/>
            </a:pPr>
            <a:endParaRPr lang="en-US" sz="3600" b="1" smtClean="0"/>
          </a:p>
          <a:p>
            <a:pPr algn="ctr">
              <a:buFont typeface="Wingdings" pitchFamily="2" charset="2"/>
              <a:buNone/>
            </a:pPr>
            <a:r>
              <a:rPr lang="en-US" sz="3600" b="1" smtClean="0"/>
              <a:t>Thank You!</a:t>
            </a:r>
          </a:p>
          <a:p>
            <a:pPr>
              <a:buFont typeface="Wingdings" pitchFamily="2" charset="2"/>
              <a:buNone/>
            </a:pPr>
            <a:endParaRPr lang="en-US" sz="3600" b="1" smtClean="0"/>
          </a:p>
          <a:p>
            <a:pPr>
              <a:buFont typeface="Wingdings" pitchFamily="2" charset="2"/>
              <a:buNone/>
            </a:pPr>
            <a:endParaRPr lang="en-US" b="1" smtClean="0">
              <a:solidFill>
                <a:schemeClr val="bg1"/>
              </a:solidFill>
            </a:endParaRPr>
          </a:p>
          <a:p>
            <a:pPr algn="ctr">
              <a:buFont typeface="Wingdings" pitchFamily="2" charset="2"/>
              <a:buNone/>
            </a:pPr>
            <a:r>
              <a:rPr lang="en-US" b="1" smtClean="0">
                <a:solidFill>
                  <a:schemeClr val="bg1"/>
                </a:solidFill>
                <a:hlinkClick r:id="rId3"/>
              </a:rPr>
              <a:t>www.asv.org.ru</a:t>
            </a:r>
            <a:endParaRPr lang="ru-RU" b="1" smtClean="0">
              <a:solidFill>
                <a:schemeClr val="bg1"/>
              </a:solidFill>
            </a:endParaRPr>
          </a:p>
        </p:txBody>
      </p:sp>
      <p:sp>
        <p:nvSpPr>
          <p:cNvPr id="43017"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249B679-36B2-445C-81CD-84FB1141BAED}" type="slidenum">
              <a:rPr lang="ru-RU" sz="2600" b="1">
                <a:solidFill>
                  <a:schemeClr val="bg1"/>
                </a:solidFill>
              </a:rPr>
              <a:pPr/>
              <a:t>15</a:t>
            </a:fld>
            <a:endParaRPr lang="ru-RU" sz="2600" b="1">
              <a:solidFill>
                <a:schemeClr val="bg1"/>
              </a:solidFill>
            </a:endParaRPr>
          </a:p>
        </p:txBody>
      </p:sp>
      <p:graphicFrame>
        <p:nvGraphicFramePr>
          <p:cNvPr id="43013" name="Object 5"/>
          <p:cNvGraphicFramePr>
            <a:graphicFrameLocks noChangeAspect="1"/>
          </p:cNvGraphicFramePr>
          <p:nvPr/>
        </p:nvGraphicFramePr>
        <p:xfrm>
          <a:off x="3924300" y="0"/>
          <a:ext cx="889000" cy="1152525"/>
        </p:xfrm>
        <a:graphic>
          <a:graphicData uri="http://schemas.openxmlformats.org/presentationml/2006/ole">
            <p:oleObj spid="_x0000_s43013" name="Photo Editor Photo" r:id="rId4" imgW="2742857" imgH="3543795" progId="">
              <p:embed/>
            </p:oleObj>
          </a:graphicData>
        </a:graphic>
      </p:graphicFrame>
      <p:pic>
        <p:nvPicPr>
          <p:cNvPr id="9" name="Picture 9"/>
          <p:cNvPicPr>
            <a:picLocks noChangeAspect="1" noChangeArrowheads="1"/>
          </p:cNvPicPr>
          <p:nvPr/>
        </p:nvPicPr>
        <p:blipFill>
          <a:blip r:embed="rId5"/>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7" name="Rectangle 13"/>
          <p:cNvSpPr>
            <a:spLocks noGrp="1" noChangeArrowheads="1"/>
          </p:cNvSpPr>
          <p:nvPr>
            <p:ph type="sldNum" sz="quarter" idx="12"/>
          </p:nvPr>
        </p:nvSpPr>
        <p:spPr>
          <a:noFill/>
        </p:spPr>
        <p:txBody>
          <a:bodyPr/>
          <a:lstStyle/>
          <a:p>
            <a:fld id="{E9E61114-28C5-4ED7-947C-4FC59CC448B7}" type="slidenum">
              <a:rPr lang="ru-RU" smtClean="0"/>
              <a:pPr/>
              <a:t>2</a:t>
            </a:fld>
            <a:endParaRPr lang="ru-RU" smtClean="0"/>
          </a:p>
        </p:txBody>
      </p:sp>
      <p:sp>
        <p:nvSpPr>
          <p:cNvPr id="6158"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CAA5799-2FB0-4EFC-A369-A6973AAE19CC}" type="slidenum">
              <a:rPr lang="ru-RU" sz="2600" b="1">
                <a:solidFill>
                  <a:schemeClr val="bg1"/>
                </a:solidFill>
              </a:rPr>
              <a:pPr/>
              <a:t>2</a:t>
            </a:fld>
            <a:endParaRPr lang="ru-RU" sz="2600" b="1">
              <a:solidFill>
                <a:schemeClr val="bg1"/>
              </a:solidFill>
            </a:endParaRPr>
          </a:p>
        </p:txBody>
      </p:sp>
      <p:sp>
        <p:nvSpPr>
          <p:cNvPr id="6159" name="AutoShape 2"/>
          <p:cNvSpPr>
            <a:spLocks noGrp="1" noChangeArrowheads="1"/>
          </p:cNvSpPr>
          <p:nvPr>
            <p:ph type="title"/>
          </p:nvPr>
        </p:nvSpPr>
        <p:spPr/>
        <p:txBody>
          <a:bodyPr/>
          <a:lstStyle/>
          <a:p>
            <a:pPr eaLnBrk="1" hangingPunct="1"/>
            <a:r>
              <a:rPr lang="en-US" smtClean="0"/>
              <a:t>Background Information</a:t>
            </a:r>
            <a:endParaRPr lang="ru-RU" smtClean="0"/>
          </a:p>
        </p:txBody>
      </p:sp>
      <p:sp>
        <p:nvSpPr>
          <p:cNvPr id="6160" name="Rectangle 3"/>
          <p:cNvSpPr>
            <a:spLocks noGrp="1" noChangeArrowheads="1"/>
          </p:cNvSpPr>
          <p:nvPr>
            <p:ph type="body" sz="half" idx="1"/>
          </p:nvPr>
        </p:nvSpPr>
        <p:spPr>
          <a:xfrm>
            <a:off x="827088" y="2565400"/>
            <a:ext cx="7981950" cy="4019550"/>
          </a:xfrm>
        </p:spPr>
        <p:txBody>
          <a:bodyPr/>
          <a:lstStyle/>
          <a:p>
            <a:pPr algn="just" eaLnBrk="1" hangingPunct="1"/>
            <a:r>
              <a:rPr lang="en-US" sz="2400" smtClean="0"/>
              <a:t>February 2008</a:t>
            </a:r>
            <a:r>
              <a:rPr lang="ru-RU" sz="2400" smtClean="0"/>
              <a:t> – </a:t>
            </a:r>
            <a:r>
              <a:rPr lang="en-US" sz="2400" smtClean="0"/>
              <a:t>Core Principles of IADI</a:t>
            </a:r>
          </a:p>
          <a:p>
            <a:pPr algn="just" eaLnBrk="1" hangingPunct="1"/>
            <a:r>
              <a:rPr lang="en-US" sz="2400" smtClean="0"/>
              <a:t>April 2008 – Financial Stability Forum Report</a:t>
            </a:r>
            <a:endParaRPr lang="ru-RU" sz="2400" smtClean="0"/>
          </a:p>
          <a:p>
            <a:pPr algn="just" eaLnBrk="1" hangingPunct="1"/>
            <a:r>
              <a:rPr lang="en-US" sz="2400" smtClean="0"/>
              <a:t>June </a:t>
            </a:r>
            <a:r>
              <a:rPr lang="ru-RU" sz="2400" smtClean="0"/>
              <a:t>200</a:t>
            </a:r>
            <a:r>
              <a:rPr lang="en-US" sz="2400" smtClean="0"/>
              <a:t>9 </a:t>
            </a:r>
            <a:r>
              <a:rPr lang="ru-RU" sz="2400" smtClean="0"/>
              <a:t>– </a:t>
            </a:r>
            <a:r>
              <a:rPr lang="en-US" sz="2400" smtClean="0"/>
              <a:t>BCBS and IADI Core Principles for Effective Deposit Insurance Systems</a:t>
            </a:r>
            <a:endParaRPr lang="ru-RU" sz="2400" smtClean="0"/>
          </a:p>
          <a:p>
            <a:pPr algn="just" eaLnBrk="1" hangingPunct="1"/>
            <a:r>
              <a:rPr lang="en-US" b="1" smtClean="0"/>
              <a:t>Next step – BCBS and IADI Methodology for the Core principles (in September 2009 sent to the IMF)</a:t>
            </a:r>
            <a:endParaRPr lang="ru-RU" b="1" smtClean="0"/>
          </a:p>
          <a:p>
            <a:pPr algn="just" eaLnBrk="1" hangingPunct="1">
              <a:buFont typeface="Wingdings" pitchFamily="2" charset="2"/>
              <a:buNone/>
            </a:pPr>
            <a:r>
              <a:rPr lang="ru-RU" sz="2400" smtClean="0"/>
              <a:t>		</a:t>
            </a:r>
          </a:p>
        </p:txBody>
      </p:sp>
      <p:graphicFrame>
        <p:nvGraphicFramePr>
          <p:cNvPr id="6156" name="Object 12"/>
          <p:cNvGraphicFramePr>
            <a:graphicFrameLocks noChangeAspect="1"/>
          </p:cNvGraphicFramePr>
          <p:nvPr/>
        </p:nvGraphicFramePr>
        <p:xfrm>
          <a:off x="8553450" y="0"/>
          <a:ext cx="590550" cy="765175"/>
        </p:xfrm>
        <a:graphic>
          <a:graphicData uri="http://schemas.openxmlformats.org/presentationml/2006/ole">
            <p:oleObj spid="_x0000_s6156" name="Photo Editor Photo" r:id="rId3" imgW="2742857" imgH="3543795" progId="">
              <p:embed/>
            </p:oleObj>
          </a:graphicData>
        </a:graphic>
      </p:graphicFrame>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13"/>
          <p:cNvSpPr>
            <a:spLocks noGrp="1" noChangeArrowheads="1"/>
          </p:cNvSpPr>
          <p:nvPr>
            <p:ph type="sldNum" sz="quarter" idx="12"/>
          </p:nvPr>
        </p:nvSpPr>
        <p:spPr>
          <a:noFill/>
        </p:spPr>
        <p:txBody>
          <a:bodyPr/>
          <a:lstStyle/>
          <a:p>
            <a:fld id="{9D2F5E4C-76AC-4117-B023-4467D6D0C631}" type="slidenum">
              <a:rPr lang="ru-RU" smtClean="0"/>
              <a:pPr/>
              <a:t>3</a:t>
            </a:fld>
            <a:endParaRPr lang="ru-RU" smtClean="0"/>
          </a:p>
        </p:txBody>
      </p:sp>
      <p:sp>
        <p:nvSpPr>
          <p:cNvPr id="45062" name="AutoShape 2"/>
          <p:cNvSpPr>
            <a:spLocks noGrp="1" noChangeArrowheads="1"/>
          </p:cNvSpPr>
          <p:nvPr>
            <p:ph type="title"/>
          </p:nvPr>
        </p:nvSpPr>
        <p:spPr/>
        <p:txBody>
          <a:bodyPr/>
          <a:lstStyle/>
          <a:p>
            <a:r>
              <a:rPr lang="en-US" smtClean="0"/>
              <a:t>Core Principles Methodology </a:t>
            </a:r>
            <a:endParaRPr lang="ru-RU" smtClean="0"/>
          </a:p>
        </p:txBody>
      </p:sp>
      <p:sp>
        <p:nvSpPr>
          <p:cNvPr id="45063" name="Rectangle 3"/>
          <p:cNvSpPr>
            <a:spLocks noGrp="1" noChangeArrowheads="1"/>
          </p:cNvSpPr>
          <p:nvPr>
            <p:ph type="body" sz="half" idx="1"/>
          </p:nvPr>
        </p:nvSpPr>
        <p:spPr>
          <a:xfrm>
            <a:off x="827088" y="2636838"/>
            <a:ext cx="8316912" cy="3724275"/>
          </a:xfrm>
        </p:spPr>
        <p:txBody>
          <a:bodyPr/>
          <a:lstStyle/>
          <a:p>
            <a:r>
              <a:rPr lang="en-US" sz="2400" smtClean="0"/>
              <a:t>Essential Criteria (Compliance with a Core Principle)</a:t>
            </a:r>
          </a:p>
          <a:p>
            <a:pPr>
              <a:buFont typeface="Wingdings" pitchFamily="2" charset="2"/>
              <a:buNone/>
            </a:pPr>
            <a:endParaRPr lang="en-US" sz="2400" smtClean="0"/>
          </a:p>
          <a:p>
            <a:r>
              <a:rPr lang="en-US" sz="2400" smtClean="0"/>
              <a:t>Additional Criteria (Advanced Practices)</a:t>
            </a:r>
          </a:p>
          <a:p>
            <a:pPr>
              <a:buFont typeface="Wingdings" pitchFamily="2" charset="2"/>
              <a:buNone/>
            </a:pPr>
            <a:endParaRPr lang="en-US" sz="2400" smtClean="0"/>
          </a:p>
          <a:p>
            <a:r>
              <a:rPr lang="en-US" sz="2400" smtClean="0"/>
              <a:t>Evaluation of Compliance (Guidance, Format and Methodology) </a:t>
            </a:r>
            <a:endParaRPr lang="ru-RU" sz="2400" smtClean="0"/>
          </a:p>
        </p:txBody>
      </p:sp>
      <p:graphicFrame>
        <p:nvGraphicFramePr>
          <p:cNvPr id="45060" name="Object 4"/>
          <p:cNvGraphicFramePr>
            <a:graphicFrameLocks noChangeAspect="1"/>
          </p:cNvGraphicFramePr>
          <p:nvPr>
            <p:ph sz="half" idx="2"/>
          </p:nvPr>
        </p:nvGraphicFramePr>
        <p:xfrm>
          <a:off x="8551863" y="0"/>
          <a:ext cx="592137" cy="765175"/>
        </p:xfrm>
        <a:graphic>
          <a:graphicData uri="http://schemas.openxmlformats.org/presentationml/2006/ole">
            <p:oleObj spid="_x0000_s45060" name="Photo Editor Photo" r:id="rId4" imgW="2742857" imgH="3543795" progId="">
              <p:embed/>
            </p:oleObj>
          </a:graphicData>
        </a:graphic>
      </p:graphicFrame>
      <p:pic>
        <p:nvPicPr>
          <p:cNvPr id="7" name="Picture 9"/>
          <p:cNvPicPr>
            <a:picLocks noChangeAspect="1" noChangeArrowheads="1"/>
          </p:cNvPicPr>
          <p:nvPr/>
        </p:nvPicPr>
        <p:blipFill>
          <a:blip r:embed="rId5"/>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0" name="Rectangle 13"/>
          <p:cNvSpPr>
            <a:spLocks noGrp="1" noChangeArrowheads="1"/>
          </p:cNvSpPr>
          <p:nvPr>
            <p:ph type="sldNum" sz="quarter" idx="12"/>
          </p:nvPr>
        </p:nvSpPr>
        <p:spPr>
          <a:noFill/>
        </p:spPr>
        <p:txBody>
          <a:bodyPr/>
          <a:lstStyle/>
          <a:p>
            <a:fld id="{F0A69F9E-0AD1-46C8-BED7-2A0BECF1005B}" type="slidenum">
              <a:rPr lang="ru-RU" smtClean="0"/>
              <a:pPr/>
              <a:t>4</a:t>
            </a:fld>
            <a:endParaRPr lang="ru-RU" smtClean="0"/>
          </a:p>
        </p:txBody>
      </p:sp>
      <p:sp>
        <p:nvSpPr>
          <p:cNvPr id="20491"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D559D6F-3099-4D10-88EF-F47632B30A89}" type="slidenum">
              <a:rPr lang="ru-RU" sz="2600" b="1">
                <a:solidFill>
                  <a:schemeClr val="bg1"/>
                </a:solidFill>
              </a:rPr>
              <a:pPr/>
              <a:t>4</a:t>
            </a:fld>
            <a:endParaRPr lang="ru-RU" sz="2600" b="1">
              <a:solidFill>
                <a:schemeClr val="bg1"/>
              </a:solidFill>
            </a:endParaRPr>
          </a:p>
        </p:txBody>
      </p:sp>
      <p:sp>
        <p:nvSpPr>
          <p:cNvPr id="20492" name="AutoShape 2"/>
          <p:cNvSpPr>
            <a:spLocks noGrp="1" noChangeArrowheads="1"/>
          </p:cNvSpPr>
          <p:nvPr>
            <p:ph type="title"/>
          </p:nvPr>
        </p:nvSpPr>
        <p:spPr/>
        <p:txBody>
          <a:bodyPr/>
          <a:lstStyle/>
          <a:p>
            <a:pPr eaLnBrk="1" hangingPunct="1"/>
            <a:r>
              <a:rPr lang="en-US" smtClean="0"/>
              <a:t>Principle 11: Funding</a:t>
            </a:r>
            <a:endParaRPr lang="ru-RU" smtClean="0"/>
          </a:p>
        </p:txBody>
      </p:sp>
      <p:sp>
        <p:nvSpPr>
          <p:cNvPr id="20493" name="Rectangle 3"/>
          <p:cNvSpPr>
            <a:spLocks noGrp="1" noChangeArrowheads="1"/>
          </p:cNvSpPr>
          <p:nvPr>
            <p:ph type="body" sz="half" idx="1"/>
          </p:nvPr>
        </p:nvSpPr>
        <p:spPr>
          <a:xfrm>
            <a:off x="838200" y="2362200"/>
            <a:ext cx="8305800" cy="4306888"/>
          </a:xfrm>
        </p:spPr>
        <p:txBody>
          <a:bodyPr/>
          <a:lstStyle/>
          <a:p>
            <a:pPr marL="457200" indent="-457200">
              <a:lnSpc>
                <a:spcPct val="90000"/>
              </a:lnSpc>
            </a:pPr>
            <a:r>
              <a:rPr lang="en-US" sz="2000" smtClean="0"/>
              <a:t>A deposit insurance system should have available all funding mechanisms necessary to ensure the prompt reimbursement of depositors’ claims including a means of obtaining supplementary back-up funding for liquidity purposes when required. Primary responsibility for paying the cost of deposit insurance should be borne by banks since they and their clients directly benefit  from having an effective deposit insurance system. </a:t>
            </a:r>
          </a:p>
          <a:p>
            <a:pPr marL="457200" indent="-457200">
              <a:lnSpc>
                <a:spcPct val="90000"/>
              </a:lnSpc>
              <a:buFont typeface="Wingdings" pitchFamily="2" charset="2"/>
              <a:buNone/>
            </a:pPr>
            <a:endParaRPr lang="en-US" sz="2000" smtClean="0"/>
          </a:p>
          <a:p>
            <a:pPr marL="457200" indent="-457200">
              <a:lnSpc>
                <a:spcPct val="90000"/>
              </a:lnSpc>
            </a:pPr>
            <a:r>
              <a:rPr lang="en-US" sz="2000" smtClean="0"/>
              <a:t>For deposit insurance systems (whether ex-ante, ex-post or hybrid) utilizing risk-adjusted differential premium systems, the criteria used in the risk-adjusted differential premium system should be transparent to all participants. As well, all necessary resources should be in place to administer the risk-adjusted differential premium system appropriately.</a:t>
            </a:r>
          </a:p>
        </p:txBody>
      </p:sp>
      <p:graphicFrame>
        <p:nvGraphicFramePr>
          <p:cNvPr id="20489" name="Object 9"/>
          <p:cNvGraphicFramePr>
            <a:graphicFrameLocks noChangeAspect="1"/>
          </p:cNvGraphicFramePr>
          <p:nvPr/>
        </p:nvGraphicFramePr>
        <p:xfrm>
          <a:off x="8553450" y="0"/>
          <a:ext cx="590550" cy="765175"/>
        </p:xfrm>
        <a:graphic>
          <a:graphicData uri="http://schemas.openxmlformats.org/presentationml/2006/ole">
            <p:oleObj spid="_x0000_s20489" name="Photo Editor Photo" r:id="rId3" imgW="2742857" imgH="3543795" progId="">
              <p:embed/>
            </p:oleObj>
          </a:graphicData>
        </a:graphic>
      </p:graphicFrame>
      <p:pic>
        <p:nvPicPr>
          <p:cNvPr id="8"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 name="Rectangle 13"/>
          <p:cNvSpPr>
            <a:spLocks noGrp="1" noChangeArrowheads="1"/>
          </p:cNvSpPr>
          <p:nvPr>
            <p:ph type="sldNum" sz="quarter" idx="12"/>
          </p:nvPr>
        </p:nvSpPr>
        <p:spPr>
          <a:noFill/>
        </p:spPr>
        <p:txBody>
          <a:bodyPr/>
          <a:lstStyle/>
          <a:p>
            <a:fld id="{131BCEE6-80D5-4CB1-BC57-05799A580627}" type="slidenum">
              <a:rPr lang="ru-RU" smtClean="0"/>
              <a:pPr/>
              <a:t>5</a:t>
            </a:fld>
            <a:endParaRPr lang="ru-RU" smtClean="0"/>
          </a:p>
        </p:txBody>
      </p:sp>
      <p:sp>
        <p:nvSpPr>
          <p:cNvPr id="9227"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BBA3297-8A0E-471F-8188-8FA652B3F79A}" type="slidenum">
              <a:rPr lang="ru-RU" sz="2600" b="1">
                <a:solidFill>
                  <a:schemeClr val="bg1"/>
                </a:solidFill>
              </a:rPr>
              <a:pPr/>
              <a:t>5</a:t>
            </a:fld>
            <a:endParaRPr lang="ru-RU" sz="2600" b="1">
              <a:solidFill>
                <a:schemeClr val="bg1"/>
              </a:solidFill>
            </a:endParaRPr>
          </a:p>
        </p:txBody>
      </p:sp>
      <p:sp>
        <p:nvSpPr>
          <p:cNvPr id="9228" name="AutoShape 2"/>
          <p:cNvSpPr>
            <a:spLocks noGrp="1" noChangeArrowheads="1"/>
          </p:cNvSpPr>
          <p:nvPr>
            <p:ph type="title"/>
          </p:nvPr>
        </p:nvSpPr>
        <p:spPr/>
        <p:txBody>
          <a:bodyPr/>
          <a:lstStyle/>
          <a:p>
            <a:pPr eaLnBrk="1" hangingPunct="1"/>
            <a:r>
              <a:rPr lang="en-US" sz="3200" smtClean="0"/>
              <a:t>Factors Influencing DIS Funding Needs</a:t>
            </a:r>
            <a:endParaRPr lang="ru-RU" sz="3200" smtClean="0"/>
          </a:p>
        </p:txBody>
      </p:sp>
      <p:sp>
        <p:nvSpPr>
          <p:cNvPr id="9229" name="Rectangle 3"/>
          <p:cNvSpPr>
            <a:spLocks noGrp="1" noChangeArrowheads="1"/>
          </p:cNvSpPr>
          <p:nvPr>
            <p:ph type="body" sz="half" idx="1"/>
          </p:nvPr>
        </p:nvSpPr>
        <p:spPr>
          <a:xfrm>
            <a:off x="1042988" y="2781300"/>
            <a:ext cx="7777162" cy="3887788"/>
          </a:xfrm>
        </p:spPr>
        <p:txBody>
          <a:bodyPr/>
          <a:lstStyle/>
          <a:p>
            <a:pPr algn="just" eaLnBrk="1" hangingPunct="1">
              <a:lnSpc>
                <a:spcPct val="90000"/>
              </a:lnSpc>
            </a:pPr>
            <a:r>
              <a:rPr lang="en-US" sz="2400" smtClean="0"/>
              <a:t>DIS Mandate</a:t>
            </a:r>
          </a:p>
          <a:p>
            <a:pPr algn="just" eaLnBrk="1" hangingPunct="1">
              <a:lnSpc>
                <a:spcPct val="90000"/>
              </a:lnSpc>
            </a:pPr>
            <a:endParaRPr lang="ru-RU" sz="2400" smtClean="0"/>
          </a:p>
          <a:p>
            <a:pPr algn="just" eaLnBrk="1" hangingPunct="1">
              <a:lnSpc>
                <a:spcPct val="90000"/>
              </a:lnSpc>
            </a:pPr>
            <a:r>
              <a:rPr lang="en-US" sz="2400" smtClean="0"/>
              <a:t>Structure and State of the Banking System</a:t>
            </a:r>
          </a:p>
          <a:p>
            <a:pPr algn="just" eaLnBrk="1" hangingPunct="1">
              <a:lnSpc>
                <a:spcPct val="90000"/>
              </a:lnSpc>
            </a:pPr>
            <a:endParaRPr lang="en-US" sz="2400" smtClean="0"/>
          </a:p>
          <a:p>
            <a:pPr algn="just" eaLnBrk="1" hangingPunct="1">
              <a:lnSpc>
                <a:spcPct val="90000"/>
              </a:lnSpc>
            </a:pPr>
            <a:r>
              <a:rPr lang="en-US" sz="2400" smtClean="0"/>
              <a:t>Deposit Insurance Coverage</a:t>
            </a:r>
          </a:p>
          <a:p>
            <a:pPr algn="just" eaLnBrk="1" hangingPunct="1">
              <a:lnSpc>
                <a:spcPct val="90000"/>
              </a:lnSpc>
            </a:pPr>
            <a:endParaRPr lang="en-US" sz="2400" smtClean="0"/>
          </a:p>
          <a:p>
            <a:pPr algn="just" eaLnBrk="1" hangingPunct="1">
              <a:lnSpc>
                <a:spcPct val="90000"/>
              </a:lnSpc>
            </a:pPr>
            <a:r>
              <a:rPr lang="en-US" sz="2400" smtClean="0"/>
              <a:t>Adequacy of the Regime of Early Detection and Timely Intervention and Resolution </a:t>
            </a:r>
          </a:p>
          <a:p>
            <a:pPr algn="just" eaLnBrk="1" hangingPunct="1">
              <a:lnSpc>
                <a:spcPct val="90000"/>
              </a:lnSpc>
              <a:buFont typeface="Wingdings" pitchFamily="2" charset="2"/>
              <a:buNone/>
            </a:pPr>
            <a:endParaRPr lang="ru-RU" sz="2400" smtClean="0"/>
          </a:p>
        </p:txBody>
      </p:sp>
      <p:graphicFrame>
        <p:nvGraphicFramePr>
          <p:cNvPr id="9225" name="Object 9"/>
          <p:cNvGraphicFramePr>
            <a:graphicFrameLocks noChangeAspect="1"/>
          </p:cNvGraphicFramePr>
          <p:nvPr/>
        </p:nvGraphicFramePr>
        <p:xfrm>
          <a:off x="8553450" y="0"/>
          <a:ext cx="590550" cy="765175"/>
        </p:xfrm>
        <a:graphic>
          <a:graphicData uri="http://schemas.openxmlformats.org/presentationml/2006/ole">
            <p:oleObj spid="_x0000_s9225" name="Photo Editor Photo" r:id="rId3" imgW="2742857" imgH="3543795" progId="">
              <p:embed/>
            </p:oleObj>
          </a:graphicData>
        </a:graphic>
      </p:graphicFrame>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4" name="Rectangle 13"/>
          <p:cNvSpPr>
            <a:spLocks noGrp="1" noChangeArrowheads="1"/>
          </p:cNvSpPr>
          <p:nvPr>
            <p:ph type="sldNum" sz="quarter" idx="12"/>
          </p:nvPr>
        </p:nvSpPr>
        <p:spPr>
          <a:noFill/>
        </p:spPr>
        <p:txBody>
          <a:bodyPr/>
          <a:lstStyle/>
          <a:p>
            <a:fld id="{AD3FA4E2-4327-4E34-BC98-AE1FD2BE903E}" type="slidenum">
              <a:rPr lang="ru-RU" smtClean="0"/>
              <a:pPr/>
              <a:t>6</a:t>
            </a:fld>
            <a:endParaRPr lang="ru-RU" smtClean="0"/>
          </a:p>
        </p:txBody>
      </p:sp>
      <p:sp>
        <p:nvSpPr>
          <p:cNvPr id="26635"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C7A765B-D621-4567-B701-B79D603D5780}" type="slidenum">
              <a:rPr lang="ru-RU" sz="2600" b="1">
                <a:solidFill>
                  <a:schemeClr val="bg1"/>
                </a:solidFill>
              </a:rPr>
              <a:pPr/>
              <a:t>6</a:t>
            </a:fld>
            <a:endParaRPr lang="ru-RU" sz="2600" b="1">
              <a:solidFill>
                <a:schemeClr val="bg1"/>
              </a:solidFill>
            </a:endParaRPr>
          </a:p>
        </p:txBody>
      </p:sp>
      <p:sp>
        <p:nvSpPr>
          <p:cNvPr id="26636" name="AutoShape 2"/>
          <p:cNvSpPr>
            <a:spLocks noGrp="1" noChangeArrowheads="1"/>
          </p:cNvSpPr>
          <p:nvPr>
            <p:ph type="title"/>
          </p:nvPr>
        </p:nvSpPr>
        <p:spPr/>
        <p:txBody>
          <a:bodyPr/>
          <a:lstStyle/>
          <a:p>
            <a:pPr eaLnBrk="1" hangingPunct="1"/>
            <a:r>
              <a:rPr lang="en-US" smtClean="0"/>
              <a:t>Essential Criteria</a:t>
            </a:r>
            <a:endParaRPr lang="ru-RU" smtClean="0"/>
          </a:p>
        </p:txBody>
      </p:sp>
      <p:sp>
        <p:nvSpPr>
          <p:cNvPr id="26637" name="Rectangle 3"/>
          <p:cNvSpPr>
            <a:spLocks noGrp="1" noChangeArrowheads="1"/>
          </p:cNvSpPr>
          <p:nvPr>
            <p:ph type="body" sz="half" idx="1"/>
          </p:nvPr>
        </p:nvSpPr>
        <p:spPr>
          <a:xfrm>
            <a:off x="755650" y="1844675"/>
            <a:ext cx="8388350" cy="4508500"/>
          </a:xfrm>
        </p:spPr>
        <p:txBody>
          <a:bodyPr/>
          <a:lstStyle/>
          <a:p>
            <a:pPr marL="457200" indent="-457200" eaLnBrk="1" hangingPunct="1">
              <a:buFont typeface="Wingdings" pitchFamily="2" charset="2"/>
              <a:buNone/>
            </a:pPr>
            <a:endParaRPr lang="ru-RU" sz="2400" b="1" smtClean="0"/>
          </a:p>
          <a:p>
            <a:pPr marL="457200" indent="-457200" algn="just" eaLnBrk="1" hangingPunct="1">
              <a:spcBef>
                <a:spcPct val="30000"/>
              </a:spcBef>
              <a:buFont typeface="Wingdings" pitchFamily="2" charset="2"/>
              <a:buNone/>
            </a:pPr>
            <a:r>
              <a:rPr lang="en-US" altLang="ko-KR" sz="2400" smtClean="0">
                <a:ea typeface="굴림"/>
                <a:cs typeface="굴림"/>
              </a:rPr>
              <a:t>1.	Funding arrangements for the deposit insurance system are clearly defined and established in law or regulation.  Funding can be assured in many ways, including: </a:t>
            </a:r>
          </a:p>
          <a:p>
            <a:pPr marL="838200" lvl="1" indent="-381000" algn="just" eaLnBrk="1" hangingPunct="1">
              <a:spcBef>
                <a:spcPct val="30000"/>
              </a:spcBef>
              <a:buFont typeface="Wingdings" pitchFamily="2" charset="2"/>
              <a:buChar char="l"/>
            </a:pPr>
            <a:r>
              <a:rPr lang="en-US" altLang="ko-KR" sz="2000" smtClean="0">
                <a:ea typeface="굴림"/>
                <a:cs typeface="굴림"/>
              </a:rPr>
              <a:t>government appropriations </a:t>
            </a:r>
          </a:p>
          <a:p>
            <a:pPr marL="838200" lvl="1" indent="-381000" algn="just" eaLnBrk="1" hangingPunct="1">
              <a:spcBef>
                <a:spcPct val="30000"/>
              </a:spcBef>
              <a:buFont typeface="Wingdings" pitchFamily="2" charset="2"/>
              <a:buChar char="l"/>
            </a:pPr>
            <a:r>
              <a:rPr lang="en-US" altLang="ko-KR" sz="2000" smtClean="0">
                <a:ea typeface="굴림"/>
                <a:cs typeface="굴림"/>
              </a:rPr>
              <a:t>levies or premiums assessed against member banks </a:t>
            </a:r>
          </a:p>
          <a:p>
            <a:pPr marL="838200" lvl="1" indent="-381000" algn="just" eaLnBrk="1" hangingPunct="1">
              <a:spcBef>
                <a:spcPct val="30000"/>
              </a:spcBef>
              <a:buFont typeface="Wingdings" pitchFamily="2" charset="2"/>
              <a:buChar char="l"/>
            </a:pPr>
            <a:r>
              <a:rPr lang="en-US" altLang="ko-KR" sz="2000" smtClean="0">
                <a:ea typeface="굴림"/>
                <a:cs typeface="굴림"/>
              </a:rPr>
              <a:t>market or government borrowings </a:t>
            </a:r>
          </a:p>
          <a:p>
            <a:pPr marL="838200" lvl="1" indent="-381000" algn="just" eaLnBrk="1" hangingPunct="1">
              <a:spcBef>
                <a:spcPct val="30000"/>
              </a:spcBef>
              <a:buFont typeface="Wingdings" pitchFamily="2" charset="2"/>
              <a:buChar char="l"/>
            </a:pPr>
            <a:r>
              <a:rPr lang="en-US" altLang="ko-KR" sz="2000" smtClean="0">
                <a:ea typeface="굴림"/>
                <a:cs typeface="굴림"/>
              </a:rPr>
              <a:t>a combination thereof  </a:t>
            </a:r>
          </a:p>
          <a:p>
            <a:pPr marL="838200" lvl="1" indent="-381000" algn="just" eaLnBrk="1" hangingPunct="1">
              <a:spcBef>
                <a:spcPct val="30000"/>
              </a:spcBef>
              <a:buFont typeface="Wingdings" pitchFamily="2" charset="2"/>
              <a:buNone/>
            </a:pPr>
            <a:endParaRPr lang="en-US" altLang="ko-KR" sz="2200" smtClean="0">
              <a:ea typeface="굴림"/>
              <a:cs typeface="굴림"/>
            </a:endParaRPr>
          </a:p>
          <a:p>
            <a:pPr marL="838200" lvl="1" indent="-381000" algn="just" eaLnBrk="1" hangingPunct="1">
              <a:spcBef>
                <a:spcPct val="30000"/>
              </a:spcBef>
              <a:buFont typeface="Wingdings" pitchFamily="2" charset="2"/>
              <a:buNone/>
            </a:pPr>
            <a:r>
              <a:rPr lang="en-US" altLang="ko-KR" sz="2200" smtClean="0">
                <a:ea typeface="굴림"/>
                <a:cs typeface="굴림"/>
              </a:rPr>
              <a:t>Funding can be provided on an ex-ante or ex-post basis or some (hybrid) combination thereof </a:t>
            </a:r>
            <a:endParaRPr lang="ru-RU" sz="2200" smtClean="0"/>
          </a:p>
        </p:txBody>
      </p:sp>
      <p:graphicFrame>
        <p:nvGraphicFramePr>
          <p:cNvPr id="26633" name="Object 9"/>
          <p:cNvGraphicFramePr>
            <a:graphicFrameLocks noChangeAspect="1"/>
          </p:cNvGraphicFramePr>
          <p:nvPr/>
        </p:nvGraphicFramePr>
        <p:xfrm>
          <a:off x="8553450" y="0"/>
          <a:ext cx="590550" cy="765175"/>
        </p:xfrm>
        <a:graphic>
          <a:graphicData uri="http://schemas.openxmlformats.org/presentationml/2006/ole">
            <p:oleObj spid="_x0000_s26633" name="Photo Editor Photo" r:id="rId3" imgW="2742857" imgH="3543795" progId="">
              <p:embed/>
            </p:oleObj>
          </a:graphicData>
        </a:graphic>
      </p:graphicFrame>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0" name="Rectangle 13"/>
          <p:cNvSpPr>
            <a:spLocks noGrp="1" noChangeArrowheads="1"/>
          </p:cNvSpPr>
          <p:nvPr>
            <p:ph type="sldNum" sz="quarter" idx="12"/>
          </p:nvPr>
        </p:nvSpPr>
        <p:spPr>
          <a:noFill/>
        </p:spPr>
        <p:txBody>
          <a:bodyPr/>
          <a:lstStyle/>
          <a:p>
            <a:fld id="{815963D7-CDE9-4A5F-A718-BFCD80CBF94B}" type="slidenum">
              <a:rPr lang="ru-RU" smtClean="0"/>
              <a:pPr/>
              <a:t>7</a:t>
            </a:fld>
            <a:endParaRPr lang="ru-RU" smtClean="0"/>
          </a:p>
        </p:txBody>
      </p:sp>
      <p:sp>
        <p:nvSpPr>
          <p:cNvPr id="41991" name="AutoShape 2"/>
          <p:cNvSpPr>
            <a:spLocks noGrp="1" noChangeArrowheads="1"/>
          </p:cNvSpPr>
          <p:nvPr>
            <p:ph type="title"/>
          </p:nvPr>
        </p:nvSpPr>
        <p:spPr/>
        <p:txBody>
          <a:bodyPr/>
          <a:lstStyle/>
          <a:p>
            <a:r>
              <a:rPr lang="en-US" smtClean="0"/>
              <a:t>Essential Criteria (2)</a:t>
            </a:r>
            <a:endParaRPr lang="ru-RU" smtClean="0"/>
          </a:p>
        </p:txBody>
      </p:sp>
      <p:sp>
        <p:nvSpPr>
          <p:cNvPr id="41992" name="Rectangle 3"/>
          <p:cNvSpPr>
            <a:spLocks noGrp="1" noChangeArrowheads="1"/>
          </p:cNvSpPr>
          <p:nvPr>
            <p:ph type="body" sz="half" idx="1"/>
          </p:nvPr>
        </p:nvSpPr>
        <p:spPr>
          <a:xfrm>
            <a:off x="900113" y="2420938"/>
            <a:ext cx="7704137" cy="3960812"/>
          </a:xfrm>
        </p:spPr>
        <p:txBody>
          <a:bodyPr/>
          <a:lstStyle/>
          <a:p>
            <a:pPr marL="457200" indent="-457200" algn="just">
              <a:buFont typeface="Wingdings" pitchFamily="2" charset="2"/>
              <a:buNone/>
            </a:pPr>
            <a:r>
              <a:rPr lang="en-US" altLang="ko-KR" sz="2400" smtClean="0">
                <a:ea typeface="굴림"/>
                <a:cs typeface="굴림"/>
              </a:rPr>
              <a:t>2.	Funding arrangements for the deposit insurance system are sufficient to ensure the prompt reimbursement of depositors’ claims. It can be achieved by:</a:t>
            </a:r>
          </a:p>
          <a:p>
            <a:pPr marL="838200" lvl="1" indent="-381000" algn="just"/>
            <a:r>
              <a:rPr lang="en-US" sz="2000" smtClean="0"/>
              <a:t>	accumulation and maintenance of a fund to cover deposit	insurance claims and related expenses (ex-ante funding)</a:t>
            </a:r>
          </a:p>
          <a:p>
            <a:pPr marL="838200" lvl="1" indent="-381000"/>
            <a:endParaRPr lang="en-US" sz="2000" smtClean="0"/>
          </a:p>
          <a:p>
            <a:pPr marL="838200" lvl="1" indent="-381000"/>
            <a:r>
              <a:rPr lang="en-US" sz="2000" smtClean="0"/>
              <a:t>having in place arrangements that ensure rapid access to funds necessary for paying deposit insurance claims and related expenses (ex-post funding)</a:t>
            </a:r>
          </a:p>
          <a:p>
            <a:pPr marL="838200" lvl="1" indent="-381000">
              <a:buFontTx/>
              <a:buNone/>
            </a:pPr>
            <a:endParaRPr lang="en-US" sz="2000" smtClean="0"/>
          </a:p>
          <a:p>
            <a:pPr marL="838200" lvl="1" indent="-381000">
              <a:buFontTx/>
              <a:buNone/>
            </a:pPr>
            <a:endParaRPr lang="ru-RU" sz="2000" smtClean="0"/>
          </a:p>
        </p:txBody>
      </p:sp>
      <p:graphicFrame>
        <p:nvGraphicFramePr>
          <p:cNvPr id="41989" name="Object 5"/>
          <p:cNvGraphicFramePr>
            <a:graphicFrameLocks noChangeAspect="1"/>
          </p:cNvGraphicFramePr>
          <p:nvPr>
            <p:ph sz="half" idx="2"/>
          </p:nvPr>
        </p:nvGraphicFramePr>
        <p:xfrm>
          <a:off x="8551863" y="0"/>
          <a:ext cx="592137" cy="765175"/>
        </p:xfrm>
        <a:graphic>
          <a:graphicData uri="http://schemas.openxmlformats.org/presentationml/2006/ole">
            <p:oleObj spid="_x0000_s41989" name="Photo Editor Photo" r:id="rId3" imgW="2742857" imgH="3543795" progId="">
              <p:embed/>
            </p:oleObj>
          </a:graphicData>
        </a:graphic>
      </p:graphicFrame>
      <p:sp>
        <p:nvSpPr>
          <p:cNvPr id="41993"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2526B892-38F6-40AA-B599-EE761A064739}" type="slidenum">
              <a:rPr lang="ru-RU" sz="2600" b="1">
                <a:solidFill>
                  <a:schemeClr val="bg1"/>
                </a:solidFill>
              </a:rPr>
              <a:pPr/>
              <a:t>7</a:t>
            </a:fld>
            <a:endParaRPr lang="ru-RU" sz="2600" b="1">
              <a:solidFill>
                <a:schemeClr val="bg1"/>
              </a:solidFill>
            </a:endParaRPr>
          </a:p>
        </p:txBody>
      </p:sp>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13"/>
          <p:cNvSpPr>
            <a:spLocks noGrp="1" noChangeArrowheads="1"/>
          </p:cNvSpPr>
          <p:nvPr>
            <p:ph type="sldNum" sz="quarter" idx="12"/>
          </p:nvPr>
        </p:nvSpPr>
        <p:spPr>
          <a:noFill/>
        </p:spPr>
        <p:txBody>
          <a:bodyPr/>
          <a:lstStyle/>
          <a:p>
            <a:fld id="{2B8DE43A-FB1A-472C-8C40-B7970877BE85}" type="slidenum">
              <a:rPr lang="ru-RU" smtClean="0"/>
              <a:pPr/>
              <a:t>8</a:t>
            </a:fld>
            <a:endParaRPr lang="ru-RU" smtClean="0"/>
          </a:p>
        </p:txBody>
      </p:sp>
      <p:sp>
        <p:nvSpPr>
          <p:cNvPr id="46086" name="AutoShape 2"/>
          <p:cNvSpPr>
            <a:spLocks noGrp="1" noChangeArrowheads="1"/>
          </p:cNvSpPr>
          <p:nvPr>
            <p:ph type="title" idx="4294967295"/>
          </p:nvPr>
        </p:nvSpPr>
        <p:spPr/>
        <p:txBody>
          <a:bodyPr/>
          <a:lstStyle/>
          <a:p>
            <a:r>
              <a:rPr lang="en-US" smtClean="0"/>
              <a:t>Essential Criteria (3)</a:t>
            </a:r>
            <a:endParaRPr lang="ru-RU" smtClean="0"/>
          </a:p>
        </p:txBody>
      </p:sp>
      <p:sp>
        <p:nvSpPr>
          <p:cNvPr id="46087" name="Rectangle 3"/>
          <p:cNvSpPr>
            <a:spLocks noGrp="1" noChangeArrowheads="1"/>
          </p:cNvSpPr>
          <p:nvPr>
            <p:ph type="body" sz="half" idx="4294967295"/>
          </p:nvPr>
        </p:nvSpPr>
        <p:spPr>
          <a:xfrm>
            <a:off x="900113" y="2420938"/>
            <a:ext cx="7704137" cy="3960812"/>
          </a:xfrm>
        </p:spPr>
        <p:txBody>
          <a:bodyPr/>
          <a:lstStyle/>
          <a:p>
            <a:pPr marL="457200" indent="-457200" algn="just">
              <a:buFont typeface="Wingdings" pitchFamily="2" charset="2"/>
              <a:buNone/>
            </a:pPr>
            <a:r>
              <a:rPr lang="en-US" altLang="ko-KR" sz="2400" smtClean="0">
                <a:ea typeface="굴림"/>
                <a:cs typeface="굴림"/>
              </a:rPr>
              <a:t>3.	Funding arrangements include a source (s) of back-up funding for liquidity purposes such as: </a:t>
            </a:r>
          </a:p>
          <a:p>
            <a:pPr marL="838200" lvl="1" indent="-381000" algn="just">
              <a:buFont typeface="Wingdings" pitchFamily="2" charset="2"/>
              <a:buChar char="l"/>
            </a:pPr>
            <a:r>
              <a:rPr lang="en-US" altLang="ko-KR" sz="2000" smtClean="0">
                <a:ea typeface="굴림"/>
                <a:cs typeface="굴림"/>
              </a:rPr>
              <a:t>a funding agreement with the central bank, or</a:t>
            </a:r>
          </a:p>
          <a:p>
            <a:pPr marL="838200" lvl="1" indent="-381000" algn="just">
              <a:buFont typeface="Wingdings" pitchFamily="2" charset="2"/>
              <a:buChar char="l"/>
            </a:pPr>
            <a:r>
              <a:rPr lang="en-US" altLang="ko-KR" sz="2000" smtClean="0">
                <a:ea typeface="굴림"/>
                <a:cs typeface="굴림"/>
              </a:rPr>
              <a:t>a line of credit with the government treasury</a:t>
            </a:r>
          </a:p>
          <a:p>
            <a:pPr marL="457200" indent="-457200" algn="just">
              <a:buFont typeface="Wingdings" pitchFamily="2" charset="2"/>
              <a:buNone/>
            </a:pPr>
            <a:r>
              <a:rPr lang="en-US" altLang="ko-KR" sz="2400" smtClean="0">
                <a:ea typeface="굴림"/>
                <a:cs typeface="굴림"/>
              </a:rPr>
              <a:t>4.	Member banks are responsible for funding the deposit insurance system in ordinary times</a:t>
            </a:r>
          </a:p>
          <a:p>
            <a:pPr marL="457200" indent="-457200" algn="just">
              <a:buFont typeface="Wingdings" pitchFamily="2" charset="2"/>
              <a:buNone/>
            </a:pPr>
            <a:r>
              <a:rPr lang="en-US" altLang="ko-KR" sz="2400" smtClean="0">
                <a:ea typeface="굴림"/>
                <a:cs typeface="굴림"/>
              </a:rPr>
              <a:t>5.	Additional sources of funding may be required in the event of a systemic crisis.  Policymakers have considered and arranged for additional sources of funding to be used in such circumstances</a:t>
            </a:r>
            <a:r>
              <a:rPr lang="ru-RU" altLang="ko-KR" sz="2400" smtClean="0"/>
              <a:t> </a:t>
            </a:r>
            <a:endParaRPr lang="ru-RU" sz="2400" smtClean="0"/>
          </a:p>
        </p:txBody>
      </p:sp>
      <p:graphicFrame>
        <p:nvGraphicFramePr>
          <p:cNvPr id="46084" name="Object 4"/>
          <p:cNvGraphicFramePr>
            <a:graphicFrameLocks noChangeAspect="1"/>
          </p:cNvGraphicFramePr>
          <p:nvPr>
            <p:ph sz="half" idx="4294967295"/>
          </p:nvPr>
        </p:nvGraphicFramePr>
        <p:xfrm>
          <a:off x="8551863" y="0"/>
          <a:ext cx="592137" cy="765175"/>
        </p:xfrm>
        <a:graphic>
          <a:graphicData uri="http://schemas.openxmlformats.org/presentationml/2006/ole">
            <p:oleObj spid="_x0000_s46084" name="Photo Editor Photo" r:id="rId3" imgW="2742857" imgH="3543795" progId="">
              <p:embed/>
            </p:oleObj>
          </a:graphicData>
        </a:graphic>
      </p:graphicFrame>
      <p:sp>
        <p:nvSpPr>
          <p:cNvPr id="46088"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65F55B4-CBD9-4AED-9D97-933AE5C57D94}" type="slidenum">
              <a:rPr lang="ru-RU" sz="2600" b="1">
                <a:solidFill>
                  <a:schemeClr val="bg1"/>
                </a:solidFill>
              </a:rPr>
              <a:pPr/>
              <a:t>8</a:t>
            </a:fld>
            <a:endParaRPr lang="ru-RU" sz="2600" b="1">
              <a:solidFill>
                <a:schemeClr val="bg1"/>
              </a:solidFill>
            </a:endParaRPr>
          </a:p>
        </p:txBody>
      </p:sp>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13"/>
          <p:cNvSpPr>
            <a:spLocks noGrp="1" noChangeArrowheads="1"/>
          </p:cNvSpPr>
          <p:nvPr>
            <p:ph type="sldNum" sz="quarter" idx="12"/>
          </p:nvPr>
        </p:nvSpPr>
        <p:spPr>
          <a:noFill/>
        </p:spPr>
        <p:txBody>
          <a:bodyPr/>
          <a:lstStyle/>
          <a:p>
            <a:fld id="{217D920A-7866-43DC-BADE-AFC2CFA918D3}" type="slidenum">
              <a:rPr lang="ru-RU" smtClean="0"/>
              <a:pPr/>
              <a:t>9</a:t>
            </a:fld>
            <a:endParaRPr lang="ru-RU" smtClean="0"/>
          </a:p>
        </p:txBody>
      </p:sp>
      <p:sp>
        <p:nvSpPr>
          <p:cNvPr id="47110" name="AutoShape 2"/>
          <p:cNvSpPr>
            <a:spLocks noGrp="1" noChangeArrowheads="1"/>
          </p:cNvSpPr>
          <p:nvPr>
            <p:ph type="title" idx="4294967295"/>
          </p:nvPr>
        </p:nvSpPr>
        <p:spPr/>
        <p:txBody>
          <a:bodyPr/>
          <a:lstStyle/>
          <a:p>
            <a:r>
              <a:rPr lang="en-US" smtClean="0"/>
              <a:t>Essential Criteria (4)</a:t>
            </a:r>
            <a:endParaRPr lang="ru-RU" smtClean="0"/>
          </a:p>
        </p:txBody>
      </p:sp>
      <p:sp>
        <p:nvSpPr>
          <p:cNvPr id="47111" name="Rectangle 3"/>
          <p:cNvSpPr>
            <a:spLocks noGrp="1" noChangeArrowheads="1"/>
          </p:cNvSpPr>
          <p:nvPr>
            <p:ph type="body" sz="half" idx="4294967295"/>
          </p:nvPr>
        </p:nvSpPr>
        <p:spPr>
          <a:xfrm>
            <a:off x="900113" y="2420938"/>
            <a:ext cx="7920037" cy="4608512"/>
          </a:xfrm>
        </p:spPr>
        <p:txBody>
          <a:bodyPr/>
          <a:lstStyle/>
          <a:p>
            <a:pPr marL="457200" indent="-457200" algn="just">
              <a:buFont typeface="Wingdings" pitchFamily="2" charset="2"/>
              <a:buNone/>
            </a:pPr>
            <a:r>
              <a:rPr lang="en-US" altLang="ko-KR" sz="2000" dirty="0" smtClean="0">
                <a:ea typeface="굴림"/>
                <a:cs typeface="굴림"/>
              </a:rPr>
              <a:t>6.	</a:t>
            </a:r>
            <a:r>
              <a:rPr lang="en-US" altLang="ko-KR" sz="2200" dirty="0" smtClean="0">
                <a:ea typeface="굴림"/>
                <a:cs typeface="굴림"/>
              </a:rPr>
              <a:t>An ex-post funding system should be designed so that: </a:t>
            </a:r>
          </a:p>
          <a:p>
            <a:pPr marL="838200" lvl="1" indent="-381000" algn="just">
              <a:buFont typeface="Wingdings" pitchFamily="2" charset="2"/>
              <a:buChar char="l"/>
            </a:pPr>
            <a:r>
              <a:rPr lang="en-US" altLang="ko-KR" sz="1800" dirty="0" smtClean="0">
                <a:ea typeface="굴림"/>
                <a:cs typeface="굴림"/>
              </a:rPr>
              <a:t>member banks pay the cost of deposit insurance and </a:t>
            </a:r>
          </a:p>
          <a:p>
            <a:pPr marL="838200" lvl="1" indent="-381000" algn="just">
              <a:buFont typeface="Wingdings" pitchFamily="2" charset="2"/>
              <a:buChar char="l"/>
            </a:pPr>
            <a:r>
              <a:rPr lang="en-US" altLang="ko-KR" sz="1800" dirty="0" smtClean="0">
                <a:ea typeface="굴림"/>
                <a:cs typeface="굴림"/>
              </a:rPr>
              <a:t>adequate funding is available to ensure prompt reimbursement of depositor claims </a:t>
            </a:r>
          </a:p>
          <a:p>
            <a:pPr marL="457200" indent="-457200" algn="just">
              <a:buFont typeface="Wingdings" pitchFamily="2" charset="2"/>
              <a:buNone/>
            </a:pPr>
            <a:r>
              <a:rPr lang="en-US" altLang="ko-KR" sz="2200" dirty="0" smtClean="0">
                <a:ea typeface="굴림"/>
                <a:cs typeface="굴림"/>
              </a:rPr>
              <a:t>7.	If a deposit insurance fund is established (ex-ante funding):</a:t>
            </a:r>
          </a:p>
          <a:p>
            <a:pPr marL="838200" lvl="1" indent="-381000" algn="just">
              <a:buFont typeface="Wingdings" pitchFamily="2" charset="2"/>
              <a:buChar char="l"/>
            </a:pPr>
            <a:r>
              <a:rPr lang="en-US" altLang="ko-KR" sz="1800" dirty="0" smtClean="0">
                <a:ea typeface="굴림"/>
                <a:cs typeface="굴림"/>
              </a:rPr>
              <a:t>size of the fund (the fund reserve ratio) should be determined in light of economic and banking conditions and the deposit insurer’s objectives </a:t>
            </a:r>
            <a:endParaRPr lang="en-US" altLang="ko-KR" sz="2000" dirty="0" smtClean="0">
              <a:ea typeface="굴림"/>
              <a:cs typeface="굴림"/>
            </a:endParaRPr>
          </a:p>
          <a:p>
            <a:pPr marL="838200" lvl="1" indent="-381000" algn="just">
              <a:buFont typeface="Wingdings" pitchFamily="2" charset="2"/>
              <a:buChar char="l"/>
            </a:pPr>
            <a:r>
              <a:rPr lang="en-US" altLang="ko-KR" sz="1800" dirty="0" smtClean="0">
                <a:ea typeface="굴림"/>
                <a:cs typeface="굴림"/>
              </a:rPr>
              <a:t>the fund reserve ratio should be expected to vary over time as banking conditions change </a:t>
            </a:r>
          </a:p>
          <a:p>
            <a:pPr marL="838200" lvl="1" indent="-381000" algn="just">
              <a:buFont typeface="Wingdings" pitchFamily="2" charset="2"/>
              <a:buNone/>
            </a:pPr>
            <a:endParaRPr lang="en-US" sz="1800" dirty="0" smtClean="0"/>
          </a:p>
          <a:p>
            <a:pPr marL="838200" lvl="1" indent="-381000" algn="just">
              <a:buFont typeface="Wingdings" pitchFamily="2" charset="2"/>
              <a:buNone/>
            </a:pPr>
            <a:r>
              <a:rPr lang="en-US" sz="1800" b="1" i="1" dirty="0" err="1" smtClean="0">
                <a:solidFill>
                  <a:srgbClr val="3366CC"/>
                </a:solidFill>
              </a:rPr>
              <a:t>Detais</a:t>
            </a:r>
            <a:r>
              <a:rPr lang="en-US" sz="1800" b="1" i="1" dirty="0" smtClean="0">
                <a:solidFill>
                  <a:srgbClr val="3366CC"/>
                </a:solidFill>
              </a:rPr>
              <a:t>: IADI Guidance Paper on Funding (2009)</a:t>
            </a:r>
          </a:p>
          <a:p>
            <a:pPr marL="838200" lvl="1" indent="-381000" algn="just">
              <a:buFont typeface="Wingdings" pitchFamily="2" charset="2"/>
              <a:buChar char="l"/>
            </a:pPr>
            <a:endParaRPr lang="ru-RU" sz="1800" b="1" i="1" dirty="0" smtClean="0">
              <a:solidFill>
                <a:srgbClr val="3366CC"/>
              </a:solidFill>
            </a:endParaRPr>
          </a:p>
          <a:p>
            <a:pPr marL="838200" lvl="1" indent="-381000" algn="just">
              <a:buFont typeface="Wingdings" pitchFamily="2" charset="2"/>
              <a:buChar char="l"/>
            </a:pPr>
            <a:endParaRPr lang="en-US" altLang="ko-KR" sz="2000" dirty="0" smtClean="0">
              <a:ea typeface="굴림"/>
              <a:cs typeface="굴림"/>
            </a:endParaRPr>
          </a:p>
        </p:txBody>
      </p:sp>
      <p:graphicFrame>
        <p:nvGraphicFramePr>
          <p:cNvPr id="47108" name="Object 4"/>
          <p:cNvGraphicFramePr>
            <a:graphicFrameLocks noChangeAspect="1"/>
          </p:cNvGraphicFramePr>
          <p:nvPr>
            <p:ph sz="half" idx="4294967295"/>
          </p:nvPr>
        </p:nvGraphicFramePr>
        <p:xfrm>
          <a:off x="8551863" y="0"/>
          <a:ext cx="592137" cy="765175"/>
        </p:xfrm>
        <a:graphic>
          <a:graphicData uri="http://schemas.openxmlformats.org/presentationml/2006/ole">
            <p:oleObj spid="_x0000_s47108" name="Photo Editor Photo" r:id="rId3" imgW="2742857" imgH="3543795" progId="">
              <p:embed/>
            </p:oleObj>
          </a:graphicData>
        </a:graphic>
      </p:graphicFrame>
      <p:sp>
        <p:nvSpPr>
          <p:cNvPr id="47112" name="Номер слайда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7E5106-83F9-4005-B06F-6E72948608C1}" type="slidenum">
              <a:rPr lang="ru-RU" sz="2600" b="1">
                <a:solidFill>
                  <a:schemeClr val="bg1"/>
                </a:solidFill>
              </a:rPr>
              <a:pPr/>
              <a:t>9</a:t>
            </a:fld>
            <a:endParaRPr lang="ru-RU" sz="2600" b="1">
              <a:solidFill>
                <a:schemeClr val="bg1"/>
              </a:solidFill>
            </a:endParaRPr>
          </a:p>
        </p:txBody>
      </p:sp>
      <p:pic>
        <p:nvPicPr>
          <p:cNvPr id="9" name="Picture 9"/>
          <p:cNvPicPr>
            <a:picLocks noChangeAspect="1" noChangeArrowheads="1"/>
          </p:cNvPicPr>
          <p:nvPr/>
        </p:nvPicPr>
        <p:blipFill>
          <a:blip r:embed="rId4"/>
          <a:srcRect/>
          <a:stretch>
            <a:fillRect/>
          </a:stretch>
        </p:blipFill>
        <p:spPr bwMode="auto">
          <a:xfrm>
            <a:off x="-32" y="-24"/>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Капсулы">
  <a:themeElements>
    <a:clrScheme name="Капсулы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Капсулы">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апсулы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Капсулы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Капсулы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Капсулы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Капсулы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Капсулы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Капсулы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Капсулы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2179</TotalTime>
  <Words>397</Words>
  <Application>Microsoft Office PowerPoint</Application>
  <PresentationFormat>On-screen Show (4:3)</PresentationFormat>
  <Paragraphs>138</Paragraphs>
  <Slides>15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Капсулы</vt:lpstr>
      <vt:lpstr>Photo Editor Photo</vt:lpstr>
      <vt:lpstr>Guidance on Funding in the Core Principles for Effective Deposit Insurance Systems  </vt:lpstr>
      <vt:lpstr>Background Information</vt:lpstr>
      <vt:lpstr>Core Principles Methodology </vt:lpstr>
      <vt:lpstr>Principle 11: Funding</vt:lpstr>
      <vt:lpstr>Factors Influencing DIS Funding Needs</vt:lpstr>
      <vt:lpstr>Essential Criteria</vt:lpstr>
      <vt:lpstr>Essential Criteria (2)</vt:lpstr>
      <vt:lpstr>Essential Criteria (3)</vt:lpstr>
      <vt:lpstr>Essential Criteria (4)</vt:lpstr>
      <vt:lpstr>Essential Criteria (5)</vt:lpstr>
      <vt:lpstr>Essential Criteria (6)</vt:lpstr>
      <vt:lpstr>Essential Criteria (7)</vt:lpstr>
      <vt:lpstr>Funding of DIA Russia</vt:lpstr>
      <vt:lpstr>Managing DI Fund</vt:lpstr>
      <vt:lpstr>Deposit Insurance Agency </vt:lpstr>
    </vt:vector>
  </TitlesOfParts>
  <Company>ACB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Государственная корпорация «Агентство по страхованию вкладов»</dc:title>
  <dc:creator>User</dc:creator>
  <cp:lastModifiedBy>Pratik Mitra</cp:lastModifiedBy>
  <cp:revision>78</cp:revision>
  <dcterms:created xsi:type="dcterms:W3CDTF">2006-10-13T12:56:14Z</dcterms:created>
  <dcterms:modified xsi:type="dcterms:W3CDTF">2010-01-15T08:02:44Z</dcterms:modified>
</cp:coreProperties>
</file>