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drawings/drawing2.xml" ContentType="application/vnd.openxmlformats-officedocument.drawingml.chartshapes+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Default Extension="wmf" ContentType="image/x-wmf"/>
  <Override PartName="/ppt/slideLayouts/slideLayout26.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slideLayouts/slideLayout24.xml" ContentType="application/vnd.openxmlformats-officedocument.presentationml.slideLayout+xml"/>
  <Default Extension="docx" ContentType="application/vnd.openxmlformats-officedocument.wordprocessingml.document"/>
  <Override PartName="/ppt/slides/slide10.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6.xml" ContentType="application/vnd.openxmlformats-officedocument.presentationml.notesSlide+xml"/>
  <Default Extension="xlsx" ContentType="application/vnd.openxmlformats-officedocument.spreadsheetml.sheet"/>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Layouts/slideLayout7.xml" ContentType="application/vnd.openxmlformats-officedocument.presentationml.slideLayout+xml"/>
  <Default Extension="bin" ContentType="application/vnd.openxmlformats-officedocument.oleObject"/>
  <Override PartName="/ppt/theme/theme4.xml" ContentType="application/vnd.openxmlformats-officedocument.theme+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drawings/drawing1.xml" ContentType="application/vnd.openxmlformats-officedocument.drawingml.chartshapes+xml"/>
  <Override PartName="/ppt/slides/slide1.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Override PartName="/ppt/slideLayouts/slideLayout25.xml" ContentType="application/vnd.openxmlformats-officedocument.presentationml.slideLayout+xml"/>
  <Default Extension="jpeg" ContentType="image/jpeg"/>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aveSubsetFonts="1">
  <p:sldMasterIdLst>
    <p:sldMasterId id="2147483655" r:id="rId1"/>
    <p:sldMasterId id="2147483670" r:id="rId2"/>
  </p:sldMasterIdLst>
  <p:notesMasterIdLst>
    <p:notesMasterId r:id="rId17"/>
  </p:notesMasterIdLst>
  <p:handoutMasterIdLst>
    <p:handoutMasterId r:id="rId18"/>
  </p:handoutMasterIdLst>
  <p:sldIdLst>
    <p:sldId id="481" r:id="rId3"/>
    <p:sldId id="458" r:id="rId4"/>
    <p:sldId id="469" r:id="rId5"/>
    <p:sldId id="423" r:id="rId6"/>
    <p:sldId id="412" r:id="rId7"/>
    <p:sldId id="463" r:id="rId8"/>
    <p:sldId id="472" r:id="rId9"/>
    <p:sldId id="483" r:id="rId10"/>
    <p:sldId id="473" r:id="rId11"/>
    <p:sldId id="475" r:id="rId12"/>
    <p:sldId id="478" r:id="rId13"/>
    <p:sldId id="476" r:id="rId14"/>
    <p:sldId id="484" r:id="rId15"/>
    <p:sldId id="485" r:id="rId16"/>
  </p:sldIdLst>
  <p:sldSz cx="9144000" cy="6858000" type="screen4x3"/>
  <p:notesSz cx="6735763" cy="9866313"/>
  <p:defaultTextStyle>
    <a:defPPr>
      <a:defRPr lang="ja-JP"/>
    </a:defPPr>
    <a:lvl1pPr algn="ctr" rtl="0" eaLnBrk="0" fontAlgn="base" hangingPunct="0">
      <a:spcBef>
        <a:spcPct val="0"/>
      </a:spcBef>
      <a:spcAft>
        <a:spcPct val="0"/>
      </a:spcAft>
      <a:defRPr sz="1400" b="1" kern="1200">
        <a:solidFill>
          <a:schemeClr val="tx1"/>
        </a:solidFill>
        <a:latin typeface="Arial" charset="0"/>
        <a:ea typeface="ＭＳ Ｐゴシック" pitchFamily="50" charset="-128"/>
        <a:cs typeface="+mn-cs"/>
      </a:defRPr>
    </a:lvl1pPr>
    <a:lvl2pPr marL="457200" algn="ctr" rtl="0" eaLnBrk="0" fontAlgn="base" hangingPunct="0">
      <a:spcBef>
        <a:spcPct val="0"/>
      </a:spcBef>
      <a:spcAft>
        <a:spcPct val="0"/>
      </a:spcAft>
      <a:defRPr sz="1400" b="1" kern="1200">
        <a:solidFill>
          <a:schemeClr val="tx1"/>
        </a:solidFill>
        <a:latin typeface="Arial" charset="0"/>
        <a:ea typeface="ＭＳ Ｐゴシック" pitchFamily="50" charset="-128"/>
        <a:cs typeface="+mn-cs"/>
      </a:defRPr>
    </a:lvl2pPr>
    <a:lvl3pPr marL="914400" algn="ctr" rtl="0" eaLnBrk="0" fontAlgn="base" hangingPunct="0">
      <a:spcBef>
        <a:spcPct val="0"/>
      </a:spcBef>
      <a:spcAft>
        <a:spcPct val="0"/>
      </a:spcAft>
      <a:defRPr sz="1400" b="1" kern="1200">
        <a:solidFill>
          <a:schemeClr val="tx1"/>
        </a:solidFill>
        <a:latin typeface="Arial" charset="0"/>
        <a:ea typeface="ＭＳ Ｐゴシック" pitchFamily="50" charset="-128"/>
        <a:cs typeface="+mn-cs"/>
      </a:defRPr>
    </a:lvl3pPr>
    <a:lvl4pPr marL="1371600" algn="ctr" rtl="0" eaLnBrk="0" fontAlgn="base" hangingPunct="0">
      <a:spcBef>
        <a:spcPct val="0"/>
      </a:spcBef>
      <a:spcAft>
        <a:spcPct val="0"/>
      </a:spcAft>
      <a:defRPr sz="1400" b="1" kern="1200">
        <a:solidFill>
          <a:schemeClr val="tx1"/>
        </a:solidFill>
        <a:latin typeface="Arial" charset="0"/>
        <a:ea typeface="ＭＳ Ｐゴシック" pitchFamily="50" charset="-128"/>
        <a:cs typeface="+mn-cs"/>
      </a:defRPr>
    </a:lvl4pPr>
    <a:lvl5pPr marL="1828800" algn="ctr" rtl="0" eaLnBrk="0" fontAlgn="base" hangingPunct="0">
      <a:spcBef>
        <a:spcPct val="0"/>
      </a:spcBef>
      <a:spcAft>
        <a:spcPct val="0"/>
      </a:spcAft>
      <a:defRPr sz="1400" b="1" kern="1200">
        <a:solidFill>
          <a:schemeClr val="tx1"/>
        </a:solidFill>
        <a:latin typeface="Arial" charset="0"/>
        <a:ea typeface="ＭＳ Ｐゴシック" pitchFamily="50" charset="-128"/>
        <a:cs typeface="+mn-cs"/>
      </a:defRPr>
    </a:lvl5pPr>
    <a:lvl6pPr marL="2286000" algn="l" defTabSz="914400" rtl="0" eaLnBrk="1" latinLnBrk="0" hangingPunct="1">
      <a:defRPr sz="1400" b="1" kern="1200">
        <a:solidFill>
          <a:schemeClr val="tx1"/>
        </a:solidFill>
        <a:latin typeface="Arial" charset="0"/>
        <a:ea typeface="ＭＳ Ｐゴシック" pitchFamily="50" charset="-128"/>
        <a:cs typeface="+mn-cs"/>
      </a:defRPr>
    </a:lvl6pPr>
    <a:lvl7pPr marL="2743200" algn="l" defTabSz="914400" rtl="0" eaLnBrk="1" latinLnBrk="0" hangingPunct="1">
      <a:defRPr sz="1400" b="1" kern="1200">
        <a:solidFill>
          <a:schemeClr val="tx1"/>
        </a:solidFill>
        <a:latin typeface="Arial" charset="0"/>
        <a:ea typeface="ＭＳ Ｐゴシック" pitchFamily="50" charset="-128"/>
        <a:cs typeface="+mn-cs"/>
      </a:defRPr>
    </a:lvl7pPr>
    <a:lvl8pPr marL="3200400" algn="l" defTabSz="914400" rtl="0" eaLnBrk="1" latinLnBrk="0" hangingPunct="1">
      <a:defRPr sz="1400" b="1" kern="1200">
        <a:solidFill>
          <a:schemeClr val="tx1"/>
        </a:solidFill>
        <a:latin typeface="Arial" charset="0"/>
        <a:ea typeface="ＭＳ Ｐゴシック" pitchFamily="50" charset="-128"/>
        <a:cs typeface="+mn-cs"/>
      </a:defRPr>
    </a:lvl8pPr>
    <a:lvl9pPr marL="3657600" algn="l" defTabSz="914400" rtl="0" eaLnBrk="1" latinLnBrk="0" hangingPunct="1">
      <a:defRPr sz="1400" b="1" kern="1200">
        <a:solidFill>
          <a:schemeClr val="tx1"/>
        </a:solidFill>
        <a:latin typeface="Arial" charset="0"/>
        <a:ea typeface="ＭＳ Ｐゴシック" pitchFamily="50"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99FF"/>
    <a:srgbClr val="FFFF00"/>
    <a:srgbClr val="3366FF"/>
    <a:srgbClr val="99CCFF"/>
    <a:srgbClr val="FFFFFF"/>
    <a:srgbClr val="003399"/>
    <a:srgbClr val="0099FF"/>
    <a:srgbClr val="CCFF66"/>
    <a:srgbClr val="FFFF99"/>
    <a:srgbClr val="FFFF66"/>
  </p:clrMru>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中間スタイル 2 - アクセント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4931" autoAdjust="0"/>
    <p:restoredTop sz="99291" autoAdjust="0"/>
  </p:normalViewPr>
  <p:slideViewPr>
    <p:cSldViewPr>
      <p:cViewPr>
        <p:scale>
          <a:sx n="85" d="100"/>
          <a:sy n="85" d="100"/>
        </p:scale>
        <p:origin x="-744" y="-58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p:scale>
          <a:sx n="100" d="100"/>
          <a:sy n="100" d="100"/>
        </p:scale>
        <p:origin x="-882" y="2508"/>
      </p:cViewPr>
      <p:guideLst>
        <p:guide orient="horz" pos="3107"/>
        <p:guide pos="2122"/>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handoutMaster" Target="handoutMasters/handoutMaster1.xml"/><Relationship Id="rId3" Type="http://schemas.openxmlformats.org/officeDocument/2006/relationships/slide" Target="slides/slide1.xml"/><Relationship Id="rId21"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oleObject" Target="file:///C:\Documents%20and%20Settings\DIC21860\&#12487;&#12473;&#12463;&#12488;&#12483;&#12503;\&#26356;&#26032;&#12487;&#12540;&#12479;&#65288;&#33521;&#35486;&#65289;.xlsx" TargetMode="External"/></Relationships>
</file>

<file path=ppt/charts/_rels/chart2.xml.rels><?xml version="1.0" encoding="UTF-8" standalone="yes"?>
<Relationships xmlns="http://schemas.openxmlformats.org/package/2006/relationships"><Relationship Id="rId2" Type="http://schemas.openxmlformats.org/officeDocument/2006/relationships/chartUserShapes" Target="../drawings/drawing2.xml"/><Relationship Id="rId1" Type="http://schemas.openxmlformats.org/officeDocument/2006/relationships/oleObject" Target="file:///C:\Documents%20and%20Settings\DIC21860\&#12487;&#12473;&#12463;&#12488;&#12483;&#12503;\&#26356;&#26032;&#12487;&#12540;&#12479;&#65288;&#33521;&#35486;&#65289;.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IN"/>
  <c:chart>
    <c:title>
      <c:tx>
        <c:rich>
          <a:bodyPr/>
          <a:lstStyle/>
          <a:p>
            <a:pPr>
              <a:defRPr lang="ja-JP"/>
            </a:pPr>
            <a:r>
              <a:rPr lang="en-US" altLang="en-US"/>
              <a:t>Balances of Liability Reserve/Retained loss</a:t>
            </a:r>
          </a:p>
        </c:rich>
      </c:tx>
      <c:layout/>
    </c:title>
    <c:plotArea>
      <c:layout>
        <c:manualLayout>
          <c:layoutTarget val="inner"/>
          <c:xMode val="edge"/>
          <c:yMode val="edge"/>
          <c:x val="6.1055867397801063E-2"/>
          <c:y val="0.17523673589140024"/>
          <c:w val="0.91685578268099865"/>
          <c:h val="0.61738817391028533"/>
        </c:manualLayout>
      </c:layout>
      <c:barChart>
        <c:barDir val="col"/>
        <c:grouping val="stacked"/>
        <c:ser>
          <c:idx val="0"/>
          <c:order val="0"/>
          <c:tx>
            <c:strRef>
              <c:f>責任準備金!$C$3</c:f>
              <c:strCache>
                <c:ptCount val="1"/>
                <c:pt idx="0">
                  <c:v>責任準備金・欠損金残高の推移</c:v>
                </c:pt>
              </c:strCache>
            </c:strRef>
          </c:tx>
          <c:spPr>
            <a:solidFill>
              <a:srgbClr val="3399FF"/>
            </a:solidFill>
          </c:spPr>
          <c:cat>
            <c:numRef>
              <c:f>責任準備金!$B$4:$B$19</c:f>
              <c:numCache>
                <c:formatCode>General</c:formatCode>
                <c:ptCount val="16"/>
                <c:pt idx="0">
                  <c:v>1993</c:v>
                </c:pt>
                <c:pt idx="1">
                  <c:v>1994</c:v>
                </c:pt>
                <c:pt idx="2">
                  <c:v>1995</c:v>
                </c:pt>
                <c:pt idx="3">
                  <c:v>1996</c:v>
                </c:pt>
                <c:pt idx="4">
                  <c:v>1997</c:v>
                </c:pt>
                <c:pt idx="5">
                  <c:v>1998</c:v>
                </c:pt>
                <c:pt idx="6">
                  <c:v>1999</c:v>
                </c:pt>
                <c:pt idx="7">
                  <c:v>2000</c:v>
                </c:pt>
                <c:pt idx="8">
                  <c:v>2001</c:v>
                </c:pt>
                <c:pt idx="9">
                  <c:v>2002</c:v>
                </c:pt>
                <c:pt idx="10">
                  <c:v>2003</c:v>
                </c:pt>
                <c:pt idx="11">
                  <c:v>2004</c:v>
                </c:pt>
                <c:pt idx="12">
                  <c:v>2005</c:v>
                </c:pt>
                <c:pt idx="13">
                  <c:v>2006</c:v>
                </c:pt>
                <c:pt idx="14">
                  <c:v>2007</c:v>
                </c:pt>
                <c:pt idx="15">
                  <c:v>2008</c:v>
                </c:pt>
              </c:numCache>
            </c:numRef>
          </c:cat>
          <c:val>
            <c:numRef>
              <c:f>責任準備金!$C$4:$C$19</c:f>
              <c:numCache>
                <c:formatCode>General</c:formatCode>
                <c:ptCount val="16"/>
                <c:pt idx="0">
                  <c:v>0.8</c:v>
                </c:pt>
                <c:pt idx="1">
                  <c:v>0.9</c:v>
                </c:pt>
                <c:pt idx="2">
                  <c:v>0.4</c:v>
                </c:pt>
                <c:pt idx="3">
                  <c:v>-0.4</c:v>
                </c:pt>
                <c:pt idx="4">
                  <c:v>-0.1</c:v>
                </c:pt>
                <c:pt idx="5">
                  <c:v>-1.2</c:v>
                </c:pt>
                <c:pt idx="6">
                  <c:v>-1.9000000000000001</c:v>
                </c:pt>
                <c:pt idx="7">
                  <c:v>-3.1</c:v>
                </c:pt>
                <c:pt idx="8">
                  <c:v>-3.8</c:v>
                </c:pt>
                <c:pt idx="9">
                  <c:v>-4</c:v>
                </c:pt>
                <c:pt idx="10">
                  <c:v>-3.5</c:v>
                </c:pt>
                <c:pt idx="11">
                  <c:v>-3</c:v>
                </c:pt>
                <c:pt idx="12">
                  <c:v>-2.5</c:v>
                </c:pt>
                <c:pt idx="13">
                  <c:v>-1.9000000000000001</c:v>
                </c:pt>
                <c:pt idx="14">
                  <c:v>-1.4</c:v>
                </c:pt>
                <c:pt idx="15">
                  <c:v>-0.9</c:v>
                </c:pt>
              </c:numCache>
            </c:numRef>
          </c:val>
        </c:ser>
        <c:overlap val="100"/>
        <c:axId val="67624960"/>
        <c:axId val="68929792"/>
      </c:barChart>
      <c:dateAx>
        <c:axId val="67624960"/>
        <c:scaling>
          <c:orientation val="minMax"/>
        </c:scaling>
        <c:axPos val="b"/>
        <c:numFmt formatCode="General" sourceLinked="1"/>
        <c:tickLblPos val="low"/>
        <c:txPr>
          <a:bodyPr/>
          <a:lstStyle/>
          <a:p>
            <a:pPr>
              <a:defRPr lang="ja-JP"/>
            </a:pPr>
            <a:endParaRPr lang="en-US"/>
          </a:p>
        </c:txPr>
        <c:crossAx val="68929792"/>
        <c:crosses val="autoZero"/>
        <c:lblOffset val="100"/>
        <c:baseTimeUnit val="days"/>
      </c:dateAx>
      <c:valAx>
        <c:axId val="68929792"/>
        <c:scaling>
          <c:orientation val="minMax"/>
        </c:scaling>
        <c:axPos val="l"/>
        <c:majorGridlines/>
        <c:numFmt formatCode="General" sourceLinked="1"/>
        <c:tickLblPos val="nextTo"/>
        <c:txPr>
          <a:bodyPr/>
          <a:lstStyle/>
          <a:p>
            <a:pPr>
              <a:defRPr lang="ja-JP"/>
            </a:pPr>
            <a:endParaRPr lang="en-US"/>
          </a:p>
        </c:txPr>
        <c:crossAx val="67624960"/>
        <c:crosses val="autoZero"/>
        <c:crossBetween val="between"/>
      </c:valAx>
    </c:plotArea>
    <c:plotVisOnly val="1"/>
  </c:chart>
  <c:spPr>
    <a:noFill/>
    <a:ln>
      <a:noFill/>
    </a:ln>
  </c:spPr>
  <c:externalData r:id="rId1"/>
  <c:userShapes r:id="rId2"/>
</c:chartSpace>
</file>

<file path=ppt/charts/chart2.xml><?xml version="1.0" encoding="utf-8"?>
<c:chartSpace xmlns:c="http://schemas.openxmlformats.org/drawingml/2006/chart" xmlns:a="http://schemas.openxmlformats.org/drawingml/2006/main" xmlns:r="http://schemas.openxmlformats.org/officeDocument/2006/relationships">
  <c:date1904 val="1"/>
  <c:lang val="en-IN"/>
  <c:chart>
    <c:title>
      <c:tx>
        <c:rich>
          <a:bodyPr/>
          <a:lstStyle/>
          <a:p>
            <a:pPr>
              <a:defRPr lang="ja-JP"/>
            </a:pPr>
            <a:r>
              <a:rPr lang="en-US" altLang="en-US"/>
              <a:t>Outstanding Balance of Funding</a:t>
            </a:r>
          </a:p>
        </c:rich>
      </c:tx>
      <c:layout/>
    </c:title>
    <c:plotArea>
      <c:layout/>
      <c:barChart>
        <c:barDir val="col"/>
        <c:grouping val="stacked"/>
        <c:ser>
          <c:idx val="0"/>
          <c:order val="0"/>
          <c:tx>
            <c:strRef>
              <c:f>資金調達残高!$C$6</c:f>
              <c:strCache>
                <c:ptCount val="1"/>
                <c:pt idx="0">
                  <c:v>DICJ Bonds</c:v>
                </c:pt>
              </c:strCache>
            </c:strRef>
          </c:tx>
          <c:spPr>
            <a:solidFill>
              <a:schemeClr val="accent1">
                <a:lumMod val="90000"/>
              </a:schemeClr>
            </a:solidFill>
          </c:spPr>
          <c:dLbls>
            <c:dLbl>
              <c:idx val="2"/>
              <c:layout>
                <c:manualLayout>
                  <c:x val="0"/>
                  <c:y val="-5.3156146179401995E-2"/>
                </c:manualLayout>
              </c:layout>
              <c:showVal val="1"/>
            </c:dLbl>
            <c:dLbl>
              <c:idx val="3"/>
              <c:layout>
                <c:manualLayout>
                  <c:x val="4.372837578425561E-17"/>
                  <c:y val="1.7718715393133962E-2"/>
                </c:manualLayout>
              </c:layout>
              <c:showVal val="1"/>
            </c:dLbl>
            <c:dLbl>
              <c:idx val="4"/>
              <c:layout>
                <c:manualLayout>
                  <c:x val="0"/>
                  <c:y val="-3.0993040619158696E-2"/>
                </c:manualLayout>
              </c:layout>
              <c:showVal val="1"/>
            </c:dLbl>
            <c:dLbl>
              <c:idx val="5"/>
              <c:layout>
                <c:manualLayout>
                  <c:x val="7.1556350626118164E-3"/>
                  <c:y val="6.6445182724252275E-2"/>
                </c:manualLayout>
              </c:layout>
              <c:showVal val="1"/>
            </c:dLbl>
            <c:dLbl>
              <c:idx val="7"/>
              <c:layout>
                <c:manualLayout>
                  <c:x val="2.3852116875372692E-3"/>
                  <c:y val="0.10188261351052048"/>
                </c:manualLayout>
              </c:layout>
              <c:showVal val="1"/>
            </c:dLbl>
            <c:dLbl>
              <c:idx val="8"/>
              <c:layout>
                <c:manualLayout>
                  <c:x val="-8.7456751568512132E-17"/>
                  <c:y val="-3.5437430786268292E-2"/>
                </c:manualLayout>
              </c:layout>
              <c:showVal val="1"/>
            </c:dLbl>
            <c:dLbl>
              <c:idx val="9"/>
              <c:layout>
                <c:manualLayout>
                  <c:x val="0"/>
                  <c:y val="3.1007751937984489E-2"/>
                </c:manualLayout>
              </c:layout>
              <c:showVal val="1"/>
            </c:dLbl>
            <c:txPr>
              <a:bodyPr/>
              <a:lstStyle/>
              <a:p>
                <a:pPr>
                  <a:defRPr lang="ja-JP" sz="1100"/>
                </a:pPr>
                <a:endParaRPr lang="en-US"/>
              </a:p>
            </c:txPr>
            <c:showVal val="1"/>
          </c:dLbls>
          <c:cat>
            <c:numRef>
              <c:f>資金調達残高!$B$7:$B$17</c:f>
              <c:numCache>
                <c:formatCode>General</c:formatCode>
                <c:ptCount val="11"/>
                <c:pt idx="0">
                  <c:v>1998</c:v>
                </c:pt>
                <c:pt idx="1">
                  <c:v>1999</c:v>
                </c:pt>
                <c:pt idx="2">
                  <c:v>2000</c:v>
                </c:pt>
                <c:pt idx="3">
                  <c:v>2001</c:v>
                </c:pt>
                <c:pt idx="4">
                  <c:v>2002</c:v>
                </c:pt>
                <c:pt idx="5">
                  <c:v>2003</c:v>
                </c:pt>
                <c:pt idx="6">
                  <c:v>2004</c:v>
                </c:pt>
                <c:pt idx="7">
                  <c:v>2005</c:v>
                </c:pt>
                <c:pt idx="8">
                  <c:v>2006</c:v>
                </c:pt>
                <c:pt idx="9">
                  <c:v>2007</c:v>
                </c:pt>
                <c:pt idx="10">
                  <c:v>2008</c:v>
                </c:pt>
              </c:numCache>
            </c:numRef>
          </c:cat>
          <c:val>
            <c:numRef>
              <c:f>資金調達残高!$C$7:$C$17</c:f>
              <c:numCache>
                <c:formatCode>#,##0;[Red]\-#,##0</c:formatCode>
                <c:ptCount val="11"/>
                <c:pt idx="0">
                  <c:v>0</c:v>
                </c:pt>
                <c:pt idx="1">
                  <c:v>600</c:v>
                </c:pt>
                <c:pt idx="2">
                  <c:v>1800</c:v>
                </c:pt>
                <c:pt idx="3">
                  <c:v>3600</c:v>
                </c:pt>
                <c:pt idx="4">
                  <c:v>6120</c:v>
                </c:pt>
                <c:pt idx="5">
                  <c:v>9000</c:v>
                </c:pt>
                <c:pt idx="6">
                  <c:v>12180</c:v>
                </c:pt>
                <c:pt idx="7">
                  <c:v>12150</c:v>
                </c:pt>
                <c:pt idx="8">
                  <c:v>8850</c:v>
                </c:pt>
                <c:pt idx="9">
                  <c:v>6450</c:v>
                </c:pt>
                <c:pt idx="10">
                  <c:v>4550</c:v>
                </c:pt>
              </c:numCache>
            </c:numRef>
          </c:val>
        </c:ser>
        <c:ser>
          <c:idx val="1"/>
          <c:order val="1"/>
          <c:tx>
            <c:strRef>
              <c:f>資金調達残高!$D$6</c:f>
              <c:strCache>
                <c:ptCount val="1"/>
                <c:pt idx="0">
                  <c:v>Borrowing</c:v>
                </c:pt>
              </c:strCache>
            </c:strRef>
          </c:tx>
          <c:spPr>
            <a:solidFill>
              <a:schemeClr val="accent6">
                <a:lumMod val="40000"/>
                <a:lumOff val="60000"/>
              </a:schemeClr>
            </a:solidFill>
          </c:spPr>
          <c:dLbls>
            <c:dLbl>
              <c:idx val="1"/>
              <c:layout>
                <c:manualLayout>
                  <c:x val="0"/>
                  <c:y val="-9.3023255813953543E-2"/>
                </c:manualLayout>
              </c:layout>
              <c:showVal val="1"/>
            </c:dLbl>
            <c:dLbl>
              <c:idx val="2"/>
              <c:layout>
                <c:manualLayout>
                  <c:x val="0"/>
                  <c:y val="3.9867109634551492E-2"/>
                </c:manualLayout>
              </c:layout>
              <c:showVal val="1"/>
            </c:dLbl>
            <c:dLbl>
              <c:idx val="3"/>
              <c:layout>
                <c:manualLayout>
                  <c:x val="0"/>
                  <c:y val="-3.1007751937984489E-2"/>
                </c:manualLayout>
              </c:layout>
              <c:showVal val="1"/>
            </c:dLbl>
            <c:dLbl>
              <c:idx val="4"/>
              <c:layout>
                <c:manualLayout>
                  <c:x val="-2.3852116875372692E-3"/>
                  <c:y val="9.3023255813953543E-2"/>
                </c:manualLayout>
              </c:layout>
              <c:showVal val="1"/>
            </c:dLbl>
            <c:dLbl>
              <c:idx val="5"/>
              <c:layout>
                <c:manualLayout>
                  <c:x val="0"/>
                  <c:y val="1.7718715393134035E-2"/>
                </c:manualLayout>
              </c:layout>
              <c:showVal val="1"/>
            </c:dLbl>
            <c:dLbl>
              <c:idx val="6"/>
              <c:layout>
                <c:manualLayout>
                  <c:x val="-2.3852116875372692E-3"/>
                  <c:y val="-8.4163898117387698E-2"/>
                </c:manualLayout>
              </c:layout>
              <c:showVal val="1"/>
            </c:dLbl>
            <c:dLbl>
              <c:idx val="7"/>
              <c:layout>
                <c:manualLayout>
                  <c:x val="0"/>
                  <c:y val="-3.9867109634551492E-2"/>
                </c:manualLayout>
              </c:layout>
              <c:showVal val="1"/>
            </c:dLbl>
            <c:dLbl>
              <c:idx val="8"/>
              <c:layout>
                <c:manualLayout>
                  <c:x val="0"/>
                  <c:y val="-2.6578073089701212E-2"/>
                </c:manualLayout>
              </c:layout>
              <c:showVal val="1"/>
            </c:dLbl>
            <c:dLbl>
              <c:idx val="9"/>
              <c:layout>
                <c:manualLayout>
                  <c:x val="0"/>
                  <c:y val="-3.1007751937984489E-2"/>
                </c:manualLayout>
              </c:layout>
              <c:showVal val="1"/>
            </c:dLbl>
            <c:dLbl>
              <c:idx val="10"/>
              <c:layout>
                <c:manualLayout>
                  <c:x val="0"/>
                  <c:y val="-3.9867109634551492E-2"/>
                </c:manualLayout>
              </c:layout>
              <c:showVal val="1"/>
            </c:dLbl>
            <c:numFmt formatCode="#,##0;[Red]\-#,##0" sourceLinked="0"/>
            <c:txPr>
              <a:bodyPr/>
              <a:lstStyle/>
              <a:p>
                <a:pPr>
                  <a:defRPr lang="ja-JP" sz="1100"/>
                </a:pPr>
                <a:endParaRPr lang="en-US"/>
              </a:p>
            </c:txPr>
            <c:showVal val="1"/>
          </c:dLbls>
          <c:cat>
            <c:numRef>
              <c:f>資金調達残高!$B$7:$B$17</c:f>
              <c:numCache>
                <c:formatCode>General</c:formatCode>
                <c:ptCount val="11"/>
                <c:pt idx="0">
                  <c:v>1998</c:v>
                </c:pt>
                <c:pt idx="1">
                  <c:v>1999</c:v>
                </c:pt>
                <c:pt idx="2">
                  <c:v>2000</c:v>
                </c:pt>
                <c:pt idx="3">
                  <c:v>2001</c:v>
                </c:pt>
                <c:pt idx="4">
                  <c:v>2002</c:v>
                </c:pt>
                <c:pt idx="5">
                  <c:v>2003</c:v>
                </c:pt>
                <c:pt idx="6">
                  <c:v>2004</c:v>
                </c:pt>
                <c:pt idx="7">
                  <c:v>2005</c:v>
                </c:pt>
                <c:pt idx="8">
                  <c:v>2006</c:v>
                </c:pt>
                <c:pt idx="9">
                  <c:v>2007</c:v>
                </c:pt>
                <c:pt idx="10">
                  <c:v>2008</c:v>
                </c:pt>
              </c:numCache>
            </c:numRef>
          </c:cat>
          <c:val>
            <c:numRef>
              <c:f>資金調達残高!$D$7:$D$17</c:f>
              <c:numCache>
                <c:formatCode>0.0_);[Red]\(0.0\)</c:formatCode>
                <c:ptCount val="11"/>
                <c:pt idx="0">
                  <c:v>15850.2</c:v>
                </c:pt>
                <c:pt idx="1">
                  <c:v>16245</c:v>
                </c:pt>
                <c:pt idx="2">
                  <c:v>17378.599999999897</c:v>
                </c:pt>
                <c:pt idx="3">
                  <c:v>16378.4</c:v>
                </c:pt>
                <c:pt idx="4">
                  <c:v>14753.6</c:v>
                </c:pt>
                <c:pt idx="5">
                  <c:v>10879.1</c:v>
                </c:pt>
                <c:pt idx="6">
                  <c:v>4690.4000000000005</c:v>
                </c:pt>
                <c:pt idx="7">
                  <c:v>641.6</c:v>
                </c:pt>
                <c:pt idx="8">
                  <c:v>451</c:v>
                </c:pt>
                <c:pt idx="9">
                  <c:v>524.4</c:v>
                </c:pt>
                <c:pt idx="10">
                  <c:v>1522.4</c:v>
                </c:pt>
              </c:numCache>
            </c:numRef>
          </c:val>
        </c:ser>
        <c:gapWidth val="75"/>
        <c:overlap val="100"/>
        <c:axId val="80143488"/>
        <c:axId val="80145408"/>
      </c:barChart>
      <c:catAx>
        <c:axId val="80143488"/>
        <c:scaling>
          <c:orientation val="minMax"/>
        </c:scaling>
        <c:axPos val="b"/>
        <c:numFmt formatCode="General" sourceLinked="1"/>
        <c:majorTickMark val="none"/>
        <c:tickLblPos val="nextTo"/>
        <c:txPr>
          <a:bodyPr/>
          <a:lstStyle/>
          <a:p>
            <a:pPr>
              <a:defRPr lang="ja-JP"/>
            </a:pPr>
            <a:endParaRPr lang="en-US"/>
          </a:p>
        </c:txPr>
        <c:crossAx val="80145408"/>
        <c:crosses val="autoZero"/>
        <c:auto val="1"/>
        <c:lblAlgn val="ctr"/>
        <c:lblOffset val="100"/>
      </c:catAx>
      <c:valAx>
        <c:axId val="80145408"/>
        <c:scaling>
          <c:orientation val="minMax"/>
          <c:max val="25000"/>
        </c:scaling>
        <c:axPos val="l"/>
        <c:majorGridlines/>
        <c:numFmt formatCode="#,##0;[Red]\-#,##0" sourceLinked="1"/>
        <c:majorTickMark val="none"/>
        <c:tickLblPos val="nextTo"/>
        <c:spPr>
          <a:ln w="9525">
            <a:noFill/>
          </a:ln>
        </c:spPr>
        <c:txPr>
          <a:bodyPr/>
          <a:lstStyle/>
          <a:p>
            <a:pPr>
              <a:defRPr lang="ja-JP"/>
            </a:pPr>
            <a:endParaRPr lang="en-US"/>
          </a:p>
        </c:txPr>
        <c:crossAx val="80143488"/>
        <c:crosses val="autoZero"/>
        <c:crossBetween val="between"/>
        <c:majorUnit val="5000"/>
      </c:valAx>
      <c:spPr>
        <a:noFill/>
      </c:spPr>
    </c:plotArea>
    <c:legend>
      <c:legendPos val="b"/>
      <c:layout/>
      <c:txPr>
        <a:bodyPr/>
        <a:lstStyle/>
        <a:p>
          <a:pPr>
            <a:defRPr lang="ja-JP"/>
          </a:pPr>
          <a:endParaRPr lang="en-US"/>
        </a:p>
      </c:txPr>
    </c:legend>
    <c:plotVisOnly val="1"/>
  </c:chart>
  <c:spPr>
    <a:noFill/>
    <a:ln>
      <a:noFill/>
    </a:ln>
  </c:spPr>
  <c:externalData r:id="rId1"/>
  <c:userShapes r:id="rId2"/>
</c:chartSpace>
</file>

<file path=ppt/drawings/_rels/vmlDrawing1.vml.rels><?xml version="1.0" encoding="UTF-8" standalone="yes"?>
<Relationships xmlns="http://schemas.openxmlformats.org/package/2006/relationships"><Relationship Id="rId1" Type="http://schemas.openxmlformats.org/officeDocument/2006/relationships/image" Target="../media/image1.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5.emf"/></Relationships>
</file>

<file path=ppt/drawings/drawing1.xml><?xml version="1.0" encoding="utf-8"?>
<c:userShapes xmlns:c="http://schemas.openxmlformats.org/drawingml/2006/chart">
  <cdr:relSizeAnchor xmlns:cdr="http://schemas.openxmlformats.org/drawingml/2006/chartDrawing">
    <cdr:from>
      <cdr:x>0.00151</cdr:x>
      <cdr:y>0.06042</cdr:y>
    </cdr:from>
    <cdr:to>
      <cdr:x>0.17319</cdr:x>
      <cdr:y>0.15408</cdr:y>
    </cdr:to>
    <cdr:sp macro="" textlink="">
      <cdr:nvSpPr>
        <cdr:cNvPr id="2" name="テキスト ボックス 1"/>
        <cdr:cNvSpPr txBox="1"/>
      </cdr:nvSpPr>
      <cdr:spPr>
        <a:xfrm xmlns:a="http://schemas.openxmlformats.org/drawingml/2006/main">
          <a:off x="9550" y="190491"/>
          <a:ext cx="1085826" cy="295289"/>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ja-JP" altLang="en-US" sz="1100" dirty="0" smtClean="0"/>
            <a:t>（</a:t>
          </a:r>
          <a:r>
            <a:rPr lang="en-US" altLang="ja-JP" sz="1100" dirty="0" smtClean="0"/>
            <a:t>JPY trillion</a:t>
          </a:r>
          <a:r>
            <a:rPr lang="ja-JP" altLang="en-US" sz="1100" dirty="0" smtClean="0"/>
            <a:t>）</a:t>
          </a:r>
          <a:endParaRPr lang="ja-JP" altLang="en-US" sz="1100" dirty="0"/>
        </a:p>
      </cdr:txBody>
    </cdr:sp>
  </cdr:relSizeAnchor>
  <cdr:relSizeAnchor xmlns:cdr="http://schemas.openxmlformats.org/drawingml/2006/chartDrawing">
    <cdr:from>
      <cdr:x>0.82078</cdr:x>
      <cdr:y>0.89426</cdr:y>
    </cdr:from>
    <cdr:to>
      <cdr:x>1</cdr:x>
      <cdr:y>0.99396</cdr:y>
    </cdr:to>
    <cdr:sp macro="" textlink="">
      <cdr:nvSpPr>
        <cdr:cNvPr id="3" name="テキスト ボックス 2"/>
        <cdr:cNvSpPr txBox="1"/>
      </cdr:nvSpPr>
      <cdr:spPr>
        <a:xfrm xmlns:a="http://schemas.openxmlformats.org/drawingml/2006/main">
          <a:off x="5191126" y="2819401"/>
          <a:ext cx="1133475" cy="314331"/>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ja-JP" altLang="en-US" sz="1100"/>
            <a:t>（</a:t>
          </a:r>
          <a:r>
            <a:rPr lang="en-US" altLang="ja-JP" sz="1100"/>
            <a:t>Fiscal</a:t>
          </a:r>
          <a:r>
            <a:rPr lang="en-US" altLang="ja-JP" sz="1100" baseline="0"/>
            <a:t> Year</a:t>
          </a:r>
          <a:r>
            <a:rPr lang="ja-JP" altLang="en-US" sz="1100"/>
            <a:t>）</a:t>
          </a:r>
        </a:p>
      </cdr:txBody>
    </cdr:sp>
  </cdr:relSizeAnchor>
</c:userShapes>
</file>

<file path=ppt/drawings/drawing2.xml><?xml version="1.0" encoding="utf-8"?>
<c:userShapes xmlns:c="http://schemas.openxmlformats.org/drawingml/2006/chart">
  <cdr:relSizeAnchor xmlns:cdr="http://schemas.openxmlformats.org/drawingml/2006/chartDrawing">
    <cdr:from>
      <cdr:x>0.0483</cdr:x>
      <cdr:y>0.06312</cdr:y>
    </cdr:from>
    <cdr:to>
      <cdr:x>0.24875</cdr:x>
      <cdr:y>0.16611</cdr:y>
    </cdr:to>
    <cdr:sp macro="" textlink="">
      <cdr:nvSpPr>
        <cdr:cNvPr id="2" name="テキスト ボックス 1"/>
        <cdr:cNvSpPr txBox="1"/>
      </cdr:nvSpPr>
      <cdr:spPr>
        <a:xfrm xmlns:a="http://schemas.openxmlformats.org/drawingml/2006/main">
          <a:off x="275574" y="181568"/>
          <a:ext cx="1143650" cy="296256"/>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ja-JP" altLang="en-US" sz="1100" dirty="0" smtClean="0"/>
            <a:t>（</a:t>
          </a:r>
          <a:r>
            <a:rPr lang="en-US" altLang="ja-JP" sz="1100" dirty="0" smtClean="0"/>
            <a:t>JPY billion</a:t>
          </a:r>
          <a:r>
            <a:rPr lang="ja-JP" altLang="en-US" sz="1100" dirty="0" smtClean="0"/>
            <a:t>）</a:t>
          </a:r>
          <a:endParaRPr lang="ja-JP" altLang="en-US" sz="1100" dirty="0"/>
        </a:p>
      </cdr:txBody>
    </cdr:sp>
  </cdr:relSizeAnchor>
  <cdr:relSizeAnchor xmlns:cdr="http://schemas.openxmlformats.org/drawingml/2006/chartDrawing">
    <cdr:from>
      <cdr:x>0.87611</cdr:x>
      <cdr:y>0.92453</cdr:y>
    </cdr:from>
    <cdr:to>
      <cdr:x>1</cdr:x>
      <cdr:y>1</cdr:y>
    </cdr:to>
    <cdr:sp macro="" textlink="">
      <cdr:nvSpPr>
        <cdr:cNvPr id="3" name="テキスト ボックス 2"/>
        <cdr:cNvSpPr txBox="1"/>
      </cdr:nvSpPr>
      <cdr:spPr>
        <a:xfrm xmlns:a="http://schemas.openxmlformats.org/drawingml/2006/main">
          <a:off x="7072362" y="3500462"/>
          <a:ext cx="1000132" cy="285752"/>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US" altLang="ja-JP" sz="1100" dirty="0"/>
            <a:t>Fiscal Year</a:t>
          </a:r>
          <a:endParaRPr lang="ja-JP" altLang="en-US" sz="1100" dirty="0"/>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3362" name="Rectangle 2"/>
          <p:cNvSpPr>
            <a:spLocks noGrp="1" noChangeArrowheads="1"/>
          </p:cNvSpPr>
          <p:nvPr>
            <p:ph type="hdr" sz="quarter"/>
          </p:nvPr>
        </p:nvSpPr>
        <p:spPr bwMode="auto">
          <a:xfrm>
            <a:off x="1" y="2"/>
            <a:ext cx="2920166" cy="493395"/>
          </a:xfrm>
          <a:prstGeom prst="rect">
            <a:avLst/>
          </a:prstGeom>
          <a:noFill/>
          <a:ln w="9525">
            <a:noFill/>
            <a:miter lim="800000"/>
            <a:headEnd/>
            <a:tailEnd/>
          </a:ln>
          <a:effectLst/>
        </p:spPr>
        <p:txBody>
          <a:bodyPr vert="horz" wrap="square" lIns="91636" tIns="45819" rIns="91636" bIns="45819" numCol="1" anchor="t" anchorCtr="0" compatLnSpc="1">
            <a:prstTxWarp prst="textNoShape">
              <a:avLst/>
            </a:prstTxWarp>
          </a:bodyPr>
          <a:lstStyle>
            <a:lvl1pPr algn="l" defTabSz="916938" eaLnBrk="1" hangingPunct="1">
              <a:defRPr kumimoji="1" sz="1200" b="0" dirty="0">
                <a:effectLst/>
                <a:latin typeface="Arial" pitchFamily="34" charset="0"/>
              </a:defRPr>
            </a:lvl1pPr>
          </a:lstStyle>
          <a:p>
            <a:pPr>
              <a:defRPr/>
            </a:pPr>
            <a:endParaRPr lang="en-US" altLang="ja-JP"/>
          </a:p>
        </p:txBody>
      </p:sp>
      <p:sp>
        <p:nvSpPr>
          <p:cNvPr id="143363" name="Rectangle 3"/>
          <p:cNvSpPr>
            <a:spLocks noGrp="1" noChangeArrowheads="1"/>
          </p:cNvSpPr>
          <p:nvPr>
            <p:ph type="dt" sz="quarter" idx="1"/>
          </p:nvPr>
        </p:nvSpPr>
        <p:spPr bwMode="auto">
          <a:xfrm>
            <a:off x="3815598" y="2"/>
            <a:ext cx="2918564" cy="493395"/>
          </a:xfrm>
          <a:prstGeom prst="rect">
            <a:avLst/>
          </a:prstGeom>
          <a:noFill/>
          <a:ln w="9525">
            <a:noFill/>
            <a:miter lim="800000"/>
            <a:headEnd/>
            <a:tailEnd/>
          </a:ln>
          <a:effectLst/>
        </p:spPr>
        <p:txBody>
          <a:bodyPr vert="horz" wrap="square" lIns="91636" tIns="45819" rIns="91636" bIns="45819" numCol="1" anchor="t" anchorCtr="0" compatLnSpc="1">
            <a:prstTxWarp prst="textNoShape">
              <a:avLst/>
            </a:prstTxWarp>
          </a:bodyPr>
          <a:lstStyle>
            <a:lvl1pPr algn="r" defTabSz="916938" eaLnBrk="1" hangingPunct="1">
              <a:defRPr kumimoji="1" sz="1200" b="0" dirty="0">
                <a:effectLst/>
                <a:latin typeface="Arial" pitchFamily="34" charset="0"/>
              </a:defRPr>
            </a:lvl1pPr>
          </a:lstStyle>
          <a:p>
            <a:pPr>
              <a:defRPr/>
            </a:pPr>
            <a:endParaRPr lang="en-US" altLang="ja-JP"/>
          </a:p>
        </p:txBody>
      </p:sp>
      <p:sp>
        <p:nvSpPr>
          <p:cNvPr id="143364" name="Rectangle 4"/>
          <p:cNvSpPr>
            <a:spLocks noGrp="1" noChangeArrowheads="1"/>
          </p:cNvSpPr>
          <p:nvPr>
            <p:ph type="ftr" sz="quarter" idx="2"/>
          </p:nvPr>
        </p:nvSpPr>
        <p:spPr bwMode="auto">
          <a:xfrm>
            <a:off x="1" y="9371337"/>
            <a:ext cx="2920166" cy="493395"/>
          </a:xfrm>
          <a:prstGeom prst="rect">
            <a:avLst/>
          </a:prstGeom>
          <a:noFill/>
          <a:ln w="9525">
            <a:noFill/>
            <a:miter lim="800000"/>
            <a:headEnd/>
            <a:tailEnd/>
          </a:ln>
          <a:effectLst/>
        </p:spPr>
        <p:txBody>
          <a:bodyPr vert="horz" wrap="square" lIns="91636" tIns="45819" rIns="91636" bIns="45819" numCol="1" anchor="b" anchorCtr="0" compatLnSpc="1">
            <a:prstTxWarp prst="textNoShape">
              <a:avLst/>
            </a:prstTxWarp>
          </a:bodyPr>
          <a:lstStyle>
            <a:lvl1pPr algn="l" defTabSz="916938" eaLnBrk="1" hangingPunct="1">
              <a:defRPr kumimoji="1" sz="1200" b="0" dirty="0">
                <a:effectLst/>
                <a:latin typeface="Arial" pitchFamily="34" charset="0"/>
              </a:defRPr>
            </a:lvl1pPr>
          </a:lstStyle>
          <a:p>
            <a:pPr>
              <a:defRPr/>
            </a:pPr>
            <a:endParaRPr lang="en-US" altLang="ja-JP"/>
          </a:p>
        </p:txBody>
      </p:sp>
      <p:sp>
        <p:nvSpPr>
          <p:cNvPr id="143365" name="Rectangle 5"/>
          <p:cNvSpPr>
            <a:spLocks noGrp="1" noChangeArrowheads="1"/>
          </p:cNvSpPr>
          <p:nvPr>
            <p:ph type="sldNum" sz="quarter" idx="3"/>
          </p:nvPr>
        </p:nvSpPr>
        <p:spPr bwMode="auto">
          <a:xfrm>
            <a:off x="3815598" y="9371337"/>
            <a:ext cx="2918564" cy="493395"/>
          </a:xfrm>
          <a:prstGeom prst="rect">
            <a:avLst/>
          </a:prstGeom>
          <a:noFill/>
          <a:ln w="9525">
            <a:noFill/>
            <a:miter lim="800000"/>
            <a:headEnd/>
            <a:tailEnd/>
          </a:ln>
          <a:effectLst/>
        </p:spPr>
        <p:txBody>
          <a:bodyPr vert="horz" wrap="square" lIns="91636" tIns="45819" rIns="91636" bIns="45819" numCol="1" anchor="b" anchorCtr="0" compatLnSpc="1">
            <a:prstTxWarp prst="textNoShape">
              <a:avLst/>
            </a:prstTxWarp>
          </a:bodyPr>
          <a:lstStyle>
            <a:lvl1pPr algn="r" defTabSz="916938" eaLnBrk="1" hangingPunct="1">
              <a:defRPr kumimoji="1" sz="1200" b="0">
                <a:effectLst/>
                <a:latin typeface="Arial" pitchFamily="34" charset="0"/>
              </a:defRPr>
            </a:lvl1pPr>
          </a:lstStyle>
          <a:p>
            <a:pPr>
              <a:defRPr/>
            </a:pPr>
            <a:fld id="{E67E2F1B-36B3-4E11-BCB8-948DABB11AD0}" type="slidenum">
              <a:rPr lang="en-US" altLang="ja-JP"/>
              <a:pPr>
                <a:defRPr/>
              </a:pPr>
              <a:t>‹#›</a:t>
            </a:fld>
            <a:endParaRPr lang="en-US" altLang="ja-JP" dirty="0"/>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8850" name="Rectangle 2"/>
          <p:cNvSpPr>
            <a:spLocks noGrp="1" noChangeArrowheads="1"/>
          </p:cNvSpPr>
          <p:nvPr>
            <p:ph type="hdr" sz="quarter"/>
          </p:nvPr>
        </p:nvSpPr>
        <p:spPr bwMode="auto">
          <a:xfrm>
            <a:off x="1" y="2"/>
            <a:ext cx="2920166" cy="493395"/>
          </a:xfrm>
          <a:prstGeom prst="rect">
            <a:avLst/>
          </a:prstGeom>
          <a:noFill/>
          <a:ln w="9525">
            <a:noFill/>
            <a:miter lim="800000"/>
            <a:headEnd/>
            <a:tailEnd/>
          </a:ln>
          <a:effectLst/>
        </p:spPr>
        <p:txBody>
          <a:bodyPr vert="horz" wrap="square" lIns="91636" tIns="45819" rIns="91636" bIns="45819" numCol="1" anchor="t" anchorCtr="0" compatLnSpc="1">
            <a:prstTxWarp prst="textNoShape">
              <a:avLst/>
            </a:prstTxWarp>
          </a:bodyPr>
          <a:lstStyle>
            <a:lvl1pPr algn="l" defTabSz="916938" eaLnBrk="1" hangingPunct="1">
              <a:defRPr kumimoji="1" sz="1200" b="0" dirty="0">
                <a:effectLst/>
                <a:latin typeface="Arial" pitchFamily="34" charset="0"/>
              </a:defRPr>
            </a:lvl1pPr>
          </a:lstStyle>
          <a:p>
            <a:pPr>
              <a:defRPr/>
            </a:pPr>
            <a:endParaRPr lang="en-US" altLang="ja-JP"/>
          </a:p>
        </p:txBody>
      </p:sp>
      <p:sp>
        <p:nvSpPr>
          <p:cNvPr id="78851" name="Rectangle 3"/>
          <p:cNvSpPr>
            <a:spLocks noGrp="1" noChangeArrowheads="1"/>
          </p:cNvSpPr>
          <p:nvPr>
            <p:ph type="dt" idx="1"/>
          </p:nvPr>
        </p:nvSpPr>
        <p:spPr bwMode="auto">
          <a:xfrm>
            <a:off x="3815598" y="2"/>
            <a:ext cx="2918564" cy="493395"/>
          </a:xfrm>
          <a:prstGeom prst="rect">
            <a:avLst/>
          </a:prstGeom>
          <a:noFill/>
          <a:ln w="9525">
            <a:noFill/>
            <a:miter lim="800000"/>
            <a:headEnd/>
            <a:tailEnd/>
          </a:ln>
          <a:effectLst/>
        </p:spPr>
        <p:txBody>
          <a:bodyPr vert="horz" wrap="square" lIns="91636" tIns="45819" rIns="91636" bIns="45819" numCol="1" anchor="t" anchorCtr="0" compatLnSpc="1">
            <a:prstTxWarp prst="textNoShape">
              <a:avLst/>
            </a:prstTxWarp>
          </a:bodyPr>
          <a:lstStyle>
            <a:lvl1pPr algn="r" defTabSz="916938" eaLnBrk="1" hangingPunct="1">
              <a:defRPr kumimoji="1" sz="1200" b="0" dirty="0">
                <a:effectLst/>
                <a:latin typeface="Arial" pitchFamily="34" charset="0"/>
              </a:defRPr>
            </a:lvl1pPr>
          </a:lstStyle>
          <a:p>
            <a:pPr>
              <a:defRPr/>
            </a:pPr>
            <a:endParaRPr lang="en-US" altLang="ja-JP"/>
          </a:p>
        </p:txBody>
      </p:sp>
      <p:sp>
        <p:nvSpPr>
          <p:cNvPr id="33796" name="Rectangle 4"/>
          <p:cNvSpPr>
            <a:spLocks noGrp="1" noRot="1" noChangeAspect="1" noChangeArrowheads="1" noTextEdit="1"/>
          </p:cNvSpPr>
          <p:nvPr>
            <p:ph type="sldImg" idx="2"/>
          </p:nvPr>
        </p:nvSpPr>
        <p:spPr bwMode="auto">
          <a:xfrm>
            <a:off x="903288" y="742950"/>
            <a:ext cx="4929187" cy="3697288"/>
          </a:xfrm>
          <a:prstGeom prst="rect">
            <a:avLst/>
          </a:prstGeom>
          <a:noFill/>
          <a:ln w="9525">
            <a:solidFill>
              <a:srgbClr val="000000"/>
            </a:solidFill>
            <a:miter lim="800000"/>
            <a:headEnd/>
            <a:tailEnd/>
          </a:ln>
        </p:spPr>
      </p:sp>
      <p:sp>
        <p:nvSpPr>
          <p:cNvPr id="78853" name="Rectangle 5"/>
          <p:cNvSpPr>
            <a:spLocks noGrp="1" noChangeArrowheads="1"/>
          </p:cNvSpPr>
          <p:nvPr>
            <p:ph type="body" sz="quarter" idx="3"/>
          </p:nvPr>
        </p:nvSpPr>
        <p:spPr bwMode="auto">
          <a:xfrm>
            <a:off x="672776" y="4685670"/>
            <a:ext cx="5390212" cy="4438970"/>
          </a:xfrm>
          <a:prstGeom prst="rect">
            <a:avLst/>
          </a:prstGeom>
          <a:noFill/>
          <a:ln w="9525">
            <a:noFill/>
            <a:miter lim="800000"/>
            <a:headEnd/>
            <a:tailEnd/>
          </a:ln>
          <a:effectLst/>
        </p:spPr>
        <p:txBody>
          <a:bodyPr vert="horz" wrap="square" lIns="91636" tIns="45819" rIns="91636" bIns="45819" numCol="1" anchor="t" anchorCtr="0" compatLnSpc="1">
            <a:prstTxWarp prst="textNoShape">
              <a:avLst/>
            </a:prstTxWarp>
          </a:bodyPr>
          <a:lstStyle/>
          <a:p>
            <a:pPr lvl="0"/>
            <a:r>
              <a:rPr lang="ja-JP" altLang="en-US" noProof="0" smtClean="0"/>
              <a:t>マスタ テキストの書式設定</a:t>
            </a:r>
          </a:p>
          <a:p>
            <a:pPr lvl="1"/>
            <a:r>
              <a:rPr lang="ja-JP" altLang="en-US" noProof="0" smtClean="0"/>
              <a:t>第 </a:t>
            </a:r>
            <a:r>
              <a:rPr lang="en-US" altLang="ja-JP" noProof="0" smtClean="0"/>
              <a:t>2 </a:t>
            </a:r>
            <a:r>
              <a:rPr lang="ja-JP" altLang="en-US" noProof="0" smtClean="0"/>
              <a:t>レベル</a:t>
            </a:r>
          </a:p>
          <a:p>
            <a:pPr lvl="2"/>
            <a:r>
              <a:rPr lang="ja-JP" altLang="en-US" noProof="0" smtClean="0"/>
              <a:t>第 </a:t>
            </a:r>
            <a:r>
              <a:rPr lang="en-US" altLang="ja-JP" noProof="0" smtClean="0"/>
              <a:t>3 </a:t>
            </a:r>
            <a:r>
              <a:rPr lang="ja-JP" altLang="en-US" noProof="0" smtClean="0"/>
              <a:t>レベル</a:t>
            </a:r>
          </a:p>
          <a:p>
            <a:pPr lvl="3"/>
            <a:r>
              <a:rPr lang="ja-JP" altLang="en-US" noProof="0" smtClean="0"/>
              <a:t>第 </a:t>
            </a:r>
            <a:r>
              <a:rPr lang="en-US" altLang="ja-JP" noProof="0" smtClean="0"/>
              <a:t>4 </a:t>
            </a:r>
            <a:r>
              <a:rPr lang="ja-JP" altLang="en-US" noProof="0" smtClean="0"/>
              <a:t>レベル</a:t>
            </a:r>
          </a:p>
          <a:p>
            <a:pPr lvl="4"/>
            <a:r>
              <a:rPr lang="ja-JP" altLang="en-US" noProof="0" smtClean="0"/>
              <a:t>第 </a:t>
            </a:r>
            <a:r>
              <a:rPr lang="en-US" altLang="ja-JP" noProof="0" smtClean="0"/>
              <a:t>5 </a:t>
            </a:r>
            <a:r>
              <a:rPr lang="ja-JP" altLang="en-US" noProof="0" smtClean="0"/>
              <a:t>レベル</a:t>
            </a:r>
          </a:p>
        </p:txBody>
      </p:sp>
      <p:sp>
        <p:nvSpPr>
          <p:cNvPr id="78854" name="Rectangle 6"/>
          <p:cNvSpPr>
            <a:spLocks noGrp="1" noChangeArrowheads="1"/>
          </p:cNvSpPr>
          <p:nvPr>
            <p:ph type="ftr" sz="quarter" idx="4"/>
          </p:nvPr>
        </p:nvSpPr>
        <p:spPr bwMode="auto">
          <a:xfrm>
            <a:off x="1" y="9371337"/>
            <a:ext cx="2920166" cy="493395"/>
          </a:xfrm>
          <a:prstGeom prst="rect">
            <a:avLst/>
          </a:prstGeom>
          <a:noFill/>
          <a:ln w="9525">
            <a:noFill/>
            <a:miter lim="800000"/>
            <a:headEnd/>
            <a:tailEnd/>
          </a:ln>
          <a:effectLst/>
        </p:spPr>
        <p:txBody>
          <a:bodyPr vert="horz" wrap="square" lIns="91636" tIns="45819" rIns="91636" bIns="45819" numCol="1" anchor="b" anchorCtr="0" compatLnSpc="1">
            <a:prstTxWarp prst="textNoShape">
              <a:avLst/>
            </a:prstTxWarp>
          </a:bodyPr>
          <a:lstStyle>
            <a:lvl1pPr algn="l" defTabSz="916938" eaLnBrk="1" hangingPunct="1">
              <a:defRPr kumimoji="1" sz="1200" b="0" dirty="0">
                <a:effectLst/>
                <a:latin typeface="Arial" pitchFamily="34" charset="0"/>
              </a:defRPr>
            </a:lvl1pPr>
          </a:lstStyle>
          <a:p>
            <a:pPr>
              <a:defRPr/>
            </a:pPr>
            <a:endParaRPr lang="en-US" altLang="ja-JP"/>
          </a:p>
        </p:txBody>
      </p:sp>
      <p:sp>
        <p:nvSpPr>
          <p:cNvPr id="78855" name="Rectangle 7"/>
          <p:cNvSpPr>
            <a:spLocks noGrp="1" noChangeArrowheads="1"/>
          </p:cNvSpPr>
          <p:nvPr>
            <p:ph type="sldNum" sz="quarter" idx="5"/>
          </p:nvPr>
        </p:nvSpPr>
        <p:spPr bwMode="auto">
          <a:xfrm>
            <a:off x="3815598" y="9371337"/>
            <a:ext cx="2918564" cy="493395"/>
          </a:xfrm>
          <a:prstGeom prst="rect">
            <a:avLst/>
          </a:prstGeom>
          <a:noFill/>
          <a:ln w="9525">
            <a:noFill/>
            <a:miter lim="800000"/>
            <a:headEnd/>
            <a:tailEnd/>
          </a:ln>
          <a:effectLst/>
        </p:spPr>
        <p:txBody>
          <a:bodyPr vert="horz" wrap="square" lIns="91636" tIns="45819" rIns="91636" bIns="45819" numCol="1" anchor="b" anchorCtr="0" compatLnSpc="1">
            <a:prstTxWarp prst="textNoShape">
              <a:avLst/>
            </a:prstTxWarp>
          </a:bodyPr>
          <a:lstStyle>
            <a:lvl1pPr algn="r" defTabSz="916938" eaLnBrk="1" hangingPunct="1">
              <a:defRPr kumimoji="1" sz="1200" b="0">
                <a:effectLst/>
                <a:latin typeface="Arial" pitchFamily="34" charset="0"/>
              </a:defRPr>
            </a:lvl1pPr>
          </a:lstStyle>
          <a:p>
            <a:pPr>
              <a:defRPr/>
            </a:pPr>
            <a:fld id="{15ADD28E-4C12-4DFB-A503-2AA170CBC67D}" type="slidenum">
              <a:rPr lang="en-US" altLang="ja-JP"/>
              <a:pPr>
                <a:defRPr/>
              </a:pPr>
              <a:t>‹#›</a:t>
            </a:fld>
            <a:endParaRPr lang="en-US" altLang="ja-JP" dirty="0"/>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Arial" pitchFamily="34" charset="0"/>
        <a:ea typeface="ＭＳ Ｐ明朝" pitchFamily="18" charset="-128"/>
        <a:cs typeface="+mn-cs"/>
      </a:defRPr>
    </a:lvl1pPr>
    <a:lvl2pPr marL="457200" algn="l" rtl="0" eaLnBrk="0" fontAlgn="base" hangingPunct="0">
      <a:spcBef>
        <a:spcPct val="30000"/>
      </a:spcBef>
      <a:spcAft>
        <a:spcPct val="0"/>
      </a:spcAft>
      <a:defRPr kumimoji="1" sz="1200" kern="1200">
        <a:solidFill>
          <a:schemeClr val="tx1"/>
        </a:solidFill>
        <a:latin typeface="Arial" pitchFamily="34" charset="0"/>
        <a:ea typeface="ＭＳ Ｐ明朝" pitchFamily="18" charset="-128"/>
        <a:cs typeface="+mn-cs"/>
      </a:defRPr>
    </a:lvl2pPr>
    <a:lvl3pPr marL="914400" algn="l" rtl="0" eaLnBrk="0" fontAlgn="base" hangingPunct="0">
      <a:spcBef>
        <a:spcPct val="30000"/>
      </a:spcBef>
      <a:spcAft>
        <a:spcPct val="0"/>
      </a:spcAft>
      <a:defRPr kumimoji="1" sz="1200" kern="1200">
        <a:solidFill>
          <a:schemeClr val="tx1"/>
        </a:solidFill>
        <a:latin typeface="Arial" pitchFamily="34" charset="0"/>
        <a:ea typeface="ＭＳ Ｐ明朝" pitchFamily="18" charset="-128"/>
        <a:cs typeface="+mn-cs"/>
      </a:defRPr>
    </a:lvl3pPr>
    <a:lvl4pPr marL="1371600" algn="l" rtl="0" eaLnBrk="0" fontAlgn="base" hangingPunct="0">
      <a:spcBef>
        <a:spcPct val="30000"/>
      </a:spcBef>
      <a:spcAft>
        <a:spcPct val="0"/>
      </a:spcAft>
      <a:defRPr kumimoji="1" sz="1200" kern="1200">
        <a:solidFill>
          <a:schemeClr val="tx1"/>
        </a:solidFill>
        <a:latin typeface="Arial" pitchFamily="34" charset="0"/>
        <a:ea typeface="ＭＳ Ｐ明朝" pitchFamily="18" charset="-128"/>
        <a:cs typeface="+mn-cs"/>
      </a:defRPr>
    </a:lvl4pPr>
    <a:lvl5pPr marL="1828800" algn="l" rtl="0" eaLnBrk="0" fontAlgn="base" hangingPunct="0">
      <a:spcBef>
        <a:spcPct val="30000"/>
      </a:spcBef>
      <a:spcAft>
        <a:spcPct val="0"/>
      </a:spcAft>
      <a:defRPr kumimoji="1" sz="1200" kern="1200">
        <a:solidFill>
          <a:schemeClr val="tx1"/>
        </a:solidFill>
        <a:latin typeface="Arial" pitchFamily="34" charset="0"/>
        <a:ea typeface="ＭＳ Ｐ明朝" pitchFamily="18"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a:noFill/>
        </p:spPr>
        <p:txBody>
          <a:bodyPr/>
          <a:lstStyle/>
          <a:p>
            <a:pPr defTabSz="913920"/>
            <a:fld id="{7464067B-19B0-4013-8544-5B7ADBEDB14E}" type="slidenum">
              <a:rPr lang="en-US" altLang="ja-JP" smtClean="0">
                <a:latin typeface="Arial" charset="0"/>
              </a:rPr>
              <a:pPr defTabSz="913920"/>
              <a:t>0</a:t>
            </a:fld>
            <a:endParaRPr lang="en-US" altLang="ja-JP" dirty="0" smtClean="0">
              <a:latin typeface="Arial" charset="0"/>
            </a:endParaRPr>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noFill/>
          <a:ln/>
        </p:spPr>
        <p:txBody>
          <a:bodyPr/>
          <a:lstStyle/>
          <a:p>
            <a:pPr eaLnBrk="1" hangingPunct="1"/>
            <a:endParaRPr lang="ja-JP" altLang="ja-JP" dirty="0" smtClean="0">
              <a:latin typeface="Arial"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7"/>
          <p:cNvSpPr>
            <a:spLocks noGrp="1" noChangeArrowheads="1"/>
          </p:cNvSpPr>
          <p:nvPr>
            <p:ph type="sldNum" sz="quarter" idx="5"/>
          </p:nvPr>
        </p:nvSpPr>
        <p:spPr>
          <a:noFill/>
        </p:spPr>
        <p:txBody>
          <a:bodyPr/>
          <a:lstStyle/>
          <a:p>
            <a:pPr defTabSz="913920"/>
            <a:fld id="{AEEC4861-960B-4C39-BCDF-7E025CBD12EB}" type="slidenum">
              <a:rPr lang="en-US" altLang="ja-JP" smtClean="0">
                <a:latin typeface="Arial" charset="0"/>
              </a:rPr>
              <a:pPr defTabSz="913920"/>
              <a:t>1</a:t>
            </a:fld>
            <a:endParaRPr lang="en-US" altLang="ja-JP" dirty="0" smtClean="0">
              <a:latin typeface="Arial" charset="0"/>
            </a:endParaRPr>
          </a:p>
        </p:txBody>
      </p:sp>
      <p:sp>
        <p:nvSpPr>
          <p:cNvPr id="41987" name="Rectangle 2"/>
          <p:cNvSpPr>
            <a:spLocks noGrp="1" noRot="1" noChangeAspect="1" noChangeArrowheads="1" noTextEdit="1"/>
          </p:cNvSpPr>
          <p:nvPr>
            <p:ph type="sldImg"/>
          </p:nvPr>
        </p:nvSpPr>
        <p:spPr>
          <a:ln/>
        </p:spPr>
      </p:sp>
      <p:sp>
        <p:nvSpPr>
          <p:cNvPr id="41988" name="Rectangle 3"/>
          <p:cNvSpPr>
            <a:spLocks noGrp="1" noChangeArrowheads="1"/>
          </p:cNvSpPr>
          <p:nvPr>
            <p:ph type="body" idx="1"/>
          </p:nvPr>
        </p:nvSpPr>
        <p:spPr>
          <a:noFill/>
          <a:ln/>
        </p:spPr>
        <p:txBody>
          <a:bodyPr/>
          <a:lstStyle/>
          <a:p>
            <a:pPr eaLnBrk="1" hangingPunct="1"/>
            <a:r>
              <a:rPr lang="en-US" altLang="ja-JP" dirty="0" smtClean="0">
                <a:latin typeface="Arial" charset="0"/>
              </a:rPr>
              <a:t>Finally, let me touch upon our funding.</a:t>
            </a:r>
          </a:p>
          <a:p>
            <a:pPr eaLnBrk="1" hangingPunct="1"/>
            <a:endParaRPr lang="en-US" altLang="ja-JP" dirty="0" smtClean="0">
              <a:latin typeface="Arial" charset="0"/>
            </a:endParaRPr>
          </a:p>
          <a:p>
            <a:pPr eaLnBrk="1" hangingPunct="1"/>
            <a:r>
              <a:rPr lang="en-US" altLang="ja-JP" dirty="0" smtClean="0">
                <a:latin typeface="Arial" charset="0"/>
              </a:rPr>
              <a:t>Our funding arrangement is basically prefunding with some exception.</a:t>
            </a:r>
          </a:p>
          <a:p>
            <a:pPr eaLnBrk="1" hangingPunct="1"/>
            <a:endParaRPr lang="en-US" altLang="ja-JP" dirty="0" smtClean="0">
              <a:latin typeface="Arial" charset="0"/>
            </a:endParaRPr>
          </a:p>
          <a:p>
            <a:pPr eaLnBrk="1" hangingPunct="1"/>
            <a:r>
              <a:rPr lang="en-US" altLang="ja-JP" dirty="0" smtClean="0">
                <a:latin typeface="Arial" charset="0"/>
              </a:rPr>
              <a:t>We have several sources of funding.</a:t>
            </a:r>
          </a:p>
          <a:p>
            <a:pPr eaLnBrk="1" hangingPunct="1"/>
            <a:endParaRPr lang="en-US" altLang="ja-JP" dirty="0" smtClean="0">
              <a:latin typeface="Arial" charset="0"/>
            </a:endParaRPr>
          </a:p>
          <a:p>
            <a:pPr eaLnBrk="1" hangingPunct="1"/>
            <a:r>
              <a:rPr lang="en-US" altLang="ja-JP" dirty="0" smtClean="0">
                <a:latin typeface="Arial" charset="0"/>
              </a:rPr>
              <a:t>One, premium form insured banks. At present, we adopt flat premium, differential premiums could be adopted under the current legal arrangement.</a:t>
            </a:r>
          </a:p>
          <a:p>
            <a:pPr eaLnBrk="1" hangingPunct="1"/>
            <a:endParaRPr lang="en-US" altLang="ja-JP" dirty="0" smtClean="0">
              <a:latin typeface="Arial" charset="0"/>
            </a:endParaRPr>
          </a:p>
          <a:p>
            <a:pPr eaLnBrk="1" hangingPunct="1"/>
            <a:r>
              <a:rPr lang="en-US" altLang="ja-JP" dirty="0" smtClean="0">
                <a:latin typeface="Arial" charset="0"/>
              </a:rPr>
              <a:t>In addition, we can borrow money on a government guaranteed basis. For long-term financing, we issue bonds. For short-term financing, we can borrow from the central bank and private financial institutions. </a:t>
            </a:r>
          </a:p>
          <a:p>
            <a:pPr eaLnBrk="1" hangingPunct="1"/>
            <a:endParaRPr lang="en-US" altLang="ja-JP" dirty="0" smtClean="0">
              <a:latin typeface="Arial" charset="0"/>
            </a:endParaRPr>
          </a:p>
          <a:p>
            <a:pPr eaLnBrk="1" hangingPunct="1"/>
            <a:endParaRPr lang="en-US" altLang="ja-JP" dirty="0" smtClean="0">
              <a:latin typeface="Arial" charset="0"/>
            </a:endParaRPr>
          </a:p>
          <a:p>
            <a:pPr eaLnBrk="1" hangingPunct="1"/>
            <a:endParaRPr lang="en-US" altLang="ja-JP" dirty="0" smtClean="0">
              <a:latin typeface="Arial" charset="0"/>
            </a:endParaRPr>
          </a:p>
          <a:p>
            <a:pPr eaLnBrk="1" hangingPunct="1"/>
            <a:endParaRPr lang="en-US" altLang="ja-JP" dirty="0" smtClean="0">
              <a:latin typeface="Arial" charset="0"/>
            </a:endParaRPr>
          </a:p>
          <a:p>
            <a:pPr eaLnBrk="1" hangingPunct="1"/>
            <a:r>
              <a:rPr lang="en-US" altLang="ja-JP" dirty="0" smtClean="0">
                <a:latin typeface="Arial" charset="0"/>
              </a:rPr>
              <a:t>The Japanese deposit insurance system and Deposit Insurance Corporation of Japan, DICJ, was established in 1971 with the implementation of the Deposit Insurance Law.  In the early days, the DICJ was only a small entity with about 10 staff. Naturally, the function of the DICJ was limited to pay box.  In fact, around that time, Japan had no worry about bank failure and the Japanese deposit insurance system was established as a “just-in-case” arrangement.</a:t>
            </a:r>
          </a:p>
          <a:p>
            <a:pPr eaLnBrk="1" hangingPunct="1"/>
            <a:endParaRPr lang="en-US" altLang="ja-JP" dirty="0" smtClean="0">
              <a:latin typeface="Arial" charset="0"/>
            </a:endParaRPr>
          </a:p>
          <a:p>
            <a:pPr eaLnBrk="1" hangingPunct="1"/>
            <a:r>
              <a:rPr lang="en-US" altLang="ja-JP" dirty="0" smtClean="0">
                <a:latin typeface="Arial" charset="0"/>
              </a:rPr>
              <a:t>At</a:t>
            </a:r>
            <a:r>
              <a:rPr lang="en-US" altLang="ja-JP" baseline="0" dirty="0" smtClean="0">
                <a:latin typeface="Arial" charset="0"/>
              </a:rPr>
              <a:t> present, this organization is based on paid-in capital of 5.4 billion yen (or approximately 50 million US$), and has 360 staff members headed by Governor Nagata.</a:t>
            </a:r>
          </a:p>
          <a:p>
            <a:pPr eaLnBrk="1" hangingPunct="1"/>
            <a:endParaRPr lang="en-US" altLang="ja-JP" baseline="0" dirty="0" smtClean="0">
              <a:latin typeface="Arial"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Rot="1" noChangeAspect="1" noChangeArrowheads="1" noTextEdit="1"/>
          </p:cNvSpPr>
          <p:nvPr>
            <p:ph type="sldImg"/>
          </p:nvPr>
        </p:nvSpPr>
        <p:spPr>
          <a:ln/>
        </p:spPr>
      </p:sp>
      <p:sp>
        <p:nvSpPr>
          <p:cNvPr id="48131" name="Rectangle 3"/>
          <p:cNvSpPr>
            <a:spLocks noGrp="1" noChangeArrowheads="1"/>
          </p:cNvSpPr>
          <p:nvPr>
            <p:ph type="body" idx="1"/>
          </p:nvPr>
        </p:nvSpPr>
        <p:spPr>
          <a:noFill/>
          <a:ln/>
        </p:spPr>
        <p:txBody>
          <a:bodyPr/>
          <a:lstStyle/>
          <a:p>
            <a:r>
              <a:rPr lang="en-US" altLang="ja-JP" dirty="0" smtClean="0">
                <a:latin typeface="Arial" charset="0"/>
              </a:rPr>
              <a:t>There are about 6 hundred insured banks in Japan, with deposits amounting to 140% of GDP. </a:t>
            </a:r>
          </a:p>
          <a:p>
            <a:endParaRPr lang="en-US" altLang="ja-JP" dirty="0" smtClean="0">
              <a:latin typeface="Arial"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7"/>
          <p:cNvSpPr>
            <a:spLocks noGrp="1" noChangeArrowheads="1"/>
          </p:cNvSpPr>
          <p:nvPr>
            <p:ph type="sldNum" sz="quarter" idx="5"/>
          </p:nvPr>
        </p:nvSpPr>
        <p:spPr>
          <a:noFill/>
        </p:spPr>
        <p:txBody>
          <a:bodyPr/>
          <a:lstStyle/>
          <a:p>
            <a:pPr defTabSz="913920"/>
            <a:fld id="{AEEC4861-960B-4C39-BCDF-7E025CBD12EB}" type="slidenum">
              <a:rPr lang="en-US" altLang="ja-JP" smtClean="0">
                <a:latin typeface="Arial" charset="0"/>
              </a:rPr>
              <a:pPr defTabSz="913920"/>
              <a:t>3</a:t>
            </a:fld>
            <a:endParaRPr lang="en-US" altLang="ja-JP" dirty="0" smtClean="0">
              <a:latin typeface="Arial" charset="0"/>
            </a:endParaRPr>
          </a:p>
        </p:txBody>
      </p:sp>
      <p:sp>
        <p:nvSpPr>
          <p:cNvPr id="41987" name="Rectangle 2"/>
          <p:cNvSpPr>
            <a:spLocks noGrp="1" noRot="1" noChangeAspect="1" noChangeArrowheads="1" noTextEdit="1"/>
          </p:cNvSpPr>
          <p:nvPr>
            <p:ph type="sldImg"/>
          </p:nvPr>
        </p:nvSpPr>
        <p:spPr>
          <a:ln/>
        </p:spPr>
      </p:sp>
      <p:sp>
        <p:nvSpPr>
          <p:cNvPr id="41988" name="Rectangle 3"/>
          <p:cNvSpPr>
            <a:spLocks noGrp="1" noChangeArrowheads="1"/>
          </p:cNvSpPr>
          <p:nvPr>
            <p:ph type="body" idx="1"/>
          </p:nvPr>
        </p:nvSpPr>
        <p:spPr>
          <a:noFill/>
          <a:ln/>
        </p:spPr>
        <p:txBody>
          <a:bodyPr/>
          <a:lstStyle/>
          <a:p>
            <a:pPr eaLnBrk="1" hangingPunct="1"/>
            <a:r>
              <a:rPr lang="en-US" altLang="ja-JP" b="1" baseline="0" dirty="0" smtClean="0">
                <a:latin typeface="Arial" charset="0"/>
              </a:rPr>
              <a:t>Prompt access to deposits.</a:t>
            </a:r>
          </a:p>
          <a:p>
            <a:pPr eaLnBrk="1" hangingPunct="1"/>
            <a:endParaRPr lang="en-US" altLang="ja-JP" baseline="0" dirty="0" smtClean="0">
              <a:latin typeface="Arial" charset="0"/>
            </a:endParaRPr>
          </a:p>
          <a:p>
            <a:pPr eaLnBrk="1" hangingPunct="1"/>
            <a:r>
              <a:rPr lang="en-US" altLang="ja-JP" baseline="0" dirty="0" smtClean="0">
                <a:latin typeface="Arial" charset="0"/>
              </a:rPr>
              <a:t>Here, let me explain that our P&amp;A scheme allows depositors to access their deposits with a limited interval.</a:t>
            </a:r>
          </a:p>
          <a:p>
            <a:pPr eaLnBrk="1" hangingPunct="1"/>
            <a:endParaRPr lang="en-US" altLang="ja-JP" baseline="0" dirty="0" smtClean="0">
              <a:latin typeface="Arial" charset="0"/>
            </a:endParaRPr>
          </a:p>
          <a:p>
            <a:pPr eaLnBrk="1" hangingPunct="1"/>
            <a:r>
              <a:rPr lang="en-US" altLang="ja-JP" baseline="0" dirty="0" smtClean="0">
                <a:latin typeface="Arial" charset="0"/>
              </a:rPr>
              <a:t>Failed banks would be closed on Friday. Then, during the weekend, within 2 days, we complete insurance determination, by aggregating accounts of single depositors. Then, depositors would have access to their deposit on the following Monday.  </a:t>
            </a:r>
          </a:p>
          <a:p>
            <a:pPr eaLnBrk="1" hangingPunct="1"/>
            <a:endParaRPr lang="en-US" altLang="ja-JP" baseline="0" dirty="0" smtClean="0">
              <a:latin typeface="Arial" charset="0"/>
            </a:endParaRPr>
          </a:p>
          <a:p>
            <a:pPr eaLnBrk="1" hangingPunct="1"/>
            <a:r>
              <a:rPr lang="en-US" altLang="ja-JP" baseline="0" dirty="0" smtClean="0">
                <a:latin typeface="Arial" charset="0"/>
              </a:rPr>
              <a:t>To ensure this swift insurance determination, DICJ conducts on-site inspection on a regular basis to see if banks have complete and accurate sets of depositors’ information, and provide technical assistance if necessary.</a:t>
            </a:r>
          </a:p>
          <a:p>
            <a:pPr eaLnBrk="1" hangingPunct="1"/>
            <a:endParaRPr lang="en-US" altLang="ja-JP" baseline="0" dirty="0" smtClean="0">
              <a:latin typeface="Arial" charset="0"/>
            </a:endParaRPr>
          </a:p>
          <a:p>
            <a:pPr eaLnBrk="1" hangingPunct="1"/>
            <a:r>
              <a:rPr lang="en-US" altLang="ja-JP" baseline="0" dirty="0" smtClean="0">
                <a:latin typeface="Arial" charset="0"/>
              </a:rPr>
              <a:t>Last year, we visited 100 insured banks for this inspection.</a:t>
            </a:r>
          </a:p>
          <a:p>
            <a:pPr eaLnBrk="1" hangingPunct="1"/>
            <a:endParaRPr lang="en-US" altLang="ja-JP" baseline="0" dirty="0" smtClean="0">
              <a:latin typeface="Arial" charset="0"/>
            </a:endParaRPr>
          </a:p>
          <a:p>
            <a:pPr eaLnBrk="1" hangingPunct="1"/>
            <a:r>
              <a:rPr lang="en-US" altLang="ja-JP" baseline="0" dirty="0" smtClean="0">
                <a:latin typeface="Arial" charset="0"/>
              </a:rPr>
              <a:t>    </a:t>
            </a:r>
          </a:p>
          <a:p>
            <a:pPr eaLnBrk="1" hangingPunct="1"/>
            <a:endParaRPr lang="en-US" altLang="ja-JP" baseline="0" dirty="0" smtClean="0">
              <a:latin typeface="Arial" charset="0"/>
            </a:endParaRPr>
          </a:p>
          <a:p>
            <a:pPr eaLnBrk="1" hangingPunct="1"/>
            <a:r>
              <a:rPr lang="en-US" altLang="ja-JP" baseline="0" dirty="0" smtClean="0">
                <a:latin typeface="Arial" charset="0"/>
              </a:rPr>
              <a:t> </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7"/>
          <p:cNvSpPr>
            <a:spLocks noGrp="1" noChangeArrowheads="1"/>
          </p:cNvSpPr>
          <p:nvPr>
            <p:ph type="sldNum" sz="quarter" idx="5"/>
          </p:nvPr>
        </p:nvSpPr>
        <p:spPr>
          <a:noFill/>
        </p:spPr>
        <p:txBody>
          <a:bodyPr/>
          <a:lstStyle/>
          <a:p>
            <a:pPr defTabSz="913920"/>
            <a:fld id="{AEEC4861-960B-4C39-BCDF-7E025CBD12EB}" type="slidenum">
              <a:rPr lang="en-US" altLang="ja-JP" smtClean="0">
                <a:latin typeface="Arial" charset="0"/>
              </a:rPr>
              <a:pPr defTabSz="913920"/>
              <a:t>4</a:t>
            </a:fld>
            <a:endParaRPr lang="en-US" altLang="ja-JP" dirty="0" smtClean="0">
              <a:latin typeface="Arial" charset="0"/>
            </a:endParaRPr>
          </a:p>
        </p:txBody>
      </p:sp>
      <p:sp>
        <p:nvSpPr>
          <p:cNvPr id="41987" name="Rectangle 2"/>
          <p:cNvSpPr>
            <a:spLocks noGrp="1" noRot="1" noChangeAspect="1" noChangeArrowheads="1" noTextEdit="1"/>
          </p:cNvSpPr>
          <p:nvPr>
            <p:ph type="sldImg"/>
          </p:nvPr>
        </p:nvSpPr>
        <p:spPr>
          <a:ln/>
        </p:spPr>
      </p:sp>
      <p:sp>
        <p:nvSpPr>
          <p:cNvPr id="41988" name="Rectangle 3"/>
          <p:cNvSpPr>
            <a:spLocks noGrp="1" noChangeArrowheads="1"/>
          </p:cNvSpPr>
          <p:nvPr>
            <p:ph type="body" idx="1"/>
          </p:nvPr>
        </p:nvSpPr>
        <p:spPr>
          <a:noFill/>
          <a:ln/>
        </p:spPr>
        <p:txBody>
          <a:bodyPr/>
          <a:lstStyle/>
          <a:p>
            <a:pPr eaLnBrk="1" hangingPunct="1"/>
            <a:r>
              <a:rPr lang="en-US" altLang="ja-JP" dirty="0" smtClean="0">
                <a:latin typeface="Arial" charset="0"/>
              </a:rPr>
              <a:t>Finally, let me touch upon our funding.</a:t>
            </a:r>
          </a:p>
          <a:p>
            <a:pPr eaLnBrk="1" hangingPunct="1"/>
            <a:endParaRPr lang="en-US" altLang="ja-JP" dirty="0" smtClean="0">
              <a:latin typeface="Arial" charset="0"/>
            </a:endParaRPr>
          </a:p>
          <a:p>
            <a:pPr eaLnBrk="1" hangingPunct="1"/>
            <a:r>
              <a:rPr lang="en-US" altLang="ja-JP" dirty="0" smtClean="0">
                <a:latin typeface="Arial" charset="0"/>
              </a:rPr>
              <a:t>Our funding arrangement is basically prefunding with some exception.</a:t>
            </a:r>
          </a:p>
          <a:p>
            <a:pPr eaLnBrk="1" hangingPunct="1"/>
            <a:endParaRPr lang="en-US" altLang="ja-JP" dirty="0" smtClean="0">
              <a:latin typeface="Arial" charset="0"/>
            </a:endParaRPr>
          </a:p>
          <a:p>
            <a:pPr eaLnBrk="1" hangingPunct="1"/>
            <a:r>
              <a:rPr lang="en-US" altLang="ja-JP" dirty="0" smtClean="0">
                <a:latin typeface="Arial" charset="0"/>
              </a:rPr>
              <a:t>We have several sources of funding.</a:t>
            </a:r>
          </a:p>
          <a:p>
            <a:pPr eaLnBrk="1" hangingPunct="1"/>
            <a:endParaRPr lang="en-US" altLang="ja-JP" dirty="0" smtClean="0">
              <a:latin typeface="Arial" charset="0"/>
            </a:endParaRPr>
          </a:p>
          <a:p>
            <a:pPr eaLnBrk="1" hangingPunct="1"/>
            <a:r>
              <a:rPr lang="en-US" altLang="ja-JP" dirty="0" smtClean="0">
                <a:latin typeface="Arial" charset="0"/>
              </a:rPr>
              <a:t>One, premium form insured banks. At present, we adopt flat premium, differential premiums could be adopted under the current legal arrangement.</a:t>
            </a:r>
          </a:p>
          <a:p>
            <a:pPr eaLnBrk="1" hangingPunct="1"/>
            <a:endParaRPr lang="en-US" altLang="ja-JP" dirty="0" smtClean="0">
              <a:latin typeface="Arial" charset="0"/>
            </a:endParaRPr>
          </a:p>
          <a:p>
            <a:pPr eaLnBrk="1" hangingPunct="1"/>
            <a:r>
              <a:rPr lang="en-US" altLang="ja-JP" dirty="0" smtClean="0">
                <a:latin typeface="Arial" charset="0"/>
              </a:rPr>
              <a:t>In addition, we can borrow money on a government guaranteed basis. For long-term financing, we issue bonds. For short-term financing, we can borrow from the central bank and private financial institutions. </a:t>
            </a:r>
          </a:p>
          <a:p>
            <a:pPr eaLnBrk="1" hangingPunct="1"/>
            <a:endParaRPr lang="en-US" altLang="ja-JP" dirty="0" smtClean="0">
              <a:latin typeface="Arial" charset="0"/>
            </a:endParaRPr>
          </a:p>
          <a:p>
            <a:pPr eaLnBrk="1" hangingPunct="1"/>
            <a:endParaRPr lang="en-US" altLang="ja-JP" dirty="0" smtClean="0">
              <a:latin typeface="Arial" charset="0"/>
            </a:endParaRPr>
          </a:p>
          <a:p>
            <a:pPr eaLnBrk="1" hangingPunct="1"/>
            <a:endParaRPr lang="en-US" altLang="ja-JP" dirty="0" smtClean="0">
              <a:latin typeface="Arial" charset="0"/>
            </a:endParaRPr>
          </a:p>
          <a:p>
            <a:pPr eaLnBrk="1" hangingPunct="1"/>
            <a:endParaRPr lang="en-US" altLang="ja-JP" dirty="0" smtClean="0">
              <a:latin typeface="Arial" charset="0"/>
            </a:endParaRPr>
          </a:p>
          <a:p>
            <a:pPr eaLnBrk="1" hangingPunct="1"/>
            <a:r>
              <a:rPr lang="en-US" altLang="ja-JP" dirty="0" smtClean="0">
                <a:latin typeface="Arial" charset="0"/>
              </a:rPr>
              <a:t>The Japanese deposit insurance system and Deposit Insurance Corporation of Japan, DICJ, was established in 1971 with the implementation of the Deposit Insurance Law.  In the early days, the DICJ was only a small entity with about 10 staff. Naturally, the function of the DICJ was limited to pay box.  In fact, around that time, Japan had no worry about bank failure and the Japanese deposit insurance system was established as a “just-in-case” arrangement.</a:t>
            </a:r>
          </a:p>
          <a:p>
            <a:pPr eaLnBrk="1" hangingPunct="1"/>
            <a:endParaRPr lang="en-US" altLang="ja-JP" dirty="0" smtClean="0">
              <a:latin typeface="Arial" charset="0"/>
            </a:endParaRPr>
          </a:p>
          <a:p>
            <a:pPr eaLnBrk="1" hangingPunct="1"/>
            <a:r>
              <a:rPr lang="en-US" altLang="ja-JP" dirty="0" smtClean="0">
                <a:latin typeface="Arial" charset="0"/>
              </a:rPr>
              <a:t>At</a:t>
            </a:r>
            <a:r>
              <a:rPr lang="en-US" altLang="ja-JP" baseline="0" dirty="0" smtClean="0">
                <a:latin typeface="Arial" charset="0"/>
              </a:rPr>
              <a:t> present, this organization is based on paid-in capital of 5.4 billion yen (or approximately 50 million US$), and has 360 staff members headed by Governor Nagata.</a:t>
            </a:r>
          </a:p>
          <a:p>
            <a:pPr eaLnBrk="1" hangingPunct="1"/>
            <a:endParaRPr lang="en-US" altLang="ja-JP" baseline="0" dirty="0" smtClean="0">
              <a:latin typeface="Arial"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7"/>
          <p:cNvSpPr>
            <a:spLocks noGrp="1" noChangeArrowheads="1"/>
          </p:cNvSpPr>
          <p:nvPr>
            <p:ph type="sldNum" sz="quarter" idx="5"/>
          </p:nvPr>
        </p:nvSpPr>
        <p:spPr>
          <a:noFill/>
        </p:spPr>
        <p:txBody>
          <a:bodyPr/>
          <a:lstStyle/>
          <a:p>
            <a:pPr defTabSz="913920"/>
            <a:fld id="{AEEC4861-960B-4C39-BCDF-7E025CBD12EB}" type="slidenum">
              <a:rPr lang="en-US" altLang="ja-JP" smtClean="0">
                <a:latin typeface="Arial" charset="0"/>
              </a:rPr>
              <a:pPr defTabSz="913920"/>
              <a:t>5</a:t>
            </a:fld>
            <a:endParaRPr lang="en-US" altLang="ja-JP" dirty="0" smtClean="0">
              <a:latin typeface="Arial" charset="0"/>
            </a:endParaRPr>
          </a:p>
        </p:txBody>
      </p:sp>
      <p:sp>
        <p:nvSpPr>
          <p:cNvPr id="41987" name="Rectangle 2"/>
          <p:cNvSpPr>
            <a:spLocks noGrp="1" noRot="1" noChangeAspect="1" noChangeArrowheads="1" noTextEdit="1"/>
          </p:cNvSpPr>
          <p:nvPr>
            <p:ph type="sldImg"/>
          </p:nvPr>
        </p:nvSpPr>
        <p:spPr>
          <a:ln/>
        </p:spPr>
      </p:sp>
      <p:sp>
        <p:nvSpPr>
          <p:cNvPr id="41988" name="Rectangle 3"/>
          <p:cNvSpPr>
            <a:spLocks noGrp="1" noChangeArrowheads="1"/>
          </p:cNvSpPr>
          <p:nvPr>
            <p:ph type="body" idx="1"/>
          </p:nvPr>
        </p:nvSpPr>
        <p:spPr>
          <a:noFill/>
          <a:ln/>
        </p:spPr>
        <p:txBody>
          <a:bodyPr/>
          <a:lstStyle/>
          <a:p>
            <a:pPr eaLnBrk="1" hangingPunct="1"/>
            <a:r>
              <a:rPr lang="en-US" altLang="ja-JP" baseline="0" dirty="0" smtClean="0">
                <a:latin typeface="Arial" charset="0"/>
              </a:rPr>
              <a:t>Premium rates were substantially raised during the crisis from 0.01% to 0.08%.</a:t>
            </a:r>
          </a:p>
          <a:p>
            <a:pPr eaLnBrk="1" hangingPunct="1"/>
            <a:endParaRPr lang="en-US" altLang="ja-JP" baseline="0" dirty="0" smtClean="0">
              <a:latin typeface="Arial" charset="0"/>
            </a:endParaRPr>
          </a:p>
          <a:p>
            <a:pPr eaLnBrk="1" hangingPunct="1"/>
            <a:r>
              <a:rPr lang="en-US" altLang="ja-JP" baseline="0" dirty="0" smtClean="0">
                <a:latin typeface="Arial" charset="0"/>
              </a:rPr>
              <a:t>This level will be maintained until our reserve turns to be positive.      </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7"/>
          <p:cNvSpPr>
            <a:spLocks noGrp="1" noChangeArrowheads="1"/>
          </p:cNvSpPr>
          <p:nvPr>
            <p:ph type="sldNum" sz="quarter" idx="5"/>
          </p:nvPr>
        </p:nvSpPr>
        <p:spPr>
          <a:noFill/>
        </p:spPr>
        <p:txBody>
          <a:bodyPr/>
          <a:lstStyle/>
          <a:p>
            <a:pPr defTabSz="913920"/>
            <a:fld id="{AEEC4861-960B-4C39-BCDF-7E025CBD12EB}" type="slidenum">
              <a:rPr lang="en-US" altLang="ja-JP" smtClean="0">
                <a:latin typeface="Arial" charset="0"/>
              </a:rPr>
              <a:pPr defTabSz="913920"/>
              <a:t>6</a:t>
            </a:fld>
            <a:endParaRPr lang="en-US" altLang="ja-JP" dirty="0" smtClean="0">
              <a:latin typeface="Arial" charset="0"/>
            </a:endParaRPr>
          </a:p>
        </p:txBody>
      </p:sp>
      <p:sp>
        <p:nvSpPr>
          <p:cNvPr id="41987" name="Rectangle 2"/>
          <p:cNvSpPr>
            <a:spLocks noGrp="1" noRot="1" noChangeAspect="1" noChangeArrowheads="1" noTextEdit="1"/>
          </p:cNvSpPr>
          <p:nvPr>
            <p:ph type="sldImg"/>
          </p:nvPr>
        </p:nvSpPr>
        <p:spPr>
          <a:ln/>
        </p:spPr>
      </p:sp>
      <p:sp>
        <p:nvSpPr>
          <p:cNvPr id="41988" name="Rectangle 3"/>
          <p:cNvSpPr>
            <a:spLocks noGrp="1" noChangeArrowheads="1"/>
          </p:cNvSpPr>
          <p:nvPr>
            <p:ph type="body" idx="1"/>
          </p:nvPr>
        </p:nvSpPr>
        <p:spPr>
          <a:noFill/>
          <a:ln/>
        </p:spPr>
        <p:txBody>
          <a:bodyPr/>
          <a:lstStyle/>
          <a:p>
            <a:pPr eaLnBrk="1" hangingPunct="1"/>
            <a:r>
              <a:rPr lang="en-US" altLang="ja-JP" dirty="0" smtClean="0">
                <a:latin typeface="Arial" charset="0"/>
              </a:rPr>
              <a:t>Our reserve position.</a:t>
            </a:r>
          </a:p>
          <a:p>
            <a:pPr eaLnBrk="1" hangingPunct="1"/>
            <a:endParaRPr lang="en-US" altLang="ja-JP" dirty="0" smtClean="0">
              <a:latin typeface="Arial" charset="0"/>
            </a:endParaRPr>
          </a:p>
          <a:p>
            <a:pPr eaLnBrk="1" hangingPunct="1"/>
            <a:r>
              <a:rPr lang="en-US" altLang="ja-JP" dirty="0" smtClean="0">
                <a:latin typeface="Arial" charset="0"/>
              </a:rPr>
              <a:t>While our funding arrangement is prefunding, our reserves has been in negative territory since 1996 when the financial crisis took place. So, for the past decade, our funding arrangement is de-fact post-funding.</a:t>
            </a:r>
          </a:p>
          <a:p>
            <a:pPr eaLnBrk="1" hangingPunct="1"/>
            <a:endParaRPr lang="en-US" altLang="ja-JP" dirty="0" smtClean="0">
              <a:latin typeface="Arial" charset="0"/>
            </a:endParaRPr>
          </a:p>
          <a:p>
            <a:pPr eaLnBrk="1" hangingPunct="1"/>
            <a:r>
              <a:rPr lang="en-US" altLang="ja-JP" dirty="0" smtClean="0">
                <a:latin typeface="Arial" charset="0"/>
              </a:rPr>
              <a:t>However, in a few years, our reserves are expected to be positive unless we do not experience many bank failures.   </a:t>
            </a:r>
          </a:p>
          <a:p>
            <a:pPr eaLnBrk="1" hangingPunct="1"/>
            <a:endParaRPr lang="en-US" altLang="ja-JP" dirty="0" smtClean="0">
              <a:latin typeface="Arial" charset="0"/>
            </a:endParaRPr>
          </a:p>
          <a:p>
            <a:pPr eaLnBrk="1" hangingPunct="1"/>
            <a:r>
              <a:rPr lang="en-US" altLang="ja-JP" dirty="0" smtClean="0">
                <a:latin typeface="Arial" charset="0"/>
              </a:rPr>
              <a:t>*****</a:t>
            </a:r>
          </a:p>
          <a:p>
            <a:pPr eaLnBrk="1" hangingPunct="1"/>
            <a:r>
              <a:rPr lang="en-US" altLang="ja-JP" dirty="0" smtClean="0">
                <a:latin typeface="Arial" charset="0"/>
              </a:rPr>
              <a:t>The Japanese deposit insurance system and Deposit Insurance Corporation of Japan, DICJ, was established in 1971 with the implementation of the Deposit Insurance Law.  In the early days, the DICJ was only a small entity with about 10 staff. Naturally, the function of the DICJ was limited to pay box.  In fact, around that time, Japan had no worry about bank failure and the Japanese deposit insurance system was established as a “just-in-case” arrangement.</a:t>
            </a:r>
          </a:p>
          <a:p>
            <a:pPr eaLnBrk="1" hangingPunct="1"/>
            <a:endParaRPr lang="en-US" altLang="ja-JP" dirty="0" smtClean="0">
              <a:latin typeface="Arial" charset="0"/>
            </a:endParaRPr>
          </a:p>
          <a:p>
            <a:pPr eaLnBrk="1" hangingPunct="1"/>
            <a:r>
              <a:rPr lang="en-US" altLang="ja-JP" dirty="0" smtClean="0">
                <a:latin typeface="Arial" charset="0"/>
              </a:rPr>
              <a:t>At</a:t>
            </a:r>
            <a:r>
              <a:rPr lang="en-US" altLang="ja-JP" baseline="0" dirty="0" smtClean="0">
                <a:latin typeface="Arial" charset="0"/>
              </a:rPr>
              <a:t> present, this organization is based on paid-in capital of 5.4 billion yen (or approximately 50 million US$), and has 360 staff members headed by Governor Nagata.</a:t>
            </a:r>
          </a:p>
          <a:p>
            <a:pPr eaLnBrk="1" hangingPunct="1"/>
            <a:endParaRPr lang="en-US" altLang="ja-JP" baseline="0" dirty="0" smtClean="0">
              <a:latin typeface="Arial"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7"/>
          <p:cNvSpPr>
            <a:spLocks noGrp="1" noChangeArrowheads="1"/>
          </p:cNvSpPr>
          <p:nvPr>
            <p:ph type="sldNum" sz="quarter" idx="5"/>
          </p:nvPr>
        </p:nvSpPr>
        <p:spPr>
          <a:noFill/>
        </p:spPr>
        <p:txBody>
          <a:bodyPr/>
          <a:lstStyle/>
          <a:p>
            <a:pPr defTabSz="913920"/>
            <a:fld id="{AEEC4861-960B-4C39-BCDF-7E025CBD12EB}" type="slidenum">
              <a:rPr lang="en-US" altLang="ja-JP" smtClean="0">
                <a:latin typeface="Arial" charset="0"/>
              </a:rPr>
              <a:pPr defTabSz="913920"/>
              <a:t>8</a:t>
            </a:fld>
            <a:endParaRPr lang="en-US" altLang="ja-JP" dirty="0" smtClean="0">
              <a:latin typeface="Arial" charset="0"/>
            </a:endParaRPr>
          </a:p>
        </p:txBody>
      </p:sp>
      <p:sp>
        <p:nvSpPr>
          <p:cNvPr id="41987" name="Rectangle 2"/>
          <p:cNvSpPr>
            <a:spLocks noGrp="1" noRot="1" noChangeAspect="1" noChangeArrowheads="1" noTextEdit="1"/>
          </p:cNvSpPr>
          <p:nvPr>
            <p:ph type="sldImg"/>
          </p:nvPr>
        </p:nvSpPr>
        <p:spPr>
          <a:ln/>
        </p:spPr>
      </p:sp>
      <p:sp>
        <p:nvSpPr>
          <p:cNvPr id="41988" name="Rectangle 3"/>
          <p:cNvSpPr>
            <a:spLocks noGrp="1" noChangeArrowheads="1"/>
          </p:cNvSpPr>
          <p:nvPr>
            <p:ph type="body" idx="1"/>
          </p:nvPr>
        </p:nvSpPr>
        <p:spPr>
          <a:noFill/>
          <a:ln/>
        </p:spPr>
        <p:txBody>
          <a:bodyPr/>
          <a:lstStyle/>
          <a:p>
            <a:pPr eaLnBrk="1" hangingPunct="1"/>
            <a:r>
              <a:rPr lang="en-US" altLang="ja-JP" dirty="0" smtClean="0">
                <a:latin typeface="Arial" charset="0"/>
              </a:rPr>
              <a:t>Our funding balance has been diminishing, as our insolvency has been narrowing.</a:t>
            </a:r>
          </a:p>
          <a:p>
            <a:pPr eaLnBrk="1" hangingPunct="1"/>
            <a:endParaRPr lang="en-US" altLang="ja-JP" dirty="0" smtClean="0">
              <a:latin typeface="Arial" charset="0"/>
            </a:endParaRPr>
          </a:p>
          <a:p>
            <a:pPr eaLnBrk="1" hangingPunct="1"/>
            <a:r>
              <a:rPr lang="en-US" altLang="ja-JP" dirty="0" smtClean="0">
                <a:latin typeface="Arial" charset="0"/>
              </a:rPr>
              <a:t>And in </a:t>
            </a:r>
            <a:r>
              <a:rPr lang="en-US" altLang="ja-JP" smtClean="0">
                <a:latin typeface="Arial" charset="0"/>
              </a:rPr>
              <a:t>recent years, proportion </a:t>
            </a:r>
            <a:r>
              <a:rPr lang="en-US" altLang="ja-JP" dirty="0" smtClean="0">
                <a:latin typeface="Arial" charset="0"/>
              </a:rPr>
              <a:t>of long-term financing, fund-raising by bond issue, has been risen to secure stable funds and in part due to expectation of rising interest rates, which is not prevailing now.</a:t>
            </a:r>
          </a:p>
          <a:p>
            <a:pPr eaLnBrk="1" hangingPunct="1"/>
            <a:r>
              <a:rPr lang="en-US" altLang="ja-JP" dirty="0" smtClean="0">
                <a:latin typeface="Arial" charset="0"/>
              </a:rPr>
              <a:t> </a:t>
            </a:r>
          </a:p>
          <a:p>
            <a:pPr eaLnBrk="1" hangingPunct="1"/>
            <a:r>
              <a:rPr lang="en-US" altLang="ja-JP" dirty="0" smtClean="0">
                <a:latin typeface="Arial" charset="0"/>
              </a:rPr>
              <a:t>*****</a:t>
            </a:r>
          </a:p>
          <a:p>
            <a:pPr eaLnBrk="1" hangingPunct="1"/>
            <a:endParaRPr lang="en-US" altLang="ja-JP" dirty="0" smtClean="0">
              <a:latin typeface="Arial" charset="0"/>
            </a:endParaRPr>
          </a:p>
          <a:p>
            <a:pPr eaLnBrk="1" hangingPunct="1"/>
            <a:r>
              <a:rPr lang="en-US" altLang="ja-JP" dirty="0" smtClean="0">
                <a:latin typeface="Arial" charset="0"/>
              </a:rPr>
              <a:t>The Japanese deposit insurance system and Deposit Insurance Corporation of Japan, DICJ, was established in 1971 with the implementation of the Deposit Insurance Law.  In the early days, the DICJ was only a small entity with about 10 staff. Naturally, the function of the DICJ was limited to pay box.  In fact, around that time, Japan had no worry about bank failure and the Japanese deposit insurance system was established as a “just-in-case” arrangement.</a:t>
            </a:r>
          </a:p>
          <a:p>
            <a:pPr eaLnBrk="1" hangingPunct="1"/>
            <a:endParaRPr lang="en-US" altLang="ja-JP" dirty="0" smtClean="0">
              <a:latin typeface="Arial" charset="0"/>
            </a:endParaRPr>
          </a:p>
          <a:p>
            <a:pPr eaLnBrk="1" hangingPunct="1"/>
            <a:r>
              <a:rPr lang="en-US" altLang="ja-JP" dirty="0" smtClean="0">
                <a:latin typeface="Arial" charset="0"/>
              </a:rPr>
              <a:t>At</a:t>
            </a:r>
            <a:r>
              <a:rPr lang="en-US" altLang="ja-JP" baseline="0" dirty="0" smtClean="0">
                <a:latin typeface="Arial" charset="0"/>
              </a:rPr>
              <a:t> present, this organization is based on paid-in capital of 5.4 billion yen (or approximately 50 million US$), and has 360 staff members headed by Governor Nagata.</a:t>
            </a:r>
          </a:p>
          <a:p>
            <a:pPr eaLnBrk="1" hangingPunct="1"/>
            <a:endParaRPr lang="en-US" altLang="ja-JP" baseline="0" dirty="0" smtClean="0">
              <a:latin typeface="Arial"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a:noFill/>
        </p:spPr>
        <p:txBody>
          <a:bodyPr/>
          <a:lstStyle/>
          <a:p>
            <a:pPr defTabSz="913920"/>
            <a:fld id="{7464067B-19B0-4013-8544-5B7ADBEDB14E}" type="slidenum">
              <a:rPr lang="en-US" altLang="ja-JP" smtClean="0">
                <a:latin typeface="Arial" charset="0"/>
              </a:rPr>
              <a:pPr defTabSz="913920"/>
              <a:t>13</a:t>
            </a:fld>
            <a:endParaRPr lang="en-US" altLang="ja-JP" dirty="0" smtClean="0">
              <a:latin typeface="Arial" charset="0"/>
            </a:endParaRPr>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noFill/>
          <a:ln/>
        </p:spPr>
        <p:txBody>
          <a:bodyPr/>
          <a:lstStyle/>
          <a:p>
            <a:pPr eaLnBrk="1" hangingPunct="1"/>
            <a:endParaRPr lang="ja-JP" altLang="ja-JP" dirty="0" smtClean="0">
              <a:latin typeface="Arial"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lang="ja-JP" altLang="en-US" smtClean="0"/>
              <a:t>マスタ タイトルの書式設定</a:t>
            </a:r>
            <a:endParaRPr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ja-JP" altLang="en-US" smtClean="0"/>
              <a:t>マスタ サブタイトルの書式設定</a:t>
            </a:r>
            <a:endParaRPr lang="ja-JP" altLang="en-US"/>
          </a:p>
        </p:txBody>
      </p:sp>
      <p:sp>
        <p:nvSpPr>
          <p:cNvPr id="4" name="Rectangle 6"/>
          <p:cNvSpPr>
            <a:spLocks noGrp="1" noChangeArrowheads="1"/>
          </p:cNvSpPr>
          <p:nvPr>
            <p:ph type="ftr" sz="quarter" idx="10"/>
          </p:nvPr>
        </p:nvSpPr>
        <p:spPr>
          <a:ln/>
        </p:spPr>
        <p:txBody>
          <a:bodyPr/>
          <a:lstStyle>
            <a:lvl1pPr>
              <a:defRPr/>
            </a:lvl1pPr>
          </a:lstStyle>
          <a:p>
            <a:pPr>
              <a:defRPr/>
            </a:pPr>
            <a:endParaRPr lang="ja-JP" altLang="ja-JP"/>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Rectangle 6"/>
          <p:cNvSpPr>
            <a:spLocks noGrp="1" noChangeArrowheads="1"/>
          </p:cNvSpPr>
          <p:nvPr>
            <p:ph type="ftr" sz="quarter" idx="10"/>
          </p:nvPr>
        </p:nvSpPr>
        <p:spPr>
          <a:ln/>
        </p:spPr>
        <p:txBody>
          <a:bodyPr/>
          <a:lstStyle>
            <a:lvl1pPr>
              <a:defRPr/>
            </a:lvl1pPr>
          </a:lstStyle>
          <a:p>
            <a:pPr>
              <a:defRPr/>
            </a:pPr>
            <a:endParaRPr lang="ja-JP" altLang="ja-JP"/>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smtClean="0"/>
              <a:t>マスタ タイトルの書式設定</a:t>
            </a:r>
            <a:endParaRPr lang="ja-JP" altLang="en-US"/>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ja-JP" altLang="en-US" noProof="0" dirty="0" smtClean="0"/>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Rectangle 6"/>
          <p:cNvSpPr>
            <a:spLocks noGrp="1" noChangeArrowheads="1"/>
          </p:cNvSpPr>
          <p:nvPr>
            <p:ph type="ftr" sz="quarter" idx="10"/>
          </p:nvPr>
        </p:nvSpPr>
        <p:spPr>
          <a:ln/>
        </p:spPr>
        <p:txBody>
          <a:bodyPr/>
          <a:lstStyle>
            <a:lvl1pPr>
              <a:defRPr/>
            </a:lvl1pPr>
          </a:lstStyle>
          <a:p>
            <a:pPr>
              <a:defRPr/>
            </a:pPr>
            <a:endParaRPr lang="ja-JP" altLang="ja-JP"/>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6"/>
          <p:cNvSpPr>
            <a:spLocks noGrp="1" noChangeArrowheads="1"/>
          </p:cNvSpPr>
          <p:nvPr>
            <p:ph type="ftr" sz="quarter" idx="10"/>
          </p:nvPr>
        </p:nvSpPr>
        <p:spPr>
          <a:ln/>
        </p:spPr>
        <p:txBody>
          <a:bodyPr/>
          <a:lstStyle>
            <a:lvl1pPr>
              <a:defRPr/>
            </a:lvl1pPr>
          </a:lstStyle>
          <a:p>
            <a:pPr>
              <a:defRPr/>
            </a:pPr>
            <a:endParaRPr lang="ja-JP" altLang="ja-JP"/>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3050" y="333375"/>
            <a:ext cx="2074863" cy="6119813"/>
          </a:xfrm>
        </p:spPr>
        <p:txBody>
          <a:bodyPr vert="eaVert"/>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a:xfrm>
            <a:off x="395288" y="333375"/>
            <a:ext cx="6075362" cy="6119813"/>
          </a:xfrm>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6"/>
          <p:cNvSpPr>
            <a:spLocks noGrp="1" noChangeArrowheads="1"/>
          </p:cNvSpPr>
          <p:nvPr>
            <p:ph type="ftr" sz="quarter" idx="10"/>
          </p:nvPr>
        </p:nvSpPr>
        <p:spPr>
          <a:ln/>
        </p:spPr>
        <p:txBody>
          <a:bodyPr/>
          <a:lstStyle>
            <a:lvl1pPr>
              <a:defRPr/>
            </a:lvl1pPr>
          </a:lstStyle>
          <a:p>
            <a:pPr>
              <a:defRPr/>
            </a:pPr>
            <a:endParaRPr lang="ja-JP" altLang="ja-JP"/>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bl" preserve="1">
  <p:cSld name="タイトルと表">
    <p:spTree>
      <p:nvGrpSpPr>
        <p:cNvPr id="1" name=""/>
        <p:cNvGrpSpPr/>
        <p:nvPr/>
      </p:nvGrpSpPr>
      <p:grpSpPr>
        <a:xfrm>
          <a:off x="0" y="0"/>
          <a:ext cx="0" cy="0"/>
          <a:chOff x="0" y="0"/>
          <a:chExt cx="0" cy="0"/>
        </a:xfrm>
      </p:grpSpPr>
      <p:sp>
        <p:nvSpPr>
          <p:cNvPr id="2" name="タイトル 1"/>
          <p:cNvSpPr>
            <a:spLocks noGrp="1"/>
          </p:cNvSpPr>
          <p:nvPr>
            <p:ph type="title"/>
          </p:nvPr>
        </p:nvSpPr>
        <p:spPr>
          <a:xfrm>
            <a:off x="395288" y="333375"/>
            <a:ext cx="8218487" cy="1079500"/>
          </a:xfrm>
        </p:spPr>
        <p:txBody>
          <a:bodyPr/>
          <a:lstStyle/>
          <a:p>
            <a:r>
              <a:rPr lang="ja-JP" altLang="en-US" smtClean="0"/>
              <a:t>マスタ タイトルの書式設定</a:t>
            </a:r>
            <a:endParaRPr lang="ja-JP" altLang="en-US"/>
          </a:p>
        </p:txBody>
      </p:sp>
      <p:sp>
        <p:nvSpPr>
          <p:cNvPr id="3" name="表プレースホルダ 2"/>
          <p:cNvSpPr>
            <a:spLocks noGrp="1"/>
          </p:cNvSpPr>
          <p:nvPr>
            <p:ph type="tbl" idx="1"/>
          </p:nvPr>
        </p:nvSpPr>
        <p:spPr>
          <a:xfrm>
            <a:off x="468313" y="1773238"/>
            <a:ext cx="8229600" cy="4679950"/>
          </a:xfrm>
        </p:spPr>
        <p:txBody>
          <a:bodyPr/>
          <a:lstStyle/>
          <a:p>
            <a:pPr lvl="0"/>
            <a:endParaRPr lang="ja-JP" altLang="en-US" noProof="0" dirty="0" smtClean="0"/>
          </a:p>
        </p:txBody>
      </p:sp>
      <p:sp>
        <p:nvSpPr>
          <p:cNvPr id="4" name="Rectangle 6"/>
          <p:cNvSpPr>
            <a:spLocks noGrp="1" noChangeArrowheads="1"/>
          </p:cNvSpPr>
          <p:nvPr>
            <p:ph type="ftr" sz="quarter" idx="10"/>
          </p:nvPr>
        </p:nvSpPr>
        <p:spPr>
          <a:ln/>
        </p:spPr>
        <p:txBody>
          <a:bodyPr/>
          <a:lstStyle>
            <a:lvl1pPr>
              <a:defRPr/>
            </a:lvl1pPr>
          </a:lstStyle>
          <a:p>
            <a:pPr>
              <a:defRPr/>
            </a:pPr>
            <a:endParaRPr lang="ja-JP" altLang="ja-JP"/>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xAndTwoObj" preserve="1">
  <p:cSld name="タイトル、テキスト、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395288" y="333375"/>
            <a:ext cx="8218487" cy="1079500"/>
          </a:xfrm>
        </p:spPr>
        <p:txBody>
          <a:bodyPr/>
          <a:lstStyle/>
          <a:p>
            <a:r>
              <a:rPr lang="ja-JP" altLang="en-US" smtClean="0"/>
              <a:t>マスタ タイトルの書式設定</a:t>
            </a:r>
            <a:endParaRPr lang="ja-JP" altLang="en-US"/>
          </a:p>
        </p:txBody>
      </p:sp>
      <p:sp>
        <p:nvSpPr>
          <p:cNvPr id="3" name="テキスト プレースホルダ 2"/>
          <p:cNvSpPr>
            <a:spLocks noGrp="1"/>
          </p:cNvSpPr>
          <p:nvPr>
            <p:ph type="body" sz="half" idx="1"/>
          </p:nvPr>
        </p:nvSpPr>
        <p:spPr>
          <a:xfrm>
            <a:off x="468313" y="1773238"/>
            <a:ext cx="4038600" cy="4679950"/>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quarter" idx="2"/>
          </p:nvPr>
        </p:nvSpPr>
        <p:spPr>
          <a:xfrm>
            <a:off x="4659313" y="1773238"/>
            <a:ext cx="4038600" cy="2263775"/>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コンテンツ プレースホルダ 4"/>
          <p:cNvSpPr>
            <a:spLocks noGrp="1"/>
          </p:cNvSpPr>
          <p:nvPr>
            <p:ph sz="quarter" idx="3"/>
          </p:nvPr>
        </p:nvSpPr>
        <p:spPr>
          <a:xfrm>
            <a:off x="4659313" y="4189413"/>
            <a:ext cx="4038600" cy="2263775"/>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6" name="Rectangle 6"/>
          <p:cNvSpPr>
            <a:spLocks noGrp="1" noChangeArrowheads="1"/>
          </p:cNvSpPr>
          <p:nvPr>
            <p:ph type="ftr" sz="quarter" idx="10"/>
          </p:nvPr>
        </p:nvSpPr>
        <p:spPr>
          <a:ln/>
        </p:spPr>
        <p:txBody>
          <a:bodyPr/>
          <a:lstStyle>
            <a:lvl1pPr>
              <a:defRPr/>
            </a:lvl1pPr>
          </a:lstStyle>
          <a:p>
            <a:pPr>
              <a:defRPr/>
            </a:pPr>
            <a:endParaRPr lang="ja-JP" altLang="ja-JP"/>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smtClean="0"/>
              <a:t>マスタ タイトルの書式設定</a:t>
            </a:r>
            <a:endParaRPr kumimoji="1"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 サブタイトルの書式設定</a:t>
            </a:r>
            <a:endParaRPr kumimoji="1" lang="ja-JP" altLang="en-US"/>
          </a:p>
        </p:txBody>
      </p:sp>
      <p:sp>
        <p:nvSpPr>
          <p:cNvPr id="4" name="日付プレースホルダ 3"/>
          <p:cNvSpPr>
            <a:spLocks noGrp="1"/>
          </p:cNvSpPr>
          <p:nvPr>
            <p:ph type="dt" sz="half" idx="10"/>
          </p:nvPr>
        </p:nvSpPr>
        <p:spPr/>
        <p:txBody>
          <a:bodyPr/>
          <a:lstStyle/>
          <a:p>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FAD5FF8-37D6-4C0A-8B1E-93088BB47D24}" type="slidenum">
              <a:rPr kumimoji="1" lang="ja-JP" altLang="en-US" smtClean="0"/>
              <a:pPr/>
              <a:t>‹#›</a:t>
            </a:fld>
            <a:endParaRPr kumimoji="1" lang="ja-JP" alt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コンテンツ プレースホルダ 2"/>
          <p:cNvSpPr>
            <a:spLocks noGrp="1"/>
          </p:cNvSpPr>
          <p:nvPr>
            <p:ph idx="1"/>
          </p:nvPr>
        </p:nvSpPr>
        <p:spPr/>
        <p:txBody>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FAD5FF8-37D6-4C0A-8B1E-93088BB47D24}" type="slidenum">
              <a:rPr kumimoji="1" lang="ja-JP" altLang="en-US" smtClean="0"/>
              <a:pPr/>
              <a:t>‹#›</a:t>
            </a:fld>
            <a:endParaRPr kumimoji="1" lang="ja-JP" alt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 テキストの書式設定</a:t>
            </a:r>
          </a:p>
        </p:txBody>
      </p:sp>
      <p:sp>
        <p:nvSpPr>
          <p:cNvPr id="4" name="日付プレースホルダ 3"/>
          <p:cNvSpPr>
            <a:spLocks noGrp="1"/>
          </p:cNvSpPr>
          <p:nvPr>
            <p:ph type="dt" sz="half" idx="10"/>
          </p:nvPr>
        </p:nvSpPr>
        <p:spPr/>
        <p:txBody>
          <a:bodyPr/>
          <a:lstStyle/>
          <a:p>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FAD5FF8-37D6-4C0A-8B1E-93088BB47D24}" type="slidenum">
              <a:rPr kumimoji="1" lang="ja-JP" altLang="en-US" smtClean="0"/>
              <a:pPr/>
              <a:t>‹#›</a:t>
            </a:fld>
            <a:endParaRPr kumimoji="1" lang="ja-JP" alt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コンテンツ プレースホル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 4"/>
          <p:cNvSpPr>
            <a:spLocks noGrp="1"/>
          </p:cNvSpPr>
          <p:nvPr>
            <p:ph type="dt" sz="half" idx="10"/>
          </p:nvPr>
        </p:nvSpPr>
        <p:spPr/>
        <p:txBody>
          <a:bodyPr/>
          <a:lstStyle/>
          <a:p>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DFAD5FF8-37D6-4C0A-8B1E-93088BB47D24}" type="slidenum">
              <a:rPr kumimoji="1" lang="ja-JP" altLang="en-US" smtClean="0"/>
              <a:pPr/>
              <a:t>‹#›</a:t>
            </a:fld>
            <a:endParaRPr kumimoji="1" lang="ja-JP"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ユーザー設定レイアウ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フッター プレースホルダ 2"/>
          <p:cNvSpPr>
            <a:spLocks noGrp="1"/>
          </p:cNvSpPr>
          <p:nvPr>
            <p:ph type="ftr" sz="quarter" idx="10"/>
          </p:nvPr>
        </p:nvSpPr>
        <p:spPr/>
        <p:txBody>
          <a:bodyPr/>
          <a:lstStyle/>
          <a:p>
            <a:pPr>
              <a:defRPr/>
            </a:pPr>
            <a:endParaRPr lang="ja-JP" altLang="ja-JP"/>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 6"/>
          <p:cNvSpPr>
            <a:spLocks noGrp="1"/>
          </p:cNvSpPr>
          <p:nvPr>
            <p:ph type="dt" sz="half" idx="10"/>
          </p:nvPr>
        </p:nvSpPr>
        <p:spPr/>
        <p:txBody>
          <a:bodyPr/>
          <a:lstStyle/>
          <a:p>
            <a:endParaRPr kumimoji="1" lang="ja-JP" altLang="en-US"/>
          </a:p>
        </p:txBody>
      </p:sp>
      <p:sp>
        <p:nvSpPr>
          <p:cNvPr id="8" name="フッター プレースホルダ 7"/>
          <p:cNvSpPr>
            <a:spLocks noGrp="1"/>
          </p:cNvSpPr>
          <p:nvPr>
            <p:ph type="ftr" sz="quarter" idx="11"/>
          </p:nvPr>
        </p:nvSpPr>
        <p:spPr/>
        <p:txBody>
          <a:bodyPr/>
          <a:lstStyle/>
          <a:p>
            <a:endParaRPr kumimoji="1" lang="ja-JP" altLang="en-US"/>
          </a:p>
        </p:txBody>
      </p:sp>
      <p:sp>
        <p:nvSpPr>
          <p:cNvPr id="9" name="スライド番号プレースホルダ 8"/>
          <p:cNvSpPr>
            <a:spLocks noGrp="1"/>
          </p:cNvSpPr>
          <p:nvPr>
            <p:ph type="sldNum" sz="quarter" idx="12"/>
          </p:nvPr>
        </p:nvSpPr>
        <p:spPr/>
        <p:txBody>
          <a:bodyPr/>
          <a:lstStyle/>
          <a:p>
            <a:fld id="{DFAD5FF8-37D6-4C0A-8B1E-93088BB47D24}" type="slidenum">
              <a:rPr kumimoji="1" lang="ja-JP" altLang="en-US" smtClean="0"/>
              <a:pPr/>
              <a:t>‹#›</a:t>
            </a:fld>
            <a:endParaRPr kumimoji="1" lang="ja-JP" alt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日付プレースホルダ 2"/>
          <p:cNvSpPr>
            <a:spLocks noGrp="1"/>
          </p:cNvSpPr>
          <p:nvPr>
            <p:ph type="dt" sz="half" idx="10"/>
          </p:nvPr>
        </p:nvSpPr>
        <p:spPr/>
        <p:txBody>
          <a:bodyPr/>
          <a:lstStyle/>
          <a:p>
            <a:endParaRPr kumimoji="1" lang="ja-JP" altLang="en-US"/>
          </a:p>
        </p:txBody>
      </p:sp>
      <p:sp>
        <p:nvSpPr>
          <p:cNvPr id="4" name="フッター プレースホルダ 3"/>
          <p:cNvSpPr>
            <a:spLocks noGrp="1"/>
          </p:cNvSpPr>
          <p:nvPr>
            <p:ph type="ftr" sz="quarter" idx="11"/>
          </p:nvPr>
        </p:nvSpPr>
        <p:spPr/>
        <p:txBody>
          <a:bodyPr/>
          <a:lstStyle/>
          <a:p>
            <a:endParaRPr kumimoji="1" lang="ja-JP" altLang="en-US"/>
          </a:p>
        </p:txBody>
      </p:sp>
      <p:sp>
        <p:nvSpPr>
          <p:cNvPr id="5" name="スライド番号プレースホルダ 4"/>
          <p:cNvSpPr>
            <a:spLocks noGrp="1"/>
          </p:cNvSpPr>
          <p:nvPr>
            <p:ph type="sldNum" sz="quarter" idx="12"/>
          </p:nvPr>
        </p:nvSpPr>
        <p:spPr/>
        <p:txBody>
          <a:bodyPr/>
          <a:lstStyle/>
          <a:p>
            <a:fld id="{DFAD5FF8-37D6-4C0A-8B1E-93088BB47D24}" type="slidenum">
              <a:rPr kumimoji="1" lang="ja-JP" altLang="en-US" smtClean="0"/>
              <a:pPr/>
              <a:t>‹#›</a:t>
            </a:fld>
            <a:endParaRPr kumimoji="1" lang="ja-JP" alt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p>
            <a:endParaRPr kumimoji="1" lang="ja-JP" altLang="en-US"/>
          </a:p>
        </p:txBody>
      </p:sp>
      <p:sp>
        <p:nvSpPr>
          <p:cNvPr id="3" name="フッター プレースホルダ 2"/>
          <p:cNvSpPr>
            <a:spLocks noGrp="1"/>
          </p:cNvSpPr>
          <p:nvPr>
            <p:ph type="ftr" sz="quarter" idx="11"/>
          </p:nvPr>
        </p:nvSpPr>
        <p:spPr/>
        <p:txBody>
          <a:bodyPr/>
          <a:lstStyle/>
          <a:p>
            <a:endParaRPr kumimoji="1" lang="ja-JP" altLang="en-US"/>
          </a:p>
        </p:txBody>
      </p:sp>
      <p:sp>
        <p:nvSpPr>
          <p:cNvPr id="4" name="スライド番号プレースホルダ 3"/>
          <p:cNvSpPr>
            <a:spLocks noGrp="1"/>
          </p:cNvSpPr>
          <p:nvPr>
            <p:ph type="sldNum" sz="quarter" idx="12"/>
          </p:nvPr>
        </p:nvSpPr>
        <p:spPr/>
        <p:txBody>
          <a:bodyPr/>
          <a:lstStyle/>
          <a:p>
            <a:fld id="{DFAD5FF8-37D6-4C0A-8B1E-93088BB47D24}" type="slidenum">
              <a:rPr kumimoji="1" lang="ja-JP" altLang="en-US" smtClean="0"/>
              <a:pPr/>
              <a:t>‹#›</a:t>
            </a:fld>
            <a:endParaRPr kumimoji="1" lang="ja-JP" alt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smtClean="0"/>
              <a:t>マスタ タイトルの書式設定</a:t>
            </a:r>
            <a:endParaRPr kumimoji="1" lang="ja-JP" altLang="en-US"/>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 テキストの書式設定</a:t>
            </a:r>
          </a:p>
        </p:txBody>
      </p:sp>
      <p:sp>
        <p:nvSpPr>
          <p:cNvPr id="5" name="日付プレースホルダ 4"/>
          <p:cNvSpPr>
            <a:spLocks noGrp="1"/>
          </p:cNvSpPr>
          <p:nvPr>
            <p:ph type="dt" sz="half" idx="10"/>
          </p:nvPr>
        </p:nvSpPr>
        <p:spPr/>
        <p:txBody>
          <a:bodyPr/>
          <a:lstStyle/>
          <a:p>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DFAD5FF8-37D6-4C0A-8B1E-93088BB47D24}" type="slidenum">
              <a:rPr kumimoji="1" lang="ja-JP" altLang="en-US" smtClean="0"/>
              <a:pPr/>
              <a:t>‹#›</a:t>
            </a:fld>
            <a:endParaRPr kumimoji="1" lang="ja-JP" altLang="en-U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smtClean="0"/>
              <a:t>マスタ タイトルの書式設定</a:t>
            </a:r>
            <a:endParaRPr kumimoji="1" lang="ja-JP" altLang="en-US"/>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 テキストの書式設定</a:t>
            </a:r>
          </a:p>
        </p:txBody>
      </p:sp>
      <p:sp>
        <p:nvSpPr>
          <p:cNvPr id="5" name="日付プレースホルダ 4"/>
          <p:cNvSpPr>
            <a:spLocks noGrp="1"/>
          </p:cNvSpPr>
          <p:nvPr>
            <p:ph type="dt" sz="half" idx="10"/>
          </p:nvPr>
        </p:nvSpPr>
        <p:spPr/>
        <p:txBody>
          <a:bodyPr/>
          <a:lstStyle/>
          <a:p>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DFAD5FF8-37D6-4C0A-8B1E-93088BB47D24}" type="slidenum">
              <a:rPr kumimoji="1" lang="ja-JP" altLang="en-US" smtClean="0"/>
              <a:pPr/>
              <a:t>‹#›</a:t>
            </a:fld>
            <a:endParaRPr kumimoji="1" lang="ja-JP" altLang="en-U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縦書きテキスト プレースホルダ 2"/>
          <p:cNvSpPr>
            <a:spLocks noGrp="1"/>
          </p:cNvSpPr>
          <p:nvPr>
            <p:ph type="body" orient="vert" idx="1"/>
          </p:nvPr>
        </p:nvSpPr>
        <p:spPr/>
        <p:txBody>
          <a:bodyPr vert="eaVert"/>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FAD5FF8-37D6-4C0A-8B1E-93088BB47D24}" type="slidenum">
              <a:rPr kumimoji="1" lang="ja-JP" altLang="en-US" smtClean="0"/>
              <a:pPr/>
              <a:t>‹#›</a:t>
            </a:fld>
            <a:endParaRPr kumimoji="1" lang="ja-JP" altLang="en-US"/>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smtClean="0"/>
              <a:t>マスタ タイトルの書式設定</a:t>
            </a:r>
            <a:endParaRPr kumimoji="1" lang="ja-JP" altLang="en-US"/>
          </a:p>
        </p:txBody>
      </p:sp>
      <p:sp>
        <p:nvSpPr>
          <p:cNvPr id="3" name="縦書きテキスト プレースホルダ 2"/>
          <p:cNvSpPr>
            <a:spLocks noGrp="1"/>
          </p:cNvSpPr>
          <p:nvPr>
            <p:ph type="body" orient="vert" idx="1"/>
          </p:nvPr>
        </p:nvSpPr>
        <p:spPr>
          <a:xfrm>
            <a:off x="457200" y="274638"/>
            <a:ext cx="6019800" cy="5851525"/>
          </a:xfrm>
        </p:spPr>
        <p:txBody>
          <a:bodyPr vert="eaVert"/>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FAD5FF8-37D6-4C0A-8B1E-93088BB47D24}" type="slidenum">
              <a:rPr kumimoji="1" lang="ja-JP" altLang="en-US" smtClean="0"/>
              <a:pPr/>
              <a:t>‹#›</a:t>
            </a:fld>
            <a:endParaRPr kumimoji="1" lang="ja-JP" altLang="en-US"/>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ユーザー設定レイアウ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日付プレースホルダ 2"/>
          <p:cNvSpPr>
            <a:spLocks noGrp="1"/>
          </p:cNvSpPr>
          <p:nvPr>
            <p:ph type="dt" sz="half" idx="10"/>
          </p:nvPr>
        </p:nvSpPr>
        <p:spPr/>
        <p:txBody>
          <a:bodyPr/>
          <a:lstStyle/>
          <a:p>
            <a:endParaRPr kumimoji="1" lang="ja-JP" altLang="en-US"/>
          </a:p>
        </p:txBody>
      </p:sp>
      <p:sp>
        <p:nvSpPr>
          <p:cNvPr id="4" name="フッター プレースホルダ 3"/>
          <p:cNvSpPr>
            <a:spLocks noGrp="1"/>
          </p:cNvSpPr>
          <p:nvPr>
            <p:ph type="ftr" sz="quarter" idx="11"/>
          </p:nvPr>
        </p:nvSpPr>
        <p:spPr/>
        <p:txBody>
          <a:bodyPr/>
          <a:lstStyle/>
          <a:p>
            <a:endParaRPr kumimoji="1" lang="ja-JP" altLang="en-US"/>
          </a:p>
        </p:txBody>
      </p:sp>
      <p:sp>
        <p:nvSpPr>
          <p:cNvPr id="5" name="スライド番号プレースホルダ 4"/>
          <p:cNvSpPr>
            <a:spLocks noGrp="1"/>
          </p:cNvSpPr>
          <p:nvPr>
            <p:ph type="sldNum" sz="quarter" idx="12"/>
          </p:nvPr>
        </p:nvSpPr>
        <p:spPr/>
        <p:txBody>
          <a:bodyPr/>
          <a:lstStyle/>
          <a:p>
            <a:fld id="{DFAD5FF8-37D6-4C0A-8B1E-93088BB47D24}" type="slidenum">
              <a:rPr kumimoji="1" lang="ja-JP" altLang="en-US" smtClean="0"/>
              <a:pPr/>
              <a:t>‹#›</a:t>
            </a:fld>
            <a:endParaRPr kumimoji="1" lang="ja-JP"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6"/>
          <p:cNvSpPr>
            <a:spLocks noGrp="1" noChangeArrowheads="1"/>
          </p:cNvSpPr>
          <p:nvPr>
            <p:ph type="ftr" sz="quarter" idx="10"/>
          </p:nvPr>
        </p:nvSpPr>
        <p:spPr>
          <a:ln/>
        </p:spPr>
        <p:txBody>
          <a:bodyPr/>
          <a:lstStyle>
            <a:lvl1pPr>
              <a:defRPr/>
            </a:lvl1pPr>
          </a:lstStyle>
          <a:p>
            <a:pPr>
              <a:defRPr/>
            </a:pPr>
            <a:endParaRPr lang="ja-JP" altLang="ja-JP"/>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ユーザー設定レイアウ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フッター プレースホルダ 2"/>
          <p:cNvSpPr>
            <a:spLocks noGrp="1"/>
          </p:cNvSpPr>
          <p:nvPr>
            <p:ph type="ftr" sz="quarter" idx="10"/>
          </p:nvPr>
        </p:nvSpPr>
        <p:spPr/>
        <p:txBody>
          <a:bodyPr/>
          <a:lstStyle/>
          <a:p>
            <a:pPr>
              <a:defRPr/>
            </a:pPr>
            <a:endParaRPr lang="ja-JP" altLang="ja-JP"/>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smtClean="0"/>
              <a:t>マスタ テキストの書式設定</a:t>
            </a:r>
          </a:p>
        </p:txBody>
      </p:sp>
      <p:sp>
        <p:nvSpPr>
          <p:cNvPr id="4" name="Rectangle 6"/>
          <p:cNvSpPr>
            <a:spLocks noGrp="1" noChangeArrowheads="1"/>
          </p:cNvSpPr>
          <p:nvPr>
            <p:ph type="ftr" sz="quarter" idx="10"/>
          </p:nvPr>
        </p:nvSpPr>
        <p:spPr>
          <a:ln/>
        </p:spPr>
        <p:txBody>
          <a:bodyPr/>
          <a:lstStyle>
            <a:lvl1pPr>
              <a:defRPr/>
            </a:lvl1pPr>
          </a:lstStyle>
          <a:p>
            <a:pPr>
              <a:defRPr/>
            </a:pPr>
            <a:endParaRPr lang="ja-JP" altLang="ja-JP"/>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half" idx="1"/>
          </p:nvPr>
        </p:nvSpPr>
        <p:spPr>
          <a:xfrm>
            <a:off x="468313" y="1773238"/>
            <a:ext cx="4038600" cy="46799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half" idx="2"/>
          </p:nvPr>
        </p:nvSpPr>
        <p:spPr>
          <a:xfrm>
            <a:off x="4659313" y="1773238"/>
            <a:ext cx="4038600" cy="46799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Rectangle 6"/>
          <p:cNvSpPr>
            <a:spLocks noGrp="1" noChangeArrowheads="1"/>
          </p:cNvSpPr>
          <p:nvPr>
            <p:ph type="ftr" sz="quarter" idx="10"/>
          </p:nvPr>
        </p:nvSpPr>
        <p:spPr>
          <a:ln/>
        </p:spPr>
        <p:txBody>
          <a:bodyPr/>
          <a:lstStyle>
            <a:lvl1pPr>
              <a:defRPr/>
            </a:lvl1pPr>
          </a:lstStyle>
          <a:p>
            <a:pPr>
              <a:defRPr/>
            </a:pPr>
            <a:endParaRPr lang="ja-JP" altLang="ja-JP"/>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p:spPr>
        <p:txBody>
          <a:bodyPr/>
          <a:lstStyle>
            <a:lvl1pPr>
              <a:defRPr/>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Rectangle 6"/>
          <p:cNvSpPr>
            <a:spLocks noGrp="1" noChangeArrowheads="1"/>
          </p:cNvSpPr>
          <p:nvPr>
            <p:ph type="ftr" sz="quarter" idx="10"/>
          </p:nvPr>
        </p:nvSpPr>
        <p:spPr>
          <a:ln/>
        </p:spPr>
        <p:txBody>
          <a:bodyPr/>
          <a:lstStyle>
            <a:lvl1pPr>
              <a:defRPr/>
            </a:lvl1pPr>
          </a:lstStyle>
          <a:p>
            <a:pPr>
              <a:defRPr/>
            </a:pPr>
            <a:endParaRPr lang="ja-JP" altLang="ja-JP"/>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Rectangle 6"/>
          <p:cNvSpPr>
            <a:spLocks noGrp="1" noChangeArrowheads="1"/>
          </p:cNvSpPr>
          <p:nvPr>
            <p:ph type="ftr" sz="quarter" idx="10"/>
          </p:nvPr>
        </p:nvSpPr>
        <p:spPr>
          <a:ln/>
        </p:spPr>
        <p:txBody>
          <a:bodyPr/>
          <a:lstStyle>
            <a:lvl1pPr>
              <a:defRPr/>
            </a:lvl1pPr>
          </a:lstStyle>
          <a:p>
            <a:pPr>
              <a:defRPr/>
            </a:pPr>
            <a:endParaRPr lang="ja-JP" altLang="ja-JP"/>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Rectangle 6"/>
          <p:cNvSpPr>
            <a:spLocks noGrp="1" noChangeArrowheads="1"/>
          </p:cNvSpPr>
          <p:nvPr>
            <p:ph type="ftr" sz="quarter" idx="10"/>
          </p:nvPr>
        </p:nvSpPr>
        <p:spPr>
          <a:ln/>
        </p:spPr>
        <p:txBody>
          <a:bodyPr/>
          <a:lstStyle>
            <a:lvl1pPr>
              <a:defRPr/>
            </a:lvl1pPr>
          </a:lstStyle>
          <a:p>
            <a:pPr>
              <a:defRPr/>
            </a:pPr>
            <a:endParaRPr lang="ja-JP" altLang="ja-JP"/>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oleObject" Target="../embeddings/oleObject1.bin"/><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vmlDrawing" Target="../drawings/vmlDrawing1.v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3.xml"/><Relationship Id="rId13" Type="http://schemas.openxmlformats.org/officeDocument/2006/relationships/theme" Target="../theme/theme2.xml"/><Relationship Id="rId3" Type="http://schemas.openxmlformats.org/officeDocument/2006/relationships/slideLayout" Target="../slideLayouts/slideLayout18.xml"/><Relationship Id="rId7" Type="http://schemas.openxmlformats.org/officeDocument/2006/relationships/slideLayout" Target="../slideLayouts/slideLayout22.xml"/><Relationship Id="rId12" Type="http://schemas.openxmlformats.org/officeDocument/2006/relationships/slideLayout" Target="../slideLayouts/slideLayout27.xml"/><Relationship Id="rId2" Type="http://schemas.openxmlformats.org/officeDocument/2006/relationships/slideLayout" Target="../slideLayouts/slideLayout17.xml"/><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5" Type="http://schemas.openxmlformats.org/officeDocument/2006/relationships/slideLayout" Target="../slideLayouts/slideLayout20.xml"/><Relationship Id="rId10" Type="http://schemas.openxmlformats.org/officeDocument/2006/relationships/slideLayout" Target="../slideLayouts/slideLayout25.xml"/><Relationship Id="rId4" Type="http://schemas.openxmlformats.org/officeDocument/2006/relationships/slideLayout" Target="../slideLayouts/slideLayout19.xml"/><Relationship Id="rId9" Type="http://schemas.openxmlformats.org/officeDocument/2006/relationships/slideLayout" Target="../slideLayouts/slideLayout2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000066"/>
            </a:gs>
            <a:gs pos="100000">
              <a:srgbClr val="FFFFFF"/>
            </a:gs>
          </a:gsLst>
          <a:lin ang="5400000" scaled="1"/>
        </a:gradFill>
        <a:effectLst/>
      </p:bgPr>
    </p:bg>
    <p:spTree>
      <p:nvGrpSpPr>
        <p:cNvPr id="1" name=""/>
        <p:cNvGrpSpPr/>
        <p:nvPr/>
      </p:nvGrpSpPr>
      <p:grpSpPr>
        <a:xfrm>
          <a:off x="0" y="0"/>
          <a:ext cx="0" cy="0"/>
          <a:chOff x="0" y="0"/>
          <a:chExt cx="0" cy="0"/>
        </a:xfrm>
      </p:grpSpPr>
      <p:sp>
        <p:nvSpPr>
          <p:cNvPr id="1028" name="Rectangle 2"/>
          <p:cNvSpPr>
            <a:spLocks noGrp="1" noChangeArrowheads="1"/>
          </p:cNvSpPr>
          <p:nvPr>
            <p:ph type="title"/>
          </p:nvPr>
        </p:nvSpPr>
        <p:spPr bwMode="auto">
          <a:xfrm>
            <a:off x="395288" y="333375"/>
            <a:ext cx="8218487" cy="10795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ja-JP" altLang="en-US" smtClean="0"/>
              <a:t>マスタ タイトルの書式設定</a:t>
            </a:r>
          </a:p>
        </p:txBody>
      </p:sp>
      <p:sp>
        <p:nvSpPr>
          <p:cNvPr id="1029" name="Rectangle 3"/>
          <p:cNvSpPr>
            <a:spLocks noGrp="1" noChangeArrowheads="1"/>
          </p:cNvSpPr>
          <p:nvPr>
            <p:ph type="body" idx="1"/>
          </p:nvPr>
        </p:nvSpPr>
        <p:spPr bwMode="auto">
          <a:xfrm>
            <a:off x="468313" y="1773238"/>
            <a:ext cx="8229600" cy="46799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sp>
        <p:nvSpPr>
          <p:cNvPr id="182276" name="Text Box 4"/>
          <p:cNvSpPr txBox="1">
            <a:spLocks noChangeArrowheads="1"/>
          </p:cNvSpPr>
          <p:nvPr/>
        </p:nvSpPr>
        <p:spPr bwMode="auto">
          <a:xfrm>
            <a:off x="611188" y="6553200"/>
            <a:ext cx="3348037" cy="304800"/>
          </a:xfrm>
          <a:prstGeom prst="rect">
            <a:avLst/>
          </a:prstGeom>
          <a:noFill/>
          <a:ln w="9525">
            <a:noFill/>
            <a:miter lim="800000"/>
            <a:headEnd/>
            <a:tailEnd/>
          </a:ln>
          <a:effectLst/>
        </p:spPr>
        <p:txBody>
          <a:bodyPr>
            <a:spAutoFit/>
          </a:bodyPr>
          <a:lstStyle/>
          <a:p>
            <a:pPr algn="l" eaLnBrk="1" hangingPunct="1">
              <a:defRPr/>
            </a:pPr>
            <a:r>
              <a:rPr kumimoji="1" lang="en-US" altLang="ja-JP" dirty="0">
                <a:effectLst>
                  <a:outerShdw blurRad="38100" dist="38100" dir="2700000" algn="tl">
                    <a:srgbClr val="FFFFFF"/>
                  </a:outerShdw>
                </a:effectLst>
                <a:latin typeface="ＭＳ Ｐゴシック" pitchFamily="50" charset="-128"/>
              </a:rPr>
              <a:t>Deposit Insurance Corporation of Japan</a:t>
            </a:r>
          </a:p>
        </p:txBody>
      </p:sp>
      <p:sp>
        <p:nvSpPr>
          <p:cNvPr id="182277" name="Line 5"/>
          <p:cNvSpPr>
            <a:spLocks noChangeShapeType="1"/>
          </p:cNvSpPr>
          <p:nvPr/>
        </p:nvSpPr>
        <p:spPr bwMode="auto">
          <a:xfrm>
            <a:off x="250825" y="1557338"/>
            <a:ext cx="8496300" cy="0"/>
          </a:xfrm>
          <a:prstGeom prst="line">
            <a:avLst/>
          </a:prstGeom>
          <a:noFill/>
          <a:ln w="38100">
            <a:solidFill>
              <a:srgbClr val="FFFF00"/>
            </a:solidFill>
            <a:round/>
            <a:headEnd/>
            <a:tailEnd/>
          </a:ln>
          <a:effectLst>
            <a:outerShdw dist="107763" dir="2700000" algn="ctr" rotWithShape="0">
              <a:schemeClr val="bg2">
                <a:alpha val="50000"/>
              </a:schemeClr>
            </a:outerShdw>
          </a:effectLst>
        </p:spPr>
        <p:txBody>
          <a:bodyPr/>
          <a:lstStyle/>
          <a:p>
            <a:pPr algn="l">
              <a:defRPr/>
            </a:pPr>
            <a:endParaRPr lang="ja-JP" altLang="en-US" sz="1600" dirty="0">
              <a:latin typeface="Arial" pitchFamily="34" charset="0"/>
            </a:endParaRPr>
          </a:p>
        </p:txBody>
      </p:sp>
      <p:sp>
        <p:nvSpPr>
          <p:cNvPr id="182278" name="Rectangle 6"/>
          <p:cNvSpPr>
            <a:spLocks noGrp="1" noChangeArrowheads="1"/>
          </p:cNvSpPr>
          <p:nvPr>
            <p:ph type="ftr" sz="quarter" idx="3"/>
          </p:nvPr>
        </p:nvSpPr>
        <p:spPr bwMode="auto">
          <a:xfrm>
            <a:off x="1547813" y="6021388"/>
            <a:ext cx="6481762" cy="339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kumimoji="1" sz="1400" i="1" dirty="0">
                <a:solidFill>
                  <a:srgbClr val="FFFF00"/>
                </a:solidFill>
                <a:effectLst>
                  <a:outerShdw blurRad="38100" dist="38100" dir="2700000" algn="tl">
                    <a:srgbClr val="000000"/>
                  </a:outerShdw>
                </a:effectLst>
                <a:latin typeface="+mn-lt"/>
              </a:defRPr>
            </a:lvl1pPr>
          </a:lstStyle>
          <a:p>
            <a:pPr>
              <a:defRPr/>
            </a:pPr>
            <a:endParaRPr lang="ja-JP" altLang="ja-JP"/>
          </a:p>
        </p:txBody>
      </p:sp>
      <p:graphicFrame>
        <p:nvGraphicFramePr>
          <p:cNvPr id="1026" name="Object 11"/>
          <p:cNvGraphicFramePr>
            <a:graphicFrameLocks noChangeAspect="1"/>
          </p:cNvGraphicFramePr>
          <p:nvPr/>
        </p:nvGraphicFramePr>
        <p:xfrm>
          <a:off x="0" y="6173788"/>
          <a:ext cx="684213" cy="684212"/>
        </p:xfrm>
        <a:graphic>
          <a:graphicData uri="http://schemas.openxmlformats.org/presentationml/2006/ole">
            <p:oleObj spid="_x0000_s1026" name="イメージ ドキュメント" r:id="rId18" imgW="4743360" imgH="4743360" progId="">
              <p:embed/>
            </p:oleObj>
          </a:graphicData>
        </a:graphic>
      </p:graphicFrame>
    </p:spTree>
  </p:cSld>
  <p:clrMap bg1="lt1" tx1="dk1" bg2="lt2" tx2="dk2" accent1="accent1" accent2="accent2" accent3="accent3" accent4="accent4" accent5="accent5" accent6="accent6" hlink="hlink" folHlink="folHlink"/>
  <p:sldLayoutIdLst>
    <p:sldLayoutId id="2147483656" r:id="rId1"/>
    <p:sldLayoutId id="2147483683" r:id="rId2"/>
    <p:sldLayoutId id="2147483657" r:id="rId3"/>
    <p:sldLayoutId id="2147483669" r:id="rId4"/>
    <p:sldLayoutId id="2147483658" r:id="rId5"/>
    <p:sldLayoutId id="2147483659" r:id="rId6"/>
    <p:sldLayoutId id="2147483660" r:id="rId7"/>
    <p:sldLayoutId id="2147483661" r:id="rId8"/>
    <p:sldLayoutId id="2147483662" r:id="rId9"/>
    <p:sldLayoutId id="2147483663" r:id="rId10"/>
    <p:sldLayoutId id="2147483664" r:id="rId11"/>
    <p:sldLayoutId id="2147483665" r:id="rId12"/>
    <p:sldLayoutId id="2147483666" r:id="rId13"/>
    <p:sldLayoutId id="2147483667" r:id="rId14"/>
    <p:sldLayoutId id="2147483668" r:id="rId15"/>
  </p:sldLayoutIdLst>
  <p:timing>
    <p:tnLst>
      <p:par>
        <p:cTn id="1" dur="indefinite" restart="never" nodeType="tmRoot"/>
      </p:par>
    </p:tnLst>
  </p:timing>
  <p:hf hdr="0" ftr="0" dt="0"/>
  <p:txStyles>
    <p:titleStyle>
      <a:lvl1pPr algn="ctr" rtl="0" eaLnBrk="0" fontAlgn="base" hangingPunct="0">
        <a:spcBef>
          <a:spcPct val="0"/>
        </a:spcBef>
        <a:spcAft>
          <a:spcPct val="0"/>
        </a:spcAft>
        <a:defRPr kumimoji="1" sz="4400">
          <a:solidFill>
            <a:schemeClr val="tx2"/>
          </a:solidFill>
          <a:latin typeface="+mj-lt"/>
          <a:ea typeface="+mj-ea"/>
          <a:cs typeface="+mj-cs"/>
        </a:defRPr>
      </a:lvl1pPr>
      <a:lvl2pPr algn="ctr" rtl="0" eaLnBrk="0" fontAlgn="base" hangingPunct="0">
        <a:spcBef>
          <a:spcPct val="0"/>
        </a:spcBef>
        <a:spcAft>
          <a:spcPct val="0"/>
        </a:spcAft>
        <a:defRPr kumimoji="1" sz="4400">
          <a:solidFill>
            <a:schemeClr val="tx2"/>
          </a:solidFill>
          <a:latin typeface="ＭＳ Ｐゴシック" pitchFamily="50" charset="-128"/>
          <a:ea typeface="ＭＳ Ｐゴシック" pitchFamily="50" charset="-128"/>
        </a:defRPr>
      </a:lvl2pPr>
      <a:lvl3pPr algn="ctr" rtl="0" eaLnBrk="0" fontAlgn="base" hangingPunct="0">
        <a:spcBef>
          <a:spcPct val="0"/>
        </a:spcBef>
        <a:spcAft>
          <a:spcPct val="0"/>
        </a:spcAft>
        <a:defRPr kumimoji="1" sz="4400">
          <a:solidFill>
            <a:schemeClr val="tx2"/>
          </a:solidFill>
          <a:latin typeface="ＭＳ Ｐゴシック" pitchFamily="50" charset="-128"/>
          <a:ea typeface="ＭＳ Ｐゴシック" pitchFamily="50" charset="-128"/>
        </a:defRPr>
      </a:lvl3pPr>
      <a:lvl4pPr algn="ctr" rtl="0" eaLnBrk="0" fontAlgn="base" hangingPunct="0">
        <a:spcBef>
          <a:spcPct val="0"/>
        </a:spcBef>
        <a:spcAft>
          <a:spcPct val="0"/>
        </a:spcAft>
        <a:defRPr kumimoji="1" sz="4400">
          <a:solidFill>
            <a:schemeClr val="tx2"/>
          </a:solidFill>
          <a:latin typeface="ＭＳ Ｐゴシック" pitchFamily="50" charset="-128"/>
          <a:ea typeface="ＭＳ Ｐゴシック" pitchFamily="50" charset="-128"/>
        </a:defRPr>
      </a:lvl4pPr>
      <a:lvl5pPr algn="ctr" rtl="0" eaLnBrk="0" fontAlgn="base" hangingPunct="0">
        <a:spcBef>
          <a:spcPct val="0"/>
        </a:spcBef>
        <a:spcAft>
          <a:spcPct val="0"/>
        </a:spcAft>
        <a:defRPr kumimoji="1" sz="4400">
          <a:solidFill>
            <a:schemeClr val="tx2"/>
          </a:solidFill>
          <a:latin typeface="ＭＳ Ｐゴシック" pitchFamily="50" charset="-128"/>
          <a:ea typeface="ＭＳ Ｐゴシック" pitchFamily="50" charset="-128"/>
        </a:defRPr>
      </a:lvl5pPr>
      <a:lvl6pPr marL="457200" algn="ctr" rtl="0" fontAlgn="base">
        <a:spcBef>
          <a:spcPct val="0"/>
        </a:spcBef>
        <a:spcAft>
          <a:spcPct val="0"/>
        </a:spcAft>
        <a:defRPr kumimoji="1" sz="4400">
          <a:solidFill>
            <a:schemeClr val="tx2"/>
          </a:solidFill>
          <a:latin typeface="ＭＳ Ｐゴシック" pitchFamily="50" charset="-128"/>
          <a:ea typeface="ＭＳ Ｐゴシック" pitchFamily="50" charset="-128"/>
        </a:defRPr>
      </a:lvl6pPr>
      <a:lvl7pPr marL="914400" algn="ctr" rtl="0" fontAlgn="base">
        <a:spcBef>
          <a:spcPct val="0"/>
        </a:spcBef>
        <a:spcAft>
          <a:spcPct val="0"/>
        </a:spcAft>
        <a:defRPr kumimoji="1" sz="4400">
          <a:solidFill>
            <a:schemeClr val="tx2"/>
          </a:solidFill>
          <a:latin typeface="ＭＳ Ｐゴシック" pitchFamily="50" charset="-128"/>
          <a:ea typeface="ＭＳ Ｐゴシック" pitchFamily="50" charset="-128"/>
        </a:defRPr>
      </a:lvl7pPr>
      <a:lvl8pPr marL="1371600" algn="ctr" rtl="0" fontAlgn="base">
        <a:spcBef>
          <a:spcPct val="0"/>
        </a:spcBef>
        <a:spcAft>
          <a:spcPct val="0"/>
        </a:spcAft>
        <a:defRPr kumimoji="1" sz="4400">
          <a:solidFill>
            <a:schemeClr val="tx2"/>
          </a:solidFill>
          <a:latin typeface="ＭＳ Ｐゴシック" pitchFamily="50" charset="-128"/>
          <a:ea typeface="ＭＳ Ｐゴシック" pitchFamily="50" charset="-128"/>
        </a:defRPr>
      </a:lvl8pPr>
      <a:lvl9pPr marL="1828800" algn="ctr" rtl="0" fontAlgn="base">
        <a:spcBef>
          <a:spcPct val="0"/>
        </a:spcBef>
        <a:spcAft>
          <a:spcPct val="0"/>
        </a:spcAft>
        <a:defRPr kumimoji="1" sz="4400">
          <a:solidFill>
            <a:schemeClr val="tx2"/>
          </a:solidFill>
          <a:latin typeface="ＭＳ Ｐゴシック" pitchFamily="50" charset="-128"/>
          <a:ea typeface="ＭＳ Ｐゴシック" pitchFamily="50" charset="-128"/>
        </a:defRPr>
      </a:lvl9pPr>
    </p:titleStyle>
    <p:bodyStyle>
      <a:lvl1pPr marL="342900" indent="-342900" algn="l" rtl="0" eaLnBrk="0" fontAlgn="base" hangingPunct="0">
        <a:spcBef>
          <a:spcPct val="20000"/>
        </a:spcBef>
        <a:spcAft>
          <a:spcPct val="0"/>
        </a:spcAft>
        <a:buChar char="•"/>
        <a:defRPr kumimoji="1"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kumimoji="1" sz="2800">
          <a:solidFill>
            <a:schemeClr val="tx1"/>
          </a:solidFill>
          <a:latin typeface="+mn-lt"/>
          <a:ea typeface="+mn-ea"/>
        </a:defRPr>
      </a:lvl2pPr>
      <a:lvl3pPr marL="1143000" indent="-228600" algn="l" rtl="0" eaLnBrk="0" fontAlgn="base" hangingPunct="0">
        <a:spcBef>
          <a:spcPct val="20000"/>
        </a:spcBef>
        <a:spcAft>
          <a:spcPct val="0"/>
        </a:spcAft>
        <a:buChar char="•"/>
        <a:defRPr kumimoji="1" sz="2400">
          <a:solidFill>
            <a:schemeClr val="tx1"/>
          </a:solidFill>
          <a:latin typeface="+mn-lt"/>
          <a:ea typeface="+mn-ea"/>
        </a:defRPr>
      </a:lvl3pPr>
      <a:lvl4pPr marL="1600200" indent="-228600" algn="l" rtl="0" eaLnBrk="0" fontAlgn="base" hangingPunct="0">
        <a:spcBef>
          <a:spcPct val="20000"/>
        </a:spcBef>
        <a:spcAft>
          <a:spcPct val="0"/>
        </a:spcAft>
        <a:buChar char="–"/>
        <a:defRPr kumimoji="1" sz="2000">
          <a:solidFill>
            <a:schemeClr val="tx1"/>
          </a:solidFill>
          <a:latin typeface="+mn-lt"/>
          <a:ea typeface="+mn-ea"/>
        </a:defRPr>
      </a:lvl4pPr>
      <a:lvl5pPr marL="2057400" indent="-228600" algn="l" rtl="0" eaLnBrk="0" fontAlgn="base" hangingPunct="0">
        <a:spcBef>
          <a:spcPct val="20000"/>
        </a:spcBef>
        <a:spcAft>
          <a:spcPct val="0"/>
        </a:spcAft>
        <a:buChar char="»"/>
        <a:defRPr kumimoji="1" sz="2000">
          <a:solidFill>
            <a:schemeClr val="tx1"/>
          </a:solidFill>
          <a:latin typeface="+mn-lt"/>
          <a:ea typeface="+mn-ea"/>
        </a:defRPr>
      </a:lvl5pPr>
      <a:lvl6pPr marL="2514600" indent="-228600" algn="l" rtl="0" fontAlgn="base">
        <a:spcBef>
          <a:spcPct val="20000"/>
        </a:spcBef>
        <a:spcAft>
          <a:spcPct val="0"/>
        </a:spcAft>
        <a:buChar char="»"/>
        <a:defRPr kumimoji="1" sz="2000">
          <a:solidFill>
            <a:schemeClr val="tx1"/>
          </a:solidFill>
          <a:latin typeface="+mn-lt"/>
          <a:ea typeface="+mn-ea"/>
        </a:defRPr>
      </a:lvl6pPr>
      <a:lvl7pPr marL="2971800" indent="-228600" algn="l" rtl="0" fontAlgn="base">
        <a:spcBef>
          <a:spcPct val="20000"/>
        </a:spcBef>
        <a:spcAft>
          <a:spcPct val="0"/>
        </a:spcAft>
        <a:buChar char="»"/>
        <a:defRPr kumimoji="1" sz="2000">
          <a:solidFill>
            <a:schemeClr val="tx1"/>
          </a:solidFill>
          <a:latin typeface="+mn-lt"/>
          <a:ea typeface="+mn-ea"/>
        </a:defRPr>
      </a:lvl7pPr>
      <a:lvl8pPr marL="3429000" indent="-228600" algn="l" rtl="0" fontAlgn="base">
        <a:spcBef>
          <a:spcPct val="20000"/>
        </a:spcBef>
        <a:spcAft>
          <a:spcPct val="0"/>
        </a:spcAft>
        <a:buChar char="»"/>
        <a:defRPr kumimoji="1" sz="2000">
          <a:solidFill>
            <a:schemeClr val="tx1"/>
          </a:solidFill>
          <a:latin typeface="+mn-lt"/>
          <a:ea typeface="+mn-ea"/>
        </a:defRPr>
      </a:lvl8pPr>
      <a:lvl9pPr marL="3886200" indent="-228600" algn="l" rtl="0" fontAlgn="base">
        <a:spcBef>
          <a:spcPct val="20000"/>
        </a:spcBef>
        <a:spcAft>
          <a:spcPct val="0"/>
        </a:spcAft>
        <a:buChar char="»"/>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kumimoji="1" lang="ja-JP" altLang="en-US"/>
          </a:p>
        </p:txBody>
      </p:sp>
      <p:sp>
        <p:nvSpPr>
          <p:cNvPr id="5" name="フッター プレースホル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FAD5FF8-37D6-4C0A-8B1E-93088BB47D24}" type="slidenum">
              <a:rPr kumimoji="1" lang="ja-JP" altLang="en-US" smtClean="0"/>
              <a:pPr/>
              <a:t>‹#›</a:t>
            </a:fld>
            <a:endParaRPr kumimoji="1" lang="ja-JP" altLang="en-US"/>
          </a:p>
        </p:txBody>
      </p:sp>
    </p:spTree>
  </p:cSld>
  <p:clrMap bg1="lt1" tx1="dk1" bg2="lt2" tx2="dk2" accent1="accent1" accent2="accent2" accent3="accent3" accent4="accent4" accent5="accent5" accent6="accent6" hlink="hlink" folHlink="folHlink"/>
  <p:sldLayoutIdLst>
    <p:sldLayoutId id="2147483671" r:id="rId1"/>
    <p:sldLayoutId id="2147483672" r:id="rId2"/>
    <p:sldLayoutId id="2147483673" r:id="rId3"/>
    <p:sldLayoutId id="2147483674" r:id="rId4"/>
    <p:sldLayoutId id="2147483675" r:id="rId5"/>
    <p:sldLayoutId id="2147483676" r:id="rId6"/>
    <p:sldLayoutId id="2147483677" r:id="rId7"/>
    <p:sldLayoutId id="2147483678" r:id="rId8"/>
    <p:sldLayoutId id="2147483679" r:id="rId9"/>
    <p:sldLayoutId id="2147483680" r:id="rId10"/>
    <p:sldLayoutId id="2147483681" r:id="rId11"/>
    <p:sldLayoutId id="2147483682" r:id="rId12"/>
  </p:sldLayoutIdLst>
  <p:hf hdr="0" ftr="0" dt="0"/>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3.xml"/><Relationship Id="rId1" Type="http://schemas.openxmlformats.org/officeDocument/2006/relationships/vmlDrawing" Target="../drawings/vmlDrawing2.vml"/><Relationship Id="rId5" Type="http://schemas.openxmlformats.org/officeDocument/2006/relationships/image" Target="../media/image4.png"/><Relationship Id="rId4" Type="http://schemas.openxmlformats.org/officeDocument/2006/relationships/package" Target="../embeddings/Microsoft_Office_Word_Document1.docx"/></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3.xml"/><Relationship Id="rId1" Type="http://schemas.openxmlformats.org/officeDocument/2006/relationships/vmlDrawing" Target="../drawings/vmlDrawing3.vml"/><Relationship Id="rId5" Type="http://schemas.openxmlformats.org/officeDocument/2006/relationships/image" Target="../media/image4.png"/><Relationship Id="rId4" Type="http://schemas.openxmlformats.org/officeDocument/2006/relationships/package" Target="../embeddings/Microsoft_Office_Excel_Worksheet2.xlsx"/></Relationships>
</file>

<file path=ppt/slides/_rels/slide7.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7.xml"/><Relationship Id="rId1" Type="http://schemas.openxmlformats.org/officeDocument/2006/relationships/slideLayout" Target="../slideLayouts/slideLayout3.xml"/><Relationship Id="rId4" Type="http://schemas.openxmlformats.org/officeDocument/2006/relationships/image" Target="../media/image4.png"/></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8.xml"/><Relationship Id="rId1" Type="http://schemas.openxmlformats.org/officeDocument/2006/relationships/slideLayout" Target="../slideLayouts/slideLayout3.xml"/><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962" name="Rectangle 2"/>
          <p:cNvSpPr>
            <a:spLocks noGrp="1" noChangeArrowheads="1"/>
          </p:cNvSpPr>
          <p:nvPr>
            <p:ph type="ctrTitle"/>
          </p:nvPr>
        </p:nvSpPr>
        <p:spPr>
          <a:xfrm>
            <a:off x="0" y="1857375"/>
            <a:ext cx="9144000" cy="1857375"/>
          </a:xfrm>
        </p:spPr>
        <p:txBody>
          <a:bodyPr/>
          <a:lstStyle/>
          <a:p>
            <a:pPr eaLnBrk="1" hangingPunct="1">
              <a:defRPr/>
            </a:pPr>
            <a:r>
              <a:rPr lang="en-US" altLang="ja-JP" sz="2600" b="1" dirty="0" smtClean="0">
                <a:solidFill>
                  <a:srgbClr val="0099FF"/>
                </a:solidFill>
                <a:effectLst>
                  <a:outerShdw blurRad="38100" dist="38100" dir="2700000" algn="tl">
                    <a:srgbClr val="000000">
                      <a:alpha val="43137"/>
                    </a:srgbClr>
                  </a:outerShdw>
                </a:effectLst>
                <a:latin typeface="Arial" pitchFamily="34" charset="0"/>
                <a:cs typeface="Arial" pitchFamily="34" charset="0"/>
              </a:rPr>
              <a:t>ARC 8th Annual Meeting &amp; International Conference on </a:t>
            </a:r>
            <a:r>
              <a:rPr lang="en-US" altLang="ja-JP" sz="2600" dirty="0" smtClean="0">
                <a:solidFill>
                  <a:srgbClr val="0099FF"/>
                </a:solidFill>
                <a:effectLst>
                  <a:outerShdw blurRad="38100" dist="38100" dir="2700000" algn="tl">
                    <a:srgbClr val="000000">
                      <a:alpha val="43137"/>
                    </a:srgbClr>
                  </a:outerShdw>
                </a:effectLst>
                <a:latin typeface="Arial" pitchFamily="34" charset="0"/>
                <a:cs typeface="Arial" pitchFamily="34" charset="0"/>
              </a:rPr>
              <a:t>January 18-20, 2010 </a:t>
            </a:r>
            <a:r>
              <a:rPr lang="en-US" altLang="ja-JP" sz="2600" b="1" dirty="0" smtClean="0">
                <a:solidFill>
                  <a:srgbClr val="0099FF"/>
                </a:solidFill>
                <a:effectLst>
                  <a:outerShdw blurRad="38100" dist="38100" dir="2700000" algn="tl">
                    <a:srgbClr val="000000">
                      <a:alpha val="43137"/>
                    </a:srgbClr>
                  </a:outerShdw>
                </a:effectLst>
                <a:latin typeface="Arial" pitchFamily="34" charset="0"/>
                <a:cs typeface="Arial" pitchFamily="34" charset="0"/>
              </a:rPr>
              <a:t>in Goa</a:t>
            </a:r>
            <a:r>
              <a:rPr lang="ja-JP" altLang="en-US" sz="3600" b="1" smtClean="0">
                <a:solidFill>
                  <a:srgbClr val="0099FF"/>
                </a:solidFill>
                <a:effectLst>
                  <a:outerShdw blurRad="38100" dist="38100" dir="2700000" algn="tl">
                    <a:srgbClr val="000000">
                      <a:alpha val="43137"/>
                    </a:srgbClr>
                  </a:outerShdw>
                </a:effectLst>
                <a:latin typeface="Arial" pitchFamily="34" charset="0"/>
                <a:cs typeface="Arial" pitchFamily="34" charset="0"/>
              </a:rPr>
              <a:t/>
            </a:r>
            <a:br>
              <a:rPr lang="ja-JP" altLang="en-US" sz="3600" b="1" smtClean="0">
                <a:solidFill>
                  <a:srgbClr val="0099FF"/>
                </a:solidFill>
                <a:effectLst>
                  <a:outerShdw blurRad="38100" dist="38100" dir="2700000" algn="tl">
                    <a:srgbClr val="000000">
                      <a:alpha val="43137"/>
                    </a:srgbClr>
                  </a:outerShdw>
                </a:effectLst>
                <a:latin typeface="Arial" pitchFamily="34" charset="0"/>
                <a:cs typeface="Arial" pitchFamily="34" charset="0"/>
              </a:rPr>
            </a:br>
            <a:r>
              <a:rPr lang="en-US" altLang="ja-JP" sz="3600" b="1" i="1" dirty="0" smtClean="0">
                <a:solidFill>
                  <a:srgbClr val="FFFF00"/>
                </a:solidFill>
                <a:effectLst>
                  <a:outerShdw blurRad="38100" dist="38100" dir="2700000" algn="tl">
                    <a:srgbClr val="000000"/>
                  </a:outerShdw>
                </a:effectLst>
                <a:latin typeface="Arial" pitchFamily="34" charset="0"/>
              </a:rPr>
              <a:t/>
            </a:r>
            <a:br>
              <a:rPr lang="en-US" altLang="ja-JP" sz="3600" b="1" i="1" dirty="0" smtClean="0">
                <a:solidFill>
                  <a:srgbClr val="FFFF00"/>
                </a:solidFill>
                <a:effectLst>
                  <a:outerShdw blurRad="38100" dist="38100" dir="2700000" algn="tl">
                    <a:srgbClr val="000000"/>
                  </a:outerShdw>
                </a:effectLst>
                <a:latin typeface="Arial" pitchFamily="34" charset="0"/>
              </a:rPr>
            </a:br>
            <a:r>
              <a:rPr lang="en-US" altLang="ja-JP" sz="3600" b="1" i="1" dirty="0" smtClean="0">
                <a:solidFill>
                  <a:srgbClr val="FFFF00"/>
                </a:solidFill>
                <a:effectLst>
                  <a:outerShdw blurRad="38100" dist="38100" dir="2700000" algn="tl">
                    <a:srgbClr val="000000"/>
                  </a:outerShdw>
                </a:effectLst>
                <a:latin typeface="Arial" pitchFamily="34" charset="0"/>
              </a:rPr>
              <a:t>Funding Mechanism in Japan</a:t>
            </a:r>
            <a:endParaRPr lang="en-US" altLang="ja-JP" sz="2200" b="1" i="1" dirty="0" smtClean="0">
              <a:solidFill>
                <a:srgbClr val="FFFF00"/>
              </a:solidFill>
              <a:effectLst>
                <a:outerShdw blurRad="38100" dist="38100" dir="2700000" algn="tl">
                  <a:srgbClr val="000000"/>
                </a:outerShdw>
              </a:effectLst>
              <a:latin typeface="Arial" pitchFamily="34" charset="0"/>
            </a:endParaRPr>
          </a:p>
        </p:txBody>
      </p:sp>
      <p:sp>
        <p:nvSpPr>
          <p:cNvPr id="168969" name="Rectangle 9"/>
          <p:cNvSpPr>
            <a:spLocks noChangeArrowheads="1"/>
          </p:cNvSpPr>
          <p:nvPr/>
        </p:nvSpPr>
        <p:spPr bwMode="auto">
          <a:xfrm>
            <a:off x="1071538" y="4714884"/>
            <a:ext cx="7273925" cy="1643081"/>
          </a:xfrm>
          <a:prstGeom prst="rect">
            <a:avLst/>
          </a:prstGeom>
          <a:noFill/>
          <a:ln w="9525">
            <a:noFill/>
            <a:miter lim="800000"/>
            <a:headEnd/>
            <a:tailEnd/>
          </a:ln>
          <a:effectLst/>
        </p:spPr>
        <p:txBody>
          <a:bodyPr/>
          <a:lstStyle/>
          <a:p>
            <a:pPr eaLnBrk="1" hangingPunct="1">
              <a:lnSpc>
                <a:spcPct val="80000"/>
              </a:lnSpc>
              <a:spcBef>
                <a:spcPct val="20000"/>
              </a:spcBef>
              <a:defRPr/>
            </a:pPr>
            <a:endParaRPr kumimoji="1" lang="en-US" altLang="ja-JP" sz="1600" u="sng" dirty="0">
              <a:solidFill>
                <a:srgbClr val="003399"/>
              </a:solidFill>
              <a:latin typeface="Arial" pitchFamily="34" charset="0"/>
            </a:endParaRPr>
          </a:p>
          <a:p>
            <a:pPr eaLnBrk="1" hangingPunct="1">
              <a:lnSpc>
                <a:spcPct val="80000"/>
              </a:lnSpc>
              <a:spcBef>
                <a:spcPct val="20000"/>
              </a:spcBef>
              <a:defRPr/>
            </a:pPr>
            <a:r>
              <a:rPr kumimoji="1" lang="en-US" altLang="ja-JP" sz="2000" dirty="0" smtClean="0">
                <a:effectLst>
                  <a:outerShdw blurRad="38100" dist="38100" dir="2700000" algn="tl">
                    <a:srgbClr val="000000">
                      <a:alpha val="43137"/>
                    </a:srgbClr>
                  </a:outerShdw>
                </a:effectLst>
                <a:latin typeface="Arial" pitchFamily="34" charset="0"/>
              </a:rPr>
              <a:t>Yosuke Kawakami</a:t>
            </a:r>
          </a:p>
          <a:p>
            <a:pPr eaLnBrk="1" hangingPunct="1">
              <a:lnSpc>
                <a:spcPct val="80000"/>
              </a:lnSpc>
              <a:spcBef>
                <a:spcPct val="20000"/>
              </a:spcBef>
              <a:defRPr/>
            </a:pPr>
            <a:r>
              <a:rPr kumimoji="1" lang="en-US" altLang="ja-JP" sz="2000" dirty="0" smtClean="0">
                <a:effectLst>
                  <a:outerShdw blurRad="38100" dist="38100" dir="2700000" algn="tl">
                    <a:srgbClr val="000000">
                      <a:alpha val="43137"/>
                    </a:srgbClr>
                  </a:outerShdw>
                </a:effectLst>
                <a:latin typeface="Arial" pitchFamily="34" charset="0"/>
              </a:rPr>
              <a:t>Executive Director</a:t>
            </a:r>
          </a:p>
          <a:p>
            <a:pPr eaLnBrk="1" hangingPunct="1">
              <a:lnSpc>
                <a:spcPct val="80000"/>
              </a:lnSpc>
              <a:spcBef>
                <a:spcPct val="20000"/>
              </a:spcBef>
              <a:defRPr/>
            </a:pPr>
            <a:r>
              <a:rPr kumimoji="1" lang="en-US" altLang="ja-JP" sz="2000" dirty="0" smtClean="0">
                <a:effectLst>
                  <a:outerShdw blurRad="38100" dist="38100" dir="2700000" algn="tl">
                    <a:srgbClr val="000000">
                      <a:alpha val="43137"/>
                    </a:srgbClr>
                  </a:outerShdw>
                </a:effectLst>
                <a:latin typeface="Arial" pitchFamily="34" charset="0"/>
              </a:rPr>
              <a:t>Deposit </a:t>
            </a:r>
            <a:r>
              <a:rPr kumimoji="1" lang="en-US" altLang="ja-JP" sz="2000" dirty="0">
                <a:effectLst>
                  <a:outerShdw blurRad="38100" dist="38100" dir="2700000" algn="tl">
                    <a:srgbClr val="000000">
                      <a:alpha val="43137"/>
                    </a:srgbClr>
                  </a:outerShdw>
                </a:effectLst>
                <a:latin typeface="Arial" pitchFamily="34" charset="0"/>
              </a:rPr>
              <a:t>Insurance Corporation of </a:t>
            </a:r>
            <a:r>
              <a:rPr kumimoji="1" lang="en-US" altLang="ja-JP" sz="2000" dirty="0" smtClean="0">
                <a:effectLst>
                  <a:outerShdw blurRad="38100" dist="38100" dir="2700000" algn="tl">
                    <a:srgbClr val="000000">
                      <a:alpha val="43137"/>
                    </a:srgbClr>
                  </a:outerShdw>
                </a:effectLst>
                <a:latin typeface="Arial" pitchFamily="34" charset="0"/>
              </a:rPr>
              <a:t>Japan (DICJ)</a:t>
            </a:r>
            <a:endParaRPr kumimoji="1" lang="en-US" altLang="ja-JP" sz="2000" dirty="0">
              <a:effectLst>
                <a:outerShdw blurRad="38100" dist="38100" dir="2700000" algn="tl">
                  <a:srgbClr val="000000">
                    <a:alpha val="43137"/>
                  </a:srgbClr>
                </a:outerShdw>
              </a:effectLst>
              <a:latin typeface="Arial" pitchFamily="34" charset="0"/>
            </a:endParaRPr>
          </a:p>
        </p:txBody>
      </p:sp>
      <p:sp>
        <p:nvSpPr>
          <p:cNvPr id="6" name="Rectangle 9"/>
          <p:cNvSpPr>
            <a:spLocks noChangeArrowheads="1"/>
          </p:cNvSpPr>
          <p:nvPr/>
        </p:nvSpPr>
        <p:spPr bwMode="auto">
          <a:xfrm>
            <a:off x="2928926" y="4071942"/>
            <a:ext cx="3702073" cy="437043"/>
          </a:xfrm>
          <a:prstGeom prst="rect">
            <a:avLst/>
          </a:prstGeom>
          <a:noFill/>
          <a:ln w="9525">
            <a:noFill/>
            <a:miter lim="800000"/>
            <a:headEnd/>
            <a:tailEnd/>
          </a:ln>
          <a:effectLst/>
        </p:spPr>
        <p:txBody>
          <a:bodyPr wrap="square" anchor="ctr" anchorCtr="0">
            <a:spAutoFit/>
          </a:bodyPr>
          <a:lstStyle/>
          <a:p>
            <a:pPr eaLnBrk="1" hangingPunct="1">
              <a:lnSpc>
                <a:spcPct val="80000"/>
              </a:lnSpc>
              <a:spcBef>
                <a:spcPct val="20000"/>
              </a:spcBef>
              <a:defRPr/>
            </a:pPr>
            <a:r>
              <a:rPr kumimoji="1" lang="en-US" altLang="ja-JP" sz="2800" dirty="0" smtClean="0">
                <a:solidFill>
                  <a:schemeClr val="accent1">
                    <a:lumMod val="50000"/>
                  </a:schemeClr>
                </a:solidFill>
                <a:effectLst>
                  <a:outerShdw blurRad="38100" dist="38100" dir="2700000" algn="tl">
                    <a:srgbClr val="000000">
                      <a:alpha val="43137"/>
                    </a:srgbClr>
                  </a:outerShdw>
                </a:effectLst>
                <a:latin typeface="Arial" pitchFamily="34" charset="0"/>
              </a:rPr>
              <a:t>January</a:t>
            </a:r>
            <a:r>
              <a:rPr kumimoji="1" lang="en-US" altLang="ja-JP" sz="2800" i="1" dirty="0" smtClean="0">
                <a:solidFill>
                  <a:schemeClr val="accent1">
                    <a:lumMod val="50000"/>
                  </a:schemeClr>
                </a:solidFill>
                <a:effectLst>
                  <a:outerShdw blurRad="38100" dist="38100" dir="2700000" algn="tl">
                    <a:srgbClr val="000000">
                      <a:alpha val="43137"/>
                    </a:srgbClr>
                  </a:outerShdw>
                </a:effectLst>
                <a:latin typeface="Arial" pitchFamily="34" charset="0"/>
              </a:rPr>
              <a:t>  18, 2010</a:t>
            </a:r>
            <a:endParaRPr kumimoji="1" lang="en-US" altLang="ja-JP" sz="2800" i="1" dirty="0">
              <a:solidFill>
                <a:schemeClr val="accent1">
                  <a:lumMod val="50000"/>
                </a:schemeClr>
              </a:solidFill>
              <a:effectLst>
                <a:outerShdw blurRad="38100" dist="38100" dir="2700000" algn="tl">
                  <a:srgbClr val="000000">
                    <a:alpha val="43137"/>
                  </a:srgbClr>
                </a:outerShdw>
              </a:effectLst>
              <a:latin typeface="Arial" pitchFamily="34" charset="0"/>
            </a:endParaRPr>
          </a:p>
        </p:txBody>
      </p:sp>
      <p:sp>
        <p:nvSpPr>
          <p:cNvPr id="9" name="フッター プレースホルダ 5"/>
          <p:cNvSpPr>
            <a:spLocks noGrp="1"/>
          </p:cNvSpPr>
          <p:nvPr>
            <p:ph type="ftr" sz="quarter" idx="4294967295"/>
          </p:nvPr>
        </p:nvSpPr>
        <p:spPr>
          <a:xfrm>
            <a:off x="0" y="857232"/>
            <a:ext cx="9144000" cy="365125"/>
          </a:xfrm>
          <a:prstGeom prst="rect">
            <a:avLst/>
          </a:prstGeom>
        </p:spPr>
        <p:txBody>
          <a:bodyPr/>
          <a:lstStyle/>
          <a:p>
            <a:pPr algn="ctr"/>
            <a:endParaRPr kumimoji="1" lang="ja-JP" altLang="en-US" sz="1600" b="1" i="0" dirty="0">
              <a:solidFill>
                <a:srgbClr val="0099FF"/>
              </a:solidFill>
              <a:effectLst>
                <a:outerShdw blurRad="38100" dist="38100" dir="2700000" algn="tl">
                  <a:srgbClr val="000000">
                    <a:alpha val="43137"/>
                  </a:srgbClr>
                </a:outerShdw>
              </a:effectLst>
              <a:latin typeface="Arial" pitchFamily="34" charset="0"/>
              <a:cs typeface="Arial" pitchFamily="34" charset="0"/>
            </a:endParaRPr>
          </a:p>
        </p:txBody>
      </p:sp>
      <p:pic>
        <p:nvPicPr>
          <p:cNvPr id="7" name="Picture 7" descr="C:\Users\pmitra\AppData\Local\Microsoft\Windows\Temporary Internet Files\Content.Outlook\FPXYD5H6\patch.jpg"/>
          <p:cNvPicPr>
            <a:picLocks noChangeAspect="1" noChangeArrowheads="1"/>
          </p:cNvPicPr>
          <p:nvPr/>
        </p:nvPicPr>
        <p:blipFill>
          <a:blip r:embed="rId3"/>
          <a:srcRect/>
          <a:stretch>
            <a:fillRect/>
          </a:stretch>
        </p:blipFill>
        <p:spPr bwMode="auto">
          <a:xfrm>
            <a:off x="1000125" y="290498"/>
            <a:ext cx="7566025" cy="113823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sz="3200" b="1" i="1" dirty="0" smtClean="0">
                <a:solidFill>
                  <a:srgbClr val="FFFF00"/>
                </a:solidFill>
                <a:effectLst>
                  <a:outerShdw blurRad="38100" dist="38100" dir="2700000" algn="tl">
                    <a:srgbClr val="000000"/>
                  </a:outerShdw>
                </a:effectLst>
                <a:latin typeface="Arial" charset="0"/>
              </a:rPr>
              <a:t>Pre-funding --- Pros and Cons </a:t>
            </a:r>
            <a:endParaRPr kumimoji="1" lang="ja-JP" altLang="en-US" sz="3200" dirty="0"/>
          </a:p>
        </p:txBody>
      </p:sp>
      <p:sp>
        <p:nvSpPr>
          <p:cNvPr id="3" name="コンテンツ プレースホルダ 2"/>
          <p:cNvSpPr>
            <a:spLocks noGrp="1"/>
          </p:cNvSpPr>
          <p:nvPr>
            <p:ph idx="1"/>
          </p:nvPr>
        </p:nvSpPr>
        <p:spPr/>
        <p:txBody>
          <a:bodyPr/>
          <a:lstStyle/>
          <a:p>
            <a:pPr>
              <a:buNone/>
            </a:pPr>
            <a:r>
              <a:rPr lang="en-US" altLang="ja-JP" sz="2400" b="1" dirty="0" smtClean="0">
                <a:latin typeface="Arial" pitchFamily="34" charset="0"/>
                <a:cs typeface="Arial" pitchFamily="34" charset="0"/>
              </a:rPr>
              <a:t>(Advantages)</a:t>
            </a:r>
          </a:p>
          <a:p>
            <a:r>
              <a:rPr lang="en-US" altLang="ja-JP" sz="2400" b="1" dirty="0" smtClean="0">
                <a:latin typeface="Arial" pitchFamily="34" charset="0"/>
                <a:cs typeface="Arial" pitchFamily="34" charset="0"/>
              </a:rPr>
              <a:t>Fostering depositor confidence</a:t>
            </a:r>
            <a:endParaRPr kumimoji="1" lang="en-US" altLang="ja-JP" sz="2400" b="1" dirty="0" smtClean="0">
              <a:latin typeface="Arial" pitchFamily="34" charset="0"/>
              <a:cs typeface="Arial" pitchFamily="34" charset="0"/>
            </a:endParaRPr>
          </a:p>
          <a:p>
            <a:r>
              <a:rPr kumimoji="1" lang="en-US" altLang="ja-JP" sz="2400" b="1" dirty="0" smtClean="0">
                <a:latin typeface="Arial" pitchFamily="34" charset="0"/>
                <a:cs typeface="Arial" pitchFamily="34" charset="0"/>
              </a:rPr>
              <a:t>Faster intervention (prompt payout)</a:t>
            </a:r>
          </a:p>
          <a:p>
            <a:r>
              <a:rPr lang="en-US" altLang="ja-JP" sz="2400" b="1" dirty="0" smtClean="0">
                <a:latin typeface="Arial" pitchFamily="34" charset="0"/>
                <a:cs typeface="Arial" pitchFamily="34" charset="0"/>
              </a:rPr>
              <a:t>Avoiding pro-cyclicality</a:t>
            </a:r>
          </a:p>
          <a:p>
            <a:pPr>
              <a:buNone/>
            </a:pPr>
            <a:endParaRPr kumimoji="1" lang="en-US" altLang="ja-JP" sz="1000" b="1" dirty="0" smtClean="0">
              <a:latin typeface="Arial" pitchFamily="34" charset="0"/>
              <a:cs typeface="Arial" pitchFamily="34" charset="0"/>
            </a:endParaRPr>
          </a:p>
          <a:p>
            <a:pPr>
              <a:buNone/>
            </a:pPr>
            <a:r>
              <a:rPr kumimoji="1" lang="en-US" altLang="ja-JP" sz="2400" b="1" dirty="0" smtClean="0">
                <a:latin typeface="Arial" pitchFamily="34" charset="0"/>
                <a:cs typeface="Arial" pitchFamily="34" charset="0"/>
              </a:rPr>
              <a:t>(Disadvantage)</a:t>
            </a:r>
          </a:p>
          <a:p>
            <a:r>
              <a:rPr kumimoji="1" lang="en-US" altLang="ja-JP" sz="2400" b="1" dirty="0" smtClean="0">
                <a:latin typeface="Arial" pitchFamily="34" charset="0"/>
                <a:cs typeface="Arial" pitchFamily="34" charset="0"/>
              </a:rPr>
              <a:t>Opportunity cost</a:t>
            </a:r>
          </a:p>
          <a:p>
            <a:pPr>
              <a:buNone/>
            </a:pPr>
            <a:endParaRPr lang="en-US" altLang="ja-JP" sz="1600" b="1" kern="1200" dirty="0" smtClean="0">
              <a:latin typeface="Arial" pitchFamily="34" charset="0"/>
              <a:ea typeface="HGｺﾞｼｯｸM"/>
              <a:cs typeface="Arial" pitchFamily="34" charset="0"/>
            </a:endParaRPr>
          </a:p>
          <a:p>
            <a:pPr>
              <a:buNone/>
            </a:pPr>
            <a:r>
              <a:rPr lang="en-US" altLang="ja-JP" sz="1600" b="1" kern="1200" dirty="0" smtClean="0">
                <a:latin typeface="Arial" pitchFamily="34" charset="0"/>
                <a:ea typeface="HGｺﾞｼｯｸM"/>
                <a:cs typeface="Arial" pitchFamily="34" charset="0"/>
              </a:rPr>
              <a:t> </a:t>
            </a:r>
            <a:r>
              <a:rPr lang="en-US" altLang="ja-JP" sz="1800" b="1" kern="1200" dirty="0" smtClean="0">
                <a:latin typeface="Arial" pitchFamily="34" charset="0"/>
                <a:ea typeface="HGｺﾞｼｯｸM"/>
                <a:cs typeface="Arial" pitchFamily="34" charset="0"/>
              </a:rPr>
              <a:t>Cf. </a:t>
            </a:r>
            <a:r>
              <a:rPr lang="en-US" altLang="ja-JP" sz="1800" b="1" i="1" kern="1200" dirty="0" smtClean="0">
                <a:latin typeface="Arial" pitchFamily="34" charset="0"/>
                <a:ea typeface="HGｺﾞｼｯｸM"/>
                <a:cs typeface="Arial" pitchFamily="34" charset="0"/>
              </a:rPr>
              <a:t>&lt;IMF report to </a:t>
            </a:r>
            <a:r>
              <a:rPr lang="en-US" altLang="ja-JP" sz="1800" b="1" i="1" dirty="0" smtClean="0">
                <a:latin typeface="Arial" pitchFamily="34" charset="0"/>
                <a:cs typeface="Arial" pitchFamily="34" charset="0"/>
              </a:rPr>
              <a:t>G20, November 2009</a:t>
            </a:r>
            <a:r>
              <a:rPr lang="en-US" altLang="ja-JP" sz="1800" b="1" i="1" kern="1200" dirty="0" smtClean="0">
                <a:latin typeface="Arial" pitchFamily="34" charset="0"/>
                <a:ea typeface="HGｺﾞｼｯｸM"/>
                <a:cs typeface="Arial" pitchFamily="34" charset="0"/>
              </a:rPr>
              <a:t>&gt;</a:t>
            </a:r>
            <a:r>
              <a:rPr lang="en-US" altLang="ja-JP" sz="1800" b="1" kern="1200" dirty="0" smtClean="0">
                <a:latin typeface="Arial" pitchFamily="34" charset="0"/>
                <a:ea typeface="HGｺﾞｼｯｸM"/>
                <a:cs typeface="Arial" pitchFamily="34" charset="0"/>
              </a:rPr>
              <a:t/>
            </a:r>
            <a:br>
              <a:rPr lang="en-US" altLang="ja-JP" sz="1800" b="1" kern="1200" dirty="0" smtClean="0">
                <a:latin typeface="Arial" pitchFamily="34" charset="0"/>
                <a:ea typeface="HGｺﾞｼｯｸM"/>
                <a:cs typeface="Arial" pitchFamily="34" charset="0"/>
              </a:rPr>
            </a:br>
            <a:r>
              <a:rPr lang="en-US" altLang="ja-JP" sz="1800" b="1" kern="1200" dirty="0" smtClean="0">
                <a:latin typeface="Arial" pitchFamily="34" charset="0"/>
                <a:ea typeface="HGｺﾞｼｯｸM"/>
                <a:cs typeface="Arial" pitchFamily="34" charset="0"/>
              </a:rPr>
              <a:t>”</a:t>
            </a:r>
            <a:r>
              <a:rPr lang="en-US" altLang="ja-JP" sz="1800" b="1" dirty="0" smtClean="0">
                <a:latin typeface="Arial" pitchFamily="34" charset="0"/>
                <a:cs typeface="Arial" pitchFamily="34" charset="0"/>
              </a:rPr>
              <a:t> Extraordinary depositor protection should be replaced with limited-coverage deposit insurance in stages, as long as the system remains stable. </a:t>
            </a:r>
            <a:r>
              <a:rPr lang="en-US" altLang="ja-JP" sz="1800" b="1" u="sng" dirty="0" smtClean="0">
                <a:latin typeface="Arial" pitchFamily="34" charset="0"/>
                <a:cs typeface="Arial" pitchFamily="34" charset="0"/>
              </a:rPr>
              <a:t>For credibility, post-crisis insurance schemes need adequate ex-ante funding</a:t>
            </a:r>
            <a:r>
              <a:rPr lang="en-US" altLang="ja-JP" sz="1800" b="1" dirty="0" smtClean="0">
                <a:latin typeface="Arial" pitchFamily="34" charset="0"/>
                <a:cs typeface="Arial" pitchFamily="34" charset="0"/>
              </a:rPr>
              <a:t>.”  (emphasis added)</a:t>
            </a:r>
            <a:endParaRPr kumimoji="1" lang="ja-JP" altLang="en-US" sz="1800" b="1" dirty="0">
              <a:latin typeface="Arial" pitchFamily="34" charset="0"/>
              <a:cs typeface="Arial" pitchFamily="34" charset="0"/>
            </a:endParaRPr>
          </a:p>
        </p:txBody>
      </p:sp>
      <p:sp>
        <p:nvSpPr>
          <p:cNvPr id="4" name="テキスト ボックス 3"/>
          <p:cNvSpPr txBox="1"/>
          <p:nvPr/>
        </p:nvSpPr>
        <p:spPr bwMode="auto">
          <a:xfrm>
            <a:off x="8341042" y="6416040"/>
            <a:ext cx="643864" cy="307777"/>
          </a:xfrm>
          <a:prstGeom prst="rect">
            <a:avLst/>
          </a:prstGeom>
          <a:noFill/>
          <a:ln>
            <a:noFill/>
            <a:headEnd/>
            <a:tailEnd/>
          </a:ln>
        </p:spPr>
        <p:style>
          <a:lnRef idx="1">
            <a:schemeClr val="dk1"/>
          </a:lnRef>
          <a:fillRef idx="2">
            <a:schemeClr val="dk1"/>
          </a:fillRef>
          <a:effectRef idx="1">
            <a:schemeClr val="dk1"/>
          </a:effectRef>
          <a:fontRef idx="minor">
            <a:schemeClr val="dk1"/>
          </a:fontRef>
        </p:style>
        <p:txBody>
          <a:bodyPr vert="horz" wrap="square" lIns="91440" tIns="45720" rIns="91440" bIns="45720" numCol="1" rtlCol="0" anchor="ctr" anchorCtr="0" compatLnSpc="1">
            <a:prstTxWarp prst="textNoShape">
              <a:avLst/>
            </a:prstTxWarp>
            <a:spAutoFit/>
          </a:bodyPr>
          <a:lstStyle/>
          <a:p>
            <a:pPr marL="0" marR="0" indent="0" algn="r" defTabSz="914400" rtl="0" eaLnBrk="1" fontAlgn="base" latinLnBrk="0" hangingPunct="1">
              <a:lnSpc>
                <a:spcPct val="100000"/>
              </a:lnSpc>
              <a:spcBef>
                <a:spcPct val="0"/>
              </a:spcBef>
              <a:spcAft>
                <a:spcPct val="0"/>
              </a:spcAft>
              <a:buClrTx/>
              <a:buSzTx/>
              <a:buFontTx/>
              <a:buNone/>
              <a:tabLst/>
            </a:pPr>
            <a:r>
              <a:rPr kumimoji="1" lang="en-US" altLang="ja-JP" b="0" u="none" strike="noStrike" kern="0" cap="none" spc="0" normalizeH="0" baseline="0" noProof="0" dirty="0" smtClean="0">
                <a:ln>
                  <a:noFill/>
                </a:ln>
                <a:solidFill>
                  <a:schemeClr val="tx1"/>
                </a:solidFill>
                <a:uLnTx/>
                <a:uFillTx/>
                <a:latin typeface="Arial" pitchFamily="34" charset="0"/>
                <a:ea typeface="+mj-ea"/>
                <a:cs typeface="Arial" pitchFamily="34" charset="0"/>
              </a:rPr>
              <a:t>9</a:t>
            </a:r>
            <a:endParaRPr kumimoji="1" lang="ja-JP" altLang="en-US" b="0" u="none" strike="noStrike" kern="0" cap="none" spc="0" normalizeH="0" baseline="0" noProof="0" dirty="0" smtClean="0">
              <a:ln>
                <a:noFill/>
              </a:ln>
              <a:solidFill>
                <a:schemeClr val="tx1"/>
              </a:solidFill>
              <a:uLnTx/>
              <a:uFillTx/>
              <a:latin typeface="Arial" pitchFamily="34" charset="0"/>
              <a:ea typeface="+mj-ea"/>
              <a:cs typeface="Arial" pitchFamily="34" charset="0"/>
            </a:endParaRPr>
          </a:p>
        </p:txBody>
      </p:sp>
      <p:pic>
        <p:nvPicPr>
          <p:cNvPr id="6" name="Picture 9"/>
          <p:cNvPicPr>
            <a:picLocks noChangeAspect="1" noChangeArrowheads="1"/>
          </p:cNvPicPr>
          <p:nvPr/>
        </p:nvPicPr>
        <p:blipFill>
          <a:blip r:embed="rId2"/>
          <a:srcRect/>
          <a:stretch>
            <a:fillRect/>
          </a:stretch>
        </p:blipFill>
        <p:spPr bwMode="auto">
          <a:xfrm>
            <a:off x="-214313" y="-71438"/>
            <a:ext cx="1250951" cy="97472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sz="3200" b="1" i="1" dirty="0" smtClean="0">
                <a:solidFill>
                  <a:srgbClr val="FFFF00"/>
                </a:solidFill>
                <a:effectLst>
                  <a:outerShdw blurRad="38100" dist="38100" dir="2700000" algn="tl">
                    <a:srgbClr val="000000"/>
                  </a:outerShdw>
                </a:effectLst>
                <a:latin typeface="Arial" charset="0"/>
              </a:rPr>
              <a:t>Agenda in the future</a:t>
            </a:r>
            <a:endParaRPr kumimoji="1" lang="ja-JP" altLang="en-US" sz="3200" dirty="0"/>
          </a:p>
        </p:txBody>
      </p:sp>
      <p:sp>
        <p:nvSpPr>
          <p:cNvPr id="3" name="コンテンツ プレースホルダ 2"/>
          <p:cNvSpPr>
            <a:spLocks noGrp="1"/>
          </p:cNvSpPr>
          <p:nvPr>
            <p:ph idx="1"/>
          </p:nvPr>
        </p:nvSpPr>
        <p:spPr>
          <a:xfrm>
            <a:off x="468313" y="1773238"/>
            <a:ext cx="8229600" cy="4799034"/>
          </a:xfrm>
        </p:spPr>
        <p:txBody>
          <a:bodyPr/>
          <a:lstStyle/>
          <a:p>
            <a:r>
              <a:rPr kumimoji="1" lang="en-US" altLang="ja-JP" sz="2800" b="1" dirty="0" smtClean="0">
                <a:latin typeface="Arial" pitchFamily="34" charset="0"/>
                <a:cs typeface="Arial" pitchFamily="34" charset="0"/>
              </a:rPr>
              <a:t>Possible issues for discussion when the fund balance (general account) returns to surplus include:</a:t>
            </a:r>
          </a:p>
          <a:p>
            <a:pPr>
              <a:buNone/>
            </a:pPr>
            <a:endParaRPr lang="en-US" altLang="ja-JP" sz="2000" b="1" dirty="0" smtClean="0">
              <a:latin typeface="Arial" pitchFamily="34" charset="0"/>
              <a:cs typeface="Arial" pitchFamily="34" charset="0"/>
            </a:endParaRPr>
          </a:p>
          <a:p>
            <a:pPr marL="0" indent="0" eaLnBrk="1" hangingPunct="1">
              <a:spcBef>
                <a:spcPct val="0"/>
              </a:spcBef>
              <a:buFont typeface="Wingdings" pitchFamily="2" charset="2"/>
              <a:buChar char="Ø"/>
            </a:pPr>
            <a:r>
              <a:rPr lang="en-US" altLang="ja-JP" sz="2200" b="1" u="sng" dirty="0" smtClean="0">
                <a:latin typeface="Arial" pitchFamily="34" charset="0"/>
                <a:cs typeface="Arial" pitchFamily="34" charset="0"/>
              </a:rPr>
              <a:t>Sufficiency (optimal size) of Deposit Insurance Fund</a:t>
            </a:r>
            <a:r>
              <a:rPr lang="en-US" altLang="ja-JP" sz="2200" b="1" dirty="0" smtClean="0">
                <a:latin typeface="Arial" pitchFamily="34" charset="0"/>
                <a:cs typeface="Arial" pitchFamily="34" charset="0"/>
              </a:rPr>
              <a:t> </a:t>
            </a:r>
            <a:r>
              <a:rPr lang="en-US" altLang="ja-JP" sz="2200" b="1" u="sng" dirty="0" smtClean="0">
                <a:latin typeface="Arial" pitchFamily="34" charset="0"/>
                <a:cs typeface="Arial" pitchFamily="34" charset="0"/>
              </a:rPr>
              <a:t/>
            </a:r>
            <a:br>
              <a:rPr lang="en-US" altLang="ja-JP" sz="2200" b="1" u="sng" dirty="0" smtClean="0">
                <a:latin typeface="Arial" pitchFamily="34" charset="0"/>
                <a:cs typeface="Arial" pitchFamily="34" charset="0"/>
              </a:rPr>
            </a:br>
            <a:r>
              <a:rPr lang="en-US" altLang="ja-JP" sz="2000" b="1" dirty="0" smtClean="0">
                <a:latin typeface="Arial" pitchFamily="34" charset="0"/>
                <a:cs typeface="Arial" pitchFamily="34" charset="0"/>
              </a:rPr>
              <a:t>      Currently, Japan has no target level of DIF.</a:t>
            </a:r>
            <a:br>
              <a:rPr lang="en-US" altLang="ja-JP" sz="2000" b="1" dirty="0" smtClean="0">
                <a:latin typeface="Arial" pitchFamily="34" charset="0"/>
                <a:cs typeface="Arial" pitchFamily="34" charset="0"/>
              </a:rPr>
            </a:br>
            <a:r>
              <a:rPr lang="en-US" altLang="ja-JP" sz="2000" b="1" dirty="0" smtClean="0">
                <a:latin typeface="Arial" pitchFamily="34" charset="0"/>
                <a:cs typeface="Arial" pitchFamily="34" charset="0"/>
              </a:rPr>
              <a:t>      No consensus on optimal size of DIF internationally. </a:t>
            </a:r>
          </a:p>
          <a:p>
            <a:pPr marL="0" indent="0" eaLnBrk="1" hangingPunct="1">
              <a:spcBef>
                <a:spcPct val="0"/>
              </a:spcBef>
              <a:buNone/>
            </a:pPr>
            <a:endParaRPr lang="en-US" altLang="ja-JP" sz="1600" b="1" u="sng" dirty="0" smtClean="0">
              <a:latin typeface="Arial" pitchFamily="34" charset="0"/>
              <a:cs typeface="Arial" pitchFamily="34" charset="0"/>
            </a:endParaRPr>
          </a:p>
          <a:p>
            <a:pPr marL="0" indent="0" eaLnBrk="1" hangingPunct="1">
              <a:spcBef>
                <a:spcPct val="0"/>
              </a:spcBef>
              <a:buFont typeface="Wingdings" pitchFamily="2" charset="2"/>
              <a:buChar char="Ø"/>
            </a:pPr>
            <a:r>
              <a:rPr lang="en-US" altLang="ja-JP" sz="2200" b="1" u="sng" dirty="0" smtClean="0">
                <a:latin typeface="Arial" pitchFamily="34" charset="0"/>
                <a:cs typeface="Arial" pitchFamily="34" charset="0"/>
              </a:rPr>
              <a:t>Appropriate premium rate setting</a:t>
            </a:r>
            <a:r>
              <a:rPr lang="en-US" altLang="ja-JP" sz="2200" b="1" dirty="0" smtClean="0">
                <a:latin typeface="Arial" pitchFamily="34" charset="0"/>
                <a:cs typeface="Arial" pitchFamily="34" charset="0"/>
              </a:rPr>
              <a:t/>
            </a:r>
            <a:br>
              <a:rPr lang="en-US" altLang="ja-JP" sz="2200" b="1" dirty="0" smtClean="0">
                <a:latin typeface="Arial" pitchFamily="34" charset="0"/>
                <a:cs typeface="Arial" pitchFamily="34" charset="0"/>
              </a:rPr>
            </a:br>
            <a:r>
              <a:rPr lang="en-US" altLang="ja-JP" sz="2200" b="1" dirty="0" smtClean="0">
                <a:latin typeface="Arial" pitchFamily="34" charset="0"/>
                <a:cs typeface="Arial" pitchFamily="34" charset="0"/>
              </a:rPr>
              <a:t>     </a:t>
            </a:r>
            <a:r>
              <a:rPr lang="en-US" altLang="ja-JP" sz="2000" b="1" dirty="0" smtClean="0">
                <a:latin typeface="Arial" pitchFamily="34" charset="0"/>
                <a:cs typeface="Arial" pitchFamily="34" charset="0"/>
              </a:rPr>
              <a:t>Effective rate unchanged since FY1996 in response to </a:t>
            </a:r>
            <a:br>
              <a:rPr lang="en-US" altLang="ja-JP" sz="2000" b="1" dirty="0" smtClean="0">
                <a:latin typeface="Arial" pitchFamily="34" charset="0"/>
                <a:cs typeface="Arial" pitchFamily="34" charset="0"/>
              </a:rPr>
            </a:br>
            <a:r>
              <a:rPr lang="en-US" altLang="ja-JP" sz="2000" b="1" dirty="0" smtClean="0">
                <a:latin typeface="Arial" pitchFamily="34" charset="0"/>
                <a:cs typeface="Arial" pitchFamily="34" charset="0"/>
              </a:rPr>
              <a:t>      the previous crisis.</a:t>
            </a:r>
            <a:br>
              <a:rPr lang="en-US" altLang="ja-JP" sz="2000" b="1" dirty="0" smtClean="0">
                <a:latin typeface="Arial" pitchFamily="34" charset="0"/>
                <a:cs typeface="Arial" pitchFamily="34" charset="0"/>
              </a:rPr>
            </a:br>
            <a:r>
              <a:rPr lang="en-US" altLang="ja-JP" sz="2000" b="1" dirty="0" smtClean="0">
                <a:latin typeface="Arial" pitchFamily="34" charset="0"/>
                <a:cs typeface="Arial" pitchFamily="34" charset="0"/>
              </a:rPr>
              <a:t>      New rate (either flat / differential), on what rationale?</a:t>
            </a:r>
            <a:endParaRPr kumimoji="1" lang="ja-JP" altLang="en-US" sz="2000" b="1" dirty="0">
              <a:latin typeface="Arial" pitchFamily="34" charset="0"/>
              <a:cs typeface="Arial" pitchFamily="34" charset="0"/>
            </a:endParaRPr>
          </a:p>
        </p:txBody>
      </p:sp>
      <p:sp>
        <p:nvSpPr>
          <p:cNvPr id="4" name="テキスト ボックス 3"/>
          <p:cNvSpPr txBox="1"/>
          <p:nvPr/>
        </p:nvSpPr>
        <p:spPr bwMode="auto">
          <a:xfrm>
            <a:off x="8341042" y="6416040"/>
            <a:ext cx="643864" cy="307777"/>
          </a:xfrm>
          <a:prstGeom prst="rect">
            <a:avLst/>
          </a:prstGeom>
          <a:noFill/>
          <a:ln>
            <a:noFill/>
            <a:headEnd/>
            <a:tailEnd/>
          </a:ln>
        </p:spPr>
        <p:style>
          <a:lnRef idx="1">
            <a:schemeClr val="dk1"/>
          </a:lnRef>
          <a:fillRef idx="2">
            <a:schemeClr val="dk1"/>
          </a:fillRef>
          <a:effectRef idx="1">
            <a:schemeClr val="dk1"/>
          </a:effectRef>
          <a:fontRef idx="minor">
            <a:schemeClr val="dk1"/>
          </a:fontRef>
        </p:style>
        <p:txBody>
          <a:bodyPr vert="horz" wrap="square" lIns="91440" tIns="45720" rIns="91440" bIns="45720" numCol="1" rtlCol="0" anchor="ctr" anchorCtr="0" compatLnSpc="1">
            <a:prstTxWarp prst="textNoShape">
              <a:avLst/>
            </a:prstTxWarp>
            <a:spAutoFit/>
          </a:bodyPr>
          <a:lstStyle/>
          <a:p>
            <a:pPr marL="0" marR="0" indent="0" algn="r" defTabSz="914400" rtl="0" eaLnBrk="1" fontAlgn="base" latinLnBrk="0" hangingPunct="1">
              <a:lnSpc>
                <a:spcPct val="100000"/>
              </a:lnSpc>
              <a:spcBef>
                <a:spcPct val="0"/>
              </a:spcBef>
              <a:spcAft>
                <a:spcPct val="0"/>
              </a:spcAft>
              <a:buClrTx/>
              <a:buSzTx/>
              <a:buFontTx/>
              <a:buNone/>
              <a:tabLst/>
            </a:pPr>
            <a:r>
              <a:rPr kumimoji="1" lang="en-US" altLang="ja-JP" b="0" u="none" strike="noStrike" kern="0" cap="none" spc="0" normalizeH="0" baseline="0" noProof="0" dirty="0" smtClean="0">
                <a:ln>
                  <a:noFill/>
                </a:ln>
                <a:solidFill>
                  <a:schemeClr val="tx1"/>
                </a:solidFill>
                <a:uLnTx/>
                <a:uFillTx/>
                <a:latin typeface="Arial" pitchFamily="34" charset="0"/>
                <a:ea typeface="+mj-ea"/>
                <a:cs typeface="Arial" pitchFamily="34" charset="0"/>
              </a:rPr>
              <a:t>10</a:t>
            </a:r>
            <a:endParaRPr kumimoji="1" lang="ja-JP" altLang="en-US" b="0" u="none" strike="noStrike" kern="0" cap="none" spc="0" normalizeH="0" baseline="0" noProof="0" dirty="0" smtClean="0">
              <a:ln>
                <a:noFill/>
              </a:ln>
              <a:solidFill>
                <a:schemeClr val="tx1"/>
              </a:solidFill>
              <a:uLnTx/>
              <a:uFillTx/>
              <a:latin typeface="Arial" pitchFamily="34" charset="0"/>
              <a:ea typeface="+mj-ea"/>
              <a:cs typeface="Arial" pitchFamily="34" charset="0"/>
            </a:endParaRPr>
          </a:p>
        </p:txBody>
      </p:sp>
      <p:pic>
        <p:nvPicPr>
          <p:cNvPr id="6" name="Picture 9"/>
          <p:cNvPicPr>
            <a:picLocks noChangeAspect="1" noChangeArrowheads="1"/>
          </p:cNvPicPr>
          <p:nvPr/>
        </p:nvPicPr>
        <p:blipFill>
          <a:blip r:embed="rId2"/>
          <a:srcRect/>
          <a:stretch>
            <a:fillRect/>
          </a:stretch>
        </p:blipFill>
        <p:spPr bwMode="auto">
          <a:xfrm>
            <a:off x="-214313" y="-71438"/>
            <a:ext cx="1250951" cy="97472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395288" y="428603"/>
            <a:ext cx="8218487" cy="984271"/>
          </a:xfrm>
        </p:spPr>
        <p:txBody>
          <a:bodyPr/>
          <a:lstStyle/>
          <a:p>
            <a:r>
              <a:rPr lang="en-US" altLang="ja-JP" sz="2800" b="1" i="1" dirty="0" smtClean="0">
                <a:solidFill>
                  <a:srgbClr val="FFFF00"/>
                </a:solidFill>
                <a:effectLst>
                  <a:outerShdw blurRad="38100" dist="38100" dir="2700000" algn="tl">
                    <a:srgbClr val="000000"/>
                  </a:outerShdw>
                </a:effectLst>
                <a:latin typeface="Arial" charset="0"/>
              </a:rPr>
              <a:t>Possibility of Introducing Differential Premium </a:t>
            </a:r>
            <a:endParaRPr kumimoji="1" lang="ja-JP" altLang="en-US" sz="2800" dirty="0"/>
          </a:p>
        </p:txBody>
      </p:sp>
      <p:sp>
        <p:nvSpPr>
          <p:cNvPr id="3" name="コンテンツ プレースホルダ 2"/>
          <p:cNvSpPr>
            <a:spLocks noGrp="1"/>
          </p:cNvSpPr>
          <p:nvPr>
            <p:ph idx="1"/>
          </p:nvPr>
        </p:nvSpPr>
        <p:spPr/>
        <p:txBody>
          <a:bodyPr/>
          <a:lstStyle/>
          <a:p>
            <a:r>
              <a:rPr lang="en-US" altLang="ja-JP" sz="2800" b="1" dirty="0" smtClean="0">
                <a:latin typeface="Arial" pitchFamily="34" charset="0"/>
                <a:cs typeface="Arial" pitchFamily="34" charset="0"/>
              </a:rPr>
              <a:t>Differential premium can be adopted under the current legal framework.</a:t>
            </a:r>
          </a:p>
          <a:p>
            <a:pPr marL="457200" indent="-457200" eaLnBrk="1" hangingPunct="1">
              <a:spcBef>
                <a:spcPts val="1800"/>
              </a:spcBef>
              <a:spcAft>
                <a:spcPts val="0"/>
              </a:spcAft>
              <a:buNone/>
            </a:pPr>
            <a:r>
              <a:rPr lang="en-US" altLang="ja-JP" sz="1600" b="1" i="1" kern="1200" dirty="0" smtClean="0">
                <a:latin typeface="Arial" pitchFamily="34" charset="0"/>
                <a:ea typeface="HGｺﾞｼｯｸM"/>
                <a:cs typeface="Arial" pitchFamily="34" charset="0"/>
              </a:rPr>
              <a:t>     </a:t>
            </a:r>
            <a:r>
              <a:rPr lang="en-US" altLang="ja-JP" sz="1800" b="1" i="1" u="sng" kern="1200" dirty="0" smtClean="0">
                <a:latin typeface="Arial" pitchFamily="34" charset="0"/>
                <a:ea typeface="HGｺﾞｼｯｸM"/>
                <a:cs typeface="Arial" pitchFamily="34" charset="0"/>
              </a:rPr>
              <a:t>&lt;Government’s Financial System Council View (December 1999)&gt;</a:t>
            </a:r>
            <a:endParaRPr lang="ja-JP" altLang="ja-JP" sz="1800" b="1" dirty="0" smtClean="0">
              <a:latin typeface="Arial" pitchFamily="34" charset="0"/>
              <a:cs typeface="Arial" pitchFamily="34" charset="0"/>
            </a:endParaRPr>
          </a:p>
          <a:p>
            <a:pPr marL="457200" indent="-457200" eaLnBrk="1" hangingPunct="1">
              <a:spcBef>
                <a:spcPts val="1800"/>
              </a:spcBef>
              <a:spcAft>
                <a:spcPts val="0"/>
              </a:spcAft>
              <a:buNone/>
            </a:pPr>
            <a:r>
              <a:rPr lang="ja-JP" altLang="en-US" sz="1600" b="1" kern="1200" dirty="0" smtClean="0">
                <a:latin typeface="Arial" pitchFamily="34" charset="0"/>
                <a:ea typeface="HGｺﾞｼｯｸM"/>
                <a:cs typeface="Arial" pitchFamily="34" charset="0"/>
              </a:rPr>
              <a:t>　   </a:t>
            </a:r>
            <a:r>
              <a:rPr lang="en-US" altLang="ja-JP" sz="1600" b="1" kern="1200" dirty="0" smtClean="0">
                <a:latin typeface="Arial" pitchFamily="34" charset="0"/>
                <a:ea typeface="HGｺﾞｼｯｸM"/>
                <a:cs typeface="Arial" pitchFamily="34" charset="0"/>
              </a:rPr>
              <a:t>” Risk-based premium is, in principle, desirable in terms of supplementing market discipline.(…) Although the framework of a risk-based insurance premium should be studied at an early opportunity, the application of the framework is not feasible at this juncture. ”</a:t>
            </a:r>
          </a:p>
          <a:p>
            <a:pPr marL="457200" indent="-457200" eaLnBrk="1" hangingPunct="1">
              <a:spcBef>
                <a:spcPts val="1800"/>
              </a:spcBef>
              <a:spcAft>
                <a:spcPts val="0"/>
              </a:spcAft>
              <a:buNone/>
            </a:pPr>
            <a:r>
              <a:rPr lang="en-US" altLang="ja-JP" sz="1800" b="1" i="1" kern="1200" dirty="0" smtClean="0">
                <a:latin typeface="Arial" pitchFamily="34" charset="0"/>
                <a:ea typeface="HGｺﾞｼｯｸM"/>
                <a:cs typeface="Arial" pitchFamily="34" charset="0"/>
              </a:rPr>
              <a:t>     </a:t>
            </a:r>
            <a:r>
              <a:rPr lang="en-US" altLang="ja-JP" sz="1800" b="1" i="1" u="sng" kern="1200" dirty="0" smtClean="0">
                <a:latin typeface="Arial" pitchFamily="34" charset="0"/>
                <a:ea typeface="HGｺﾞｼｯｸM"/>
                <a:cs typeface="Arial" pitchFamily="34" charset="0"/>
              </a:rPr>
              <a:t>&lt;Interim Report by the Study Group on the Deposit Insurance Premium (June  2004)&gt;</a:t>
            </a:r>
            <a:endParaRPr lang="ja-JP" altLang="ja-JP" sz="1800" b="1" dirty="0" smtClean="0">
              <a:latin typeface="Arial" pitchFamily="34" charset="0"/>
              <a:cs typeface="Arial" pitchFamily="34" charset="0"/>
            </a:endParaRPr>
          </a:p>
          <a:p>
            <a:pPr marL="457200" indent="-457200" eaLnBrk="1" hangingPunct="1">
              <a:spcBef>
                <a:spcPts val="1800"/>
              </a:spcBef>
              <a:spcAft>
                <a:spcPts val="0"/>
              </a:spcAft>
              <a:buNone/>
            </a:pPr>
            <a:r>
              <a:rPr lang="ja-JP" altLang="en-US" sz="2000" b="1" kern="1200" dirty="0" smtClean="0">
                <a:latin typeface="Arial" pitchFamily="34" charset="0"/>
                <a:ea typeface="HGｺﾞｼｯｸM"/>
                <a:cs typeface="Arial" pitchFamily="34" charset="0"/>
              </a:rPr>
              <a:t>　   </a:t>
            </a:r>
            <a:r>
              <a:rPr lang="en-US" altLang="ja-JP" sz="1600" b="1" kern="1200" dirty="0" smtClean="0">
                <a:latin typeface="Arial" pitchFamily="34" charset="0"/>
                <a:ea typeface="HGｺﾞｼｯｸM"/>
                <a:cs typeface="Arial" pitchFamily="34" charset="0"/>
              </a:rPr>
              <a:t>The Study Group discussed what options would be available when the condition of the financial system is stabilized and the time comes to Japan to consider the introduction of differential premium system.</a:t>
            </a:r>
            <a:endParaRPr lang="en-US" altLang="ja-JP" sz="1600" b="1" dirty="0" smtClean="0">
              <a:latin typeface="Arial" pitchFamily="34" charset="0"/>
              <a:cs typeface="Arial" pitchFamily="34" charset="0"/>
            </a:endParaRPr>
          </a:p>
        </p:txBody>
      </p:sp>
      <p:sp>
        <p:nvSpPr>
          <p:cNvPr id="4" name="テキスト ボックス 3"/>
          <p:cNvSpPr txBox="1"/>
          <p:nvPr/>
        </p:nvSpPr>
        <p:spPr bwMode="auto">
          <a:xfrm>
            <a:off x="8341042" y="6416040"/>
            <a:ext cx="643864" cy="307777"/>
          </a:xfrm>
          <a:prstGeom prst="rect">
            <a:avLst/>
          </a:prstGeom>
          <a:noFill/>
          <a:ln>
            <a:noFill/>
            <a:headEnd/>
            <a:tailEnd/>
          </a:ln>
        </p:spPr>
        <p:style>
          <a:lnRef idx="1">
            <a:schemeClr val="dk1"/>
          </a:lnRef>
          <a:fillRef idx="2">
            <a:schemeClr val="dk1"/>
          </a:fillRef>
          <a:effectRef idx="1">
            <a:schemeClr val="dk1"/>
          </a:effectRef>
          <a:fontRef idx="minor">
            <a:schemeClr val="dk1"/>
          </a:fontRef>
        </p:style>
        <p:txBody>
          <a:bodyPr vert="horz" wrap="square" lIns="91440" tIns="45720" rIns="91440" bIns="45720" numCol="1" rtlCol="0" anchor="ctr" anchorCtr="0" compatLnSpc="1">
            <a:prstTxWarp prst="textNoShape">
              <a:avLst/>
            </a:prstTxWarp>
            <a:spAutoFit/>
          </a:bodyPr>
          <a:lstStyle/>
          <a:p>
            <a:pPr marL="0" marR="0" indent="0" algn="r" defTabSz="914400" rtl="0" eaLnBrk="1" fontAlgn="base" latinLnBrk="0" hangingPunct="1">
              <a:lnSpc>
                <a:spcPct val="100000"/>
              </a:lnSpc>
              <a:spcBef>
                <a:spcPct val="0"/>
              </a:spcBef>
              <a:spcAft>
                <a:spcPct val="0"/>
              </a:spcAft>
              <a:buClrTx/>
              <a:buSzTx/>
              <a:buFontTx/>
              <a:buNone/>
              <a:tabLst/>
            </a:pPr>
            <a:r>
              <a:rPr kumimoji="1" lang="en-US" altLang="ja-JP" b="0" u="none" strike="noStrike" kern="0" cap="none" spc="0" normalizeH="0" baseline="0" noProof="0" dirty="0" smtClean="0">
                <a:ln>
                  <a:noFill/>
                </a:ln>
                <a:solidFill>
                  <a:schemeClr val="tx1"/>
                </a:solidFill>
                <a:uLnTx/>
                <a:uFillTx/>
                <a:latin typeface="Arial" pitchFamily="34" charset="0"/>
                <a:ea typeface="+mj-ea"/>
                <a:cs typeface="Arial" pitchFamily="34" charset="0"/>
              </a:rPr>
              <a:t>11</a:t>
            </a:r>
            <a:endParaRPr kumimoji="1" lang="ja-JP" altLang="en-US" b="0" u="none" strike="noStrike" kern="0" cap="none" spc="0" normalizeH="0" baseline="0" noProof="0" dirty="0" smtClean="0">
              <a:ln>
                <a:noFill/>
              </a:ln>
              <a:solidFill>
                <a:schemeClr val="tx1"/>
              </a:solidFill>
              <a:uLnTx/>
              <a:uFillTx/>
              <a:latin typeface="Arial" pitchFamily="34" charset="0"/>
              <a:ea typeface="+mj-ea"/>
              <a:cs typeface="Arial" pitchFamily="34" charset="0"/>
            </a:endParaRPr>
          </a:p>
        </p:txBody>
      </p:sp>
      <p:pic>
        <p:nvPicPr>
          <p:cNvPr id="6" name="Picture 9"/>
          <p:cNvPicPr>
            <a:picLocks noChangeAspect="1" noChangeArrowheads="1"/>
          </p:cNvPicPr>
          <p:nvPr/>
        </p:nvPicPr>
        <p:blipFill>
          <a:blip r:embed="rId2"/>
          <a:srcRect/>
          <a:stretch>
            <a:fillRect/>
          </a:stretch>
        </p:blipFill>
        <p:spPr bwMode="auto">
          <a:xfrm>
            <a:off x="-214313" y="-71438"/>
            <a:ext cx="1250951" cy="97472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sz="3200" b="1" i="1" dirty="0" smtClean="0">
                <a:solidFill>
                  <a:srgbClr val="FFFF00"/>
                </a:solidFill>
                <a:effectLst>
                  <a:outerShdw blurRad="38100" dist="38100" dir="2700000" algn="tl">
                    <a:srgbClr val="000000"/>
                  </a:outerShdw>
                </a:effectLst>
                <a:latin typeface="Arial" charset="0"/>
              </a:rPr>
              <a:t>Other issues</a:t>
            </a:r>
            <a:endParaRPr kumimoji="1" lang="ja-JP" altLang="en-US" sz="3200" dirty="0"/>
          </a:p>
        </p:txBody>
      </p:sp>
      <p:sp>
        <p:nvSpPr>
          <p:cNvPr id="3" name="コンテンツ プレースホルダ 2"/>
          <p:cNvSpPr>
            <a:spLocks noGrp="1"/>
          </p:cNvSpPr>
          <p:nvPr>
            <p:ph idx="1"/>
          </p:nvPr>
        </p:nvSpPr>
        <p:spPr>
          <a:xfrm>
            <a:off x="468313" y="1773238"/>
            <a:ext cx="8229600" cy="4799034"/>
          </a:xfrm>
        </p:spPr>
        <p:txBody>
          <a:bodyPr/>
          <a:lstStyle/>
          <a:p>
            <a:r>
              <a:rPr kumimoji="1" lang="en-US" altLang="ja-JP" sz="2800" b="1" dirty="0" smtClean="0">
                <a:latin typeface="Arial" pitchFamily="34" charset="0"/>
                <a:cs typeface="Arial" pitchFamily="34" charset="0"/>
              </a:rPr>
              <a:t>DICJ invests surplus funds (funds other than general account) in safe &amp; liquid market.</a:t>
            </a:r>
          </a:p>
          <a:p>
            <a:pPr>
              <a:buNone/>
            </a:pPr>
            <a:endParaRPr lang="en-US" altLang="ja-JP" sz="2000" b="1" dirty="0" smtClean="0">
              <a:latin typeface="Arial" pitchFamily="34" charset="0"/>
              <a:cs typeface="Arial" pitchFamily="34" charset="0"/>
            </a:endParaRPr>
          </a:p>
          <a:p>
            <a:pPr marL="0" indent="0" eaLnBrk="1" hangingPunct="1">
              <a:spcBef>
                <a:spcPct val="0"/>
              </a:spcBef>
              <a:buFont typeface="Wingdings" pitchFamily="2" charset="2"/>
              <a:buChar char="Ø"/>
            </a:pPr>
            <a:r>
              <a:rPr lang="en-US" altLang="ja-JP" sz="2000" b="1" dirty="0" smtClean="0">
                <a:latin typeface="Arial" pitchFamily="34" charset="0"/>
                <a:cs typeface="Arial" pitchFamily="34" charset="0"/>
              </a:rPr>
              <a:t>   JGB, government guaranteed bonds, highly rated municipal </a:t>
            </a:r>
            <a:br>
              <a:rPr lang="en-US" altLang="ja-JP" sz="2000" b="1" dirty="0" smtClean="0">
                <a:latin typeface="Arial" pitchFamily="34" charset="0"/>
                <a:cs typeface="Arial" pitchFamily="34" charset="0"/>
              </a:rPr>
            </a:br>
            <a:r>
              <a:rPr lang="en-US" altLang="ja-JP" sz="2000" b="1" dirty="0" smtClean="0">
                <a:latin typeface="Arial" pitchFamily="34" charset="0"/>
                <a:cs typeface="Arial" pitchFamily="34" charset="0"/>
              </a:rPr>
              <a:t>      bonds, general secured corporate bonds, fiscal investment</a:t>
            </a:r>
            <a:br>
              <a:rPr lang="en-US" altLang="ja-JP" sz="2000" b="1" dirty="0" smtClean="0">
                <a:latin typeface="Arial" pitchFamily="34" charset="0"/>
                <a:cs typeface="Arial" pitchFamily="34" charset="0"/>
              </a:rPr>
            </a:br>
            <a:r>
              <a:rPr lang="en-US" altLang="ja-JP" sz="2000" b="1" dirty="0" smtClean="0">
                <a:latin typeface="Arial" pitchFamily="34" charset="0"/>
                <a:cs typeface="Arial" pitchFamily="34" charset="0"/>
              </a:rPr>
              <a:t>      and loan institution bonds, etc. </a:t>
            </a:r>
            <a:r>
              <a:rPr lang="en-US" altLang="ja-JP" sz="2000" b="1" u="sng" dirty="0" smtClean="0">
                <a:latin typeface="Arial" pitchFamily="34" charset="0"/>
                <a:cs typeface="Arial" pitchFamily="34" charset="0"/>
              </a:rPr>
              <a:t/>
            </a:r>
            <a:br>
              <a:rPr lang="en-US" altLang="ja-JP" sz="2000" b="1" u="sng" dirty="0" smtClean="0">
                <a:latin typeface="Arial" pitchFamily="34" charset="0"/>
                <a:cs typeface="Arial" pitchFamily="34" charset="0"/>
              </a:rPr>
            </a:br>
            <a:endParaRPr lang="en-US" altLang="ja-JP" sz="2800" b="1" dirty="0" smtClean="0">
              <a:latin typeface="Arial" pitchFamily="34" charset="0"/>
              <a:cs typeface="Arial" pitchFamily="34" charset="0"/>
            </a:endParaRPr>
          </a:p>
          <a:p>
            <a:r>
              <a:rPr lang="en-US" altLang="ja-JP" sz="2800" b="1" dirty="0" smtClean="0">
                <a:latin typeface="Arial" pitchFamily="34" charset="0"/>
                <a:cs typeface="Arial" pitchFamily="34" charset="0"/>
              </a:rPr>
              <a:t>In Japan, no tax on premium / income on investment. </a:t>
            </a:r>
            <a:endParaRPr lang="en-US" altLang="ja-JP" sz="2000" b="1" dirty="0" smtClean="0">
              <a:latin typeface="Arial" pitchFamily="34" charset="0"/>
              <a:cs typeface="Arial" pitchFamily="34" charset="0"/>
            </a:endParaRPr>
          </a:p>
        </p:txBody>
      </p:sp>
      <p:sp>
        <p:nvSpPr>
          <p:cNvPr id="4" name="テキスト ボックス 3"/>
          <p:cNvSpPr txBox="1"/>
          <p:nvPr/>
        </p:nvSpPr>
        <p:spPr bwMode="auto">
          <a:xfrm>
            <a:off x="8341042" y="6416040"/>
            <a:ext cx="643864" cy="307777"/>
          </a:xfrm>
          <a:prstGeom prst="rect">
            <a:avLst/>
          </a:prstGeom>
          <a:noFill/>
          <a:ln>
            <a:noFill/>
            <a:headEnd/>
            <a:tailEnd/>
          </a:ln>
        </p:spPr>
        <p:style>
          <a:lnRef idx="1">
            <a:schemeClr val="dk1"/>
          </a:lnRef>
          <a:fillRef idx="2">
            <a:schemeClr val="dk1"/>
          </a:fillRef>
          <a:effectRef idx="1">
            <a:schemeClr val="dk1"/>
          </a:effectRef>
          <a:fontRef idx="minor">
            <a:schemeClr val="dk1"/>
          </a:fontRef>
        </p:style>
        <p:txBody>
          <a:bodyPr vert="horz" wrap="square" lIns="91440" tIns="45720" rIns="91440" bIns="45720" numCol="1" rtlCol="0" anchor="ctr" anchorCtr="0" compatLnSpc="1">
            <a:prstTxWarp prst="textNoShape">
              <a:avLst/>
            </a:prstTxWarp>
            <a:spAutoFit/>
          </a:bodyPr>
          <a:lstStyle/>
          <a:p>
            <a:pPr marL="0" marR="0" indent="0" algn="r" defTabSz="914400" rtl="0" eaLnBrk="1" fontAlgn="base" latinLnBrk="0" hangingPunct="1">
              <a:lnSpc>
                <a:spcPct val="100000"/>
              </a:lnSpc>
              <a:spcBef>
                <a:spcPct val="0"/>
              </a:spcBef>
              <a:spcAft>
                <a:spcPct val="0"/>
              </a:spcAft>
              <a:buClrTx/>
              <a:buSzTx/>
              <a:buFontTx/>
              <a:buNone/>
              <a:tabLst/>
            </a:pPr>
            <a:r>
              <a:rPr kumimoji="1" lang="en-US" altLang="ja-JP" b="0" u="none" strike="noStrike" kern="0" cap="none" spc="0" normalizeH="0" baseline="0" noProof="0" smtClean="0">
                <a:ln>
                  <a:noFill/>
                </a:ln>
                <a:solidFill>
                  <a:schemeClr val="tx1"/>
                </a:solidFill>
                <a:uLnTx/>
                <a:uFillTx/>
                <a:latin typeface="Arial" pitchFamily="34" charset="0"/>
                <a:ea typeface="+mj-ea"/>
                <a:cs typeface="Arial" pitchFamily="34" charset="0"/>
              </a:rPr>
              <a:t>12</a:t>
            </a:r>
            <a:endParaRPr kumimoji="1" lang="ja-JP" altLang="en-US" b="0" u="none" strike="noStrike" kern="0" cap="none" spc="0" normalizeH="0" baseline="0" noProof="0" dirty="0" smtClean="0">
              <a:ln>
                <a:noFill/>
              </a:ln>
              <a:solidFill>
                <a:schemeClr val="tx1"/>
              </a:solidFill>
              <a:uLnTx/>
              <a:uFillTx/>
              <a:latin typeface="Arial" pitchFamily="34" charset="0"/>
              <a:ea typeface="+mj-ea"/>
              <a:cs typeface="Arial" pitchFamily="34" charset="0"/>
            </a:endParaRPr>
          </a:p>
        </p:txBody>
      </p:sp>
      <p:pic>
        <p:nvPicPr>
          <p:cNvPr id="6" name="Picture 9"/>
          <p:cNvPicPr>
            <a:picLocks noChangeAspect="1" noChangeArrowheads="1"/>
          </p:cNvPicPr>
          <p:nvPr/>
        </p:nvPicPr>
        <p:blipFill>
          <a:blip r:embed="rId2"/>
          <a:srcRect/>
          <a:stretch>
            <a:fillRect/>
          </a:stretch>
        </p:blipFill>
        <p:spPr bwMode="auto">
          <a:xfrm>
            <a:off x="-214313" y="-71438"/>
            <a:ext cx="1250951" cy="97472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962" name="Rectangle 2"/>
          <p:cNvSpPr>
            <a:spLocks noGrp="1" noChangeArrowheads="1"/>
          </p:cNvSpPr>
          <p:nvPr>
            <p:ph type="ctrTitle"/>
          </p:nvPr>
        </p:nvSpPr>
        <p:spPr>
          <a:xfrm>
            <a:off x="0" y="2071678"/>
            <a:ext cx="9144000" cy="1857375"/>
          </a:xfrm>
        </p:spPr>
        <p:txBody>
          <a:bodyPr/>
          <a:lstStyle/>
          <a:p>
            <a:pPr eaLnBrk="1" hangingPunct="1">
              <a:defRPr/>
            </a:pPr>
            <a:r>
              <a:rPr lang="en-US" altLang="ja-JP" sz="3600" b="1" i="1" dirty="0" smtClean="0">
                <a:solidFill>
                  <a:srgbClr val="FFFF00"/>
                </a:solidFill>
                <a:effectLst>
                  <a:outerShdw blurRad="38100" dist="38100" dir="2700000" algn="tl">
                    <a:srgbClr val="000000"/>
                  </a:outerShdw>
                </a:effectLst>
                <a:latin typeface="Arial" pitchFamily="34" charset="0"/>
              </a:rPr>
              <a:t/>
            </a:r>
            <a:br>
              <a:rPr lang="en-US" altLang="ja-JP" sz="3600" b="1" i="1" dirty="0" smtClean="0">
                <a:solidFill>
                  <a:srgbClr val="FFFF00"/>
                </a:solidFill>
                <a:effectLst>
                  <a:outerShdw blurRad="38100" dist="38100" dir="2700000" algn="tl">
                    <a:srgbClr val="000000"/>
                  </a:outerShdw>
                </a:effectLst>
                <a:latin typeface="Arial" pitchFamily="34" charset="0"/>
              </a:rPr>
            </a:br>
            <a:r>
              <a:rPr lang="en-US" altLang="ja-JP" sz="4800" b="1" dirty="0" smtClean="0">
                <a:solidFill>
                  <a:srgbClr val="FFFF00"/>
                </a:solidFill>
                <a:effectLst>
                  <a:outerShdw blurRad="38100" dist="38100" dir="2700000" algn="tl">
                    <a:srgbClr val="000000"/>
                  </a:outerShdw>
                </a:effectLst>
                <a:latin typeface="Arial" pitchFamily="34" charset="0"/>
              </a:rPr>
              <a:t>Thank you.</a:t>
            </a:r>
          </a:p>
        </p:txBody>
      </p:sp>
      <p:sp>
        <p:nvSpPr>
          <p:cNvPr id="6" name="Rectangle 9"/>
          <p:cNvSpPr>
            <a:spLocks noChangeArrowheads="1"/>
          </p:cNvSpPr>
          <p:nvPr/>
        </p:nvSpPr>
        <p:spPr bwMode="auto">
          <a:xfrm>
            <a:off x="1071538" y="4509295"/>
            <a:ext cx="7286676" cy="1298817"/>
          </a:xfrm>
          <a:prstGeom prst="rect">
            <a:avLst/>
          </a:prstGeom>
          <a:noFill/>
          <a:ln w="9525">
            <a:noFill/>
            <a:miter lim="800000"/>
            <a:headEnd/>
            <a:tailEnd/>
          </a:ln>
          <a:effectLst/>
        </p:spPr>
        <p:txBody>
          <a:bodyPr wrap="square" anchor="ctr" anchorCtr="0">
            <a:spAutoFit/>
          </a:bodyPr>
          <a:lstStyle/>
          <a:p>
            <a:pPr eaLnBrk="1" hangingPunct="1">
              <a:lnSpc>
                <a:spcPct val="80000"/>
              </a:lnSpc>
              <a:spcBef>
                <a:spcPct val="20000"/>
              </a:spcBef>
              <a:defRPr/>
            </a:pPr>
            <a:r>
              <a:rPr kumimoji="1" lang="en-US" altLang="ja-JP" sz="2800" dirty="0" smtClean="0">
                <a:solidFill>
                  <a:schemeClr val="accent1">
                    <a:lumMod val="50000"/>
                  </a:schemeClr>
                </a:solidFill>
                <a:effectLst>
                  <a:outerShdw blurRad="38100" dist="38100" dir="2700000" algn="tl">
                    <a:srgbClr val="000000">
                      <a:alpha val="43137"/>
                    </a:srgbClr>
                  </a:outerShdw>
                </a:effectLst>
                <a:latin typeface="Arial" pitchFamily="34" charset="0"/>
              </a:rPr>
              <a:t>Deposit Insurance Corporation of Japan</a:t>
            </a:r>
          </a:p>
          <a:p>
            <a:pPr eaLnBrk="1" hangingPunct="1">
              <a:lnSpc>
                <a:spcPct val="80000"/>
              </a:lnSpc>
              <a:spcBef>
                <a:spcPct val="20000"/>
              </a:spcBef>
              <a:defRPr/>
            </a:pPr>
            <a:r>
              <a:rPr kumimoji="1" lang="en-US" altLang="ja-JP" sz="2800" dirty="0" smtClean="0">
                <a:solidFill>
                  <a:schemeClr val="accent1">
                    <a:lumMod val="50000"/>
                  </a:schemeClr>
                </a:solidFill>
                <a:effectLst>
                  <a:outerShdw blurRad="38100" dist="38100" dir="2700000" algn="tl">
                    <a:srgbClr val="000000">
                      <a:alpha val="43137"/>
                    </a:srgbClr>
                  </a:outerShdw>
                </a:effectLst>
                <a:latin typeface="Arial" pitchFamily="34" charset="0"/>
              </a:rPr>
              <a:t>(DICJ)</a:t>
            </a:r>
          </a:p>
          <a:p>
            <a:pPr eaLnBrk="1" hangingPunct="1">
              <a:lnSpc>
                <a:spcPct val="80000"/>
              </a:lnSpc>
              <a:spcBef>
                <a:spcPct val="20000"/>
              </a:spcBef>
              <a:defRPr/>
            </a:pPr>
            <a:r>
              <a:rPr kumimoji="1" lang="en-US" altLang="ja-JP" sz="2800" dirty="0" smtClean="0">
                <a:solidFill>
                  <a:schemeClr val="accent1">
                    <a:lumMod val="50000"/>
                  </a:schemeClr>
                </a:solidFill>
                <a:effectLst>
                  <a:outerShdw blurRad="38100" dist="38100" dir="2700000" algn="tl">
                    <a:srgbClr val="000000">
                      <a:alpha val="43137"/>
                    </a:srgbClr>
                  </a:outerShdw>
                </a:effectLst>
                <a:latin typeface="Arial" pitchFamily="34" charset="0"/>
              </a:rPr>
              <a:t>http://www.dic.go.jp</a:t>
            </a:r>
            <a:endParaRPr kumimoji="1" lang="en-US" altLang="ja-JP" sz="2800" i="1" dirty="0">
              <a:solidFill>
                <a:schemeClr val="accent1">
                  <a:lumMod val="50000"/>
                </a:schemeClr>
              </a:solidFill>
              <a:effectLst>
                <a:outerShdw blurRad="38100" dist="38100" dir="2700000" algn="tl">
                  <a:srgbClr val="000000">
                    <a:alpha val="43137"/>
                  </a:srgbClr>
                </a:outerShdw>
              </a:effectLst>
              <a:latin typeface="Arial" pitchFamily="34" charset="0"/>
            </a:endParaRPr>
          </a:p>
        </p:txBody>
      </p:sp>
      <p:sp>
        <p:nvSpPr>
          <p:cNvPr id="5" name="フッター プレースホルダ 5"/>
          <p:cNvSpPr>
            <a:spLocks noGrp="1"/>
          </p:cNvSpPr>
          <p:nvPr>
            <p:ph type="ftr" sz="quarter" idx="4294967295"/>
          </p:nvPr>
        </p:nvSpPr>
        <p:spPr>
          <a:xfrm>
            <a:off x="0" y="857232"/>
            <a:ext cx="9144000" cy="365125"/>
          </a:xfrm>
          <a:prstGeom prst="rect">
            <a:avLst/>
          </a:prstGeom>
        </p:spPr>
        <p:txBody>
          <a:bodyPr/>
          <a:lstStyle/>
          <a:p>
            <a:pPr algn="ctr"/>
            <a:r>
              <a:rPr kumimoji="1" lang="en-US" altLang="ja-JP" sz="1600" b="1" i="0" dirty="0" smtClean="0">
                <a:solidFill>
                  <a:srgbClr val="0099FF"/>
                </a:solidFill>
                <a:effectLst>
                  <a:outerShdw blurRad="38100" dist="38100" dir="2700000" algn="tl">
                    <a:srgbClr val="000000">
                      <a:alpha val="43137"/>
                    </a:srgbClr>
                  </a:outerShdw>
                </a:effectLst>
                <a:latin typeface="Arial" pitchFamily="34" charset="0"/>
                <a:cs typeface="Arial" pitchFamily="34" charset="0"/>
              </a:rPr>
              <a:t>ARC 8th Annual Meeting &amp; International Conference on </a:t>
            </a:r>
            <a:r>
              <a:rPr kumimoji="1" lang="en-US" altLang="ja-JP" sz="1600" i="0" dirty="0" smtClean="0">
                <a:solidFill>
                  <a:srgbClr val="0099FF"/>
                </a:solidFill>
                <a:effectLst>
                  <a:outerShdw blurRad="38100" dist="38100" dir="2700000" algn="tl">
                    <a:srgbClr val="000000">
                      <a:alpha val="43137"/>
                    </a:srgbClr>
                  </a:outerShdw>
                </a:effectLst>
                <a:latin typeface="Arial" pitchFamily="34" charset="0"/>
                <a:cs typeface="Arial" pitchFamily="34" charset="0"/>
              </a:rPr>
              <a:t>January 18-20, 2010 </a:t>
            </a:r>
            <a:r>
              <a:rPr kumimoji="1" lang="en-US" altLang="ja-JP" sz="1600" b="1" i="0" dirty="0" smtClean="0">
                <a:solidFill>
                  <a:srgbClr val="0099FF"/>
                </a:solidFill>
                <a:effectLst>
                  <a:outerShdw blurRad="38100" dist="38100" dir="2700000" algn="tl">
                    <a:srgbClr val="000000">
                      <a:alpha val="43137"/>
                    </a:srgbClr>
                  </a:outerShdw>
                </a:effectLst>
                <a:latin typeface="Arial" pitchFamily="34" charset="0"/>
                <a:cs typeface="Arial" pitchFamily="34" charset="0"/>
              </a:rPr>
              <a:t>in Goa</a:t>
            </a:r>
            <a:endParaRPr kumimoji="1" lang="ja-JP" altLang="en-US" sz="1600" b="1" i="0" dirty="0">
              <a:solidFill>
                <a:srgbClr val="0099FF"/>
              </a:solidFill>
              <a:effectLst>
                <a:outerShdw blurRad="38100" dist="38100" dir="2700000" algn="tl">
                  <a:srgbClr val="000000">
                    <a:alpha val="43137"/>
                  </a:srgbClr>
                </a:outerShdw>
              </a:effectLst>
              <a:latin typeface="Arial" pitchFamily="34" charset="0"/>
              <a:cs typeface="Arial" pitchFamily="34" charset="0"/>
            </a:endParaRPr>
          </a:p>
        </p:txBody>
      </p:sp>
      <p:pic>
        <p:nvPicPr>
          <p:cNvPr id="8" name="Picture 9"/>
          <p:cNvPicPr>
            <a:picLocks noChangeAspect="1" noChangeArrowheads="1"/>
          </p:cNvPicPr>
          <p:nvPr/>
        </p:nvPicPr>
        <p:blipFill>
          <a:blip r:embed="rId3"/>
          <a:srcRect/>
          <a:stretch>
            <a:fillRect/>
          </a:stretch>
        </p:blipFill>
        <p:spPr bwMode="auto">
          <a:xfrm>
            <a:off x="-214313" y="-71438"/>
            <a:ext cx="1250951" cy="97472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37570" name="Rectangle 2"/>
          <p:cNvSpPr>
            <a:spLocks noGrp="1" noChangeArrowheads="1"/>
          </p:cNvSpPr>
          <p:nvPr>
            <p:ph type="title"/>
          </p:nvPr>
        </p:nvSpPr>
        <p:spPr>
          <a:xfrm>
            <a:off x="395288" y="620713"/>
            <a:ext cx="8353425" cy="792162"/>
          </a:xfrm>
        </p:spPr>
        <p:txBody>
          <a:bodyPr/>
          <a:lstStyle/>
          <a:p>
            <a:pPr eaLnBrk="1" hangingPunct="1">
              <a:defRPr/>
            </a:pPr>
            <a:r>
              <a:rPr lang="en-US" altLang="ja-JP" sz="2800" b="1" i="1" dirty="0" smtClean="0">
                <a:solidFill>
                  <a:srgbClr val="FFFF00"/>
                </a:solidFill>
                <a:effectLst>
                  <a:outerShdw blurRad="38100" dist="38100" dir="2700000" algn="tl">
                    <a:srgbClr val="000000"/>
                  </a:outerShdw>
                </a:effectLst>
                <a:latin typeface="Arial" charset="0"/>
              </a:rPr>
              <a:t>International Comparison</a:t>
            </a:r>
            <a:br>
              <a:rPr lang="en-US" altLang="ja-JP" sz="2800" b="1" i="1" dirty="0" smtClean="0">
                <a:solidFill>
                  <a:srgbClr val="FFFF00"/>
                </a:solidFill>
                <a:effectLst>
                  <a:outerShdw blurRad="38100" dist="38100" dir="2700000" algn="tl">
                    <a:srgbClr val="000000"/>
                  </a:outerShdw>
                </a:effectLst>
                <a:latin typeface="Arial" charset="0"/>
              </a:rPr>
            </a:br>
            <a:r>
              <a:rPr lang="en-US" altLang="ja-JP" sz="2800" b="1" i="1" dirty="0" smtClean="0">
                <a:solidFill>
                  <a:srgbClr val="FFFF00"/>
                </a:solidFill>
                <a:effectLst>
                  <a:outerShdw blurRad="38100" dist="38100" dir="2700000" algn="tl">
                    <a:srgbClr val="000000"/>
                  </a:outerShdw>
                </a:effectLst>
                <a:latin typeface="Arial" charset="0"/>
              </a:rPr>
              <a:t>- Funding - </a:t>
            </a:r>
          </a:p>
        </p:txBody>
      </p:sp>
      <p:sp>
        <p:nvSpPr>
          <p:cNvPr id="4" name="テキスト ボックス 3"/>
          <p:cNvSpPr txBox="1"/>
          <p:nvPr/>
        </p:nvSpPr>
        <p:spPr bwMode="auto">
          <a:xfrm>
            <a:off x="8215338" y="6357958"/>
            <a:ext cx="643864" cy="307777"/>
          </a:xfrm>
          <a:prstGeom prst="rect">
            <a:avLst/>
          </a:prstGeom>
          <a:noFill/>
          <a:ln>
            <a:noFill/>
            <a:headEnd/>
            <a:tailEnd/>
          </a:ln>
        </p:spPr>
        <p:style>
          <a:lnRef idx="1">
            <a:schemeClr val="dk1"/>
          </a:lnRef>
          <a:fillRef idx="2">
            <a:schemeClr val="dk1"/>
          </a:fillRef>
          <a:effectRef idx="1">
            <a:schemeClr val="dk1"/>
          </a:effectRef>
          <a:fontRef idx="minor">
            <a:schemeClr val="dk1"/>
          </a:fontRef>
        </p:style>
        <p:txBody>
          <a:bodyPr vert="horz" wrap="square" lIns="91440" tIns="45720" rIns="91440" bIns="45720" numCol="1" rtlCol="0" anchor="ctr" anchorCtr="0" compatLnSpc="1">
            <a:prstTxWarp prst="textNoShape">
              <a:avLst/>
            </a:prstTxWarp>
            <a:spAutoFit/>
          </a:bodyPr>
          <a:lstStyle/>
          <a:p>
            <a:pPr marL="0" marR="0" indent="0" algn="r" defTabSz="914400" rtl="0" eaLnBrk="1" fontAlgn="base" latinLnBrk="0" hangingPunct="1">
              <a:lnSpc>
                <a:spcPct val="100000"/>
              </a:lnSpc>
              <a:spcBef>
                <a:spcPct val="0"/>
              </a:spcBef>
              <a:spcAft>
                <a:spcPct val="0"/>
              </a:spcAft>
              <a:buClrTx/>
              <a:buSzTx/>
              <a:buFontTx/>
              <a:buNone/>
              <a:tabLst/>
            </a:pPr>
            <a:r>
              <a:rPr kumimoji="1" lang="en-US" altLang="ja-JP" b="0" kern="0" dirty="0" smtClean="0">
                <a:solidFill>
                  <a:schemeClr val="tx1"/>
                </a:solidFill>
                <a:latin typeface="Arial" pitchFamily="34" charset="0"/>
                <a:ea typeface="+mj-ea"/>
                <a:cs typeface="Arial" pitchFamily="34" charset="0"/>
              </a:rPr>
              <a:t>1</a:t>
            </a:r>
            <a:endParaRPr kumimoji="1" lang="ja-JP" altLang="en-US" b="0" u="none" strike="noStrike" kern="0" cap="none" spc="0" normalizeH="0" baseline="0" noProof="0" dirty="0" smtClean="0">
              <a:ln>
                <a:noFill/>
              </a:ln>
              <a:solidFill>
                <a:schemeClr val="tx1"/>
              </a:solidFill>
              <a:uLnTx/>
              <a:uFillTx/>
              <a:latin typeface="Arial" pitchFamily="34" charset="0"/>
              <a:ea typeface="+mj-ea"/>
              <a:cs typeface="Arial" pitchFamily="34" charset="0"/>
            </a:endParaRPr>
          </a:p>
        </p:txBody>
      </p:sp>
      <p:graphicFrame>
        <p:nvGraphicFramePr>
          <p:cNvPr id="80900" name="Object 4"/>
          <p:cNvGraphicFramePr>
            <a:graphicFrameLocks noChangeAspect="1"/>
          </p:cNvGraphicFramePr>
          <p:nvPr/>
        </p:nvGraphicFramePr>
        <p:xfrm>
          <a:off x="285720" y="1643050"/>
          <a:ext cx="8574087" cy="4805362"/>
        </p:xfrm>
        <a:graphic>
          <a:graphicData uri="http://schemas.openxmlformats.org/presentationml/2006/ole">
            <p:oleObj spid="_x0000_s167938" name="文書" r:id="rId4" imgW="9509560" imgH="5329141" progId="Word.Document.12">
              <p:embed/>
            </p:oleObj>
          </a:graphicData>
        </a:graphic>
      </p:graphicFrame>
      <p:pic>
        <p:nvPicPr>
          <p:cNvPr id="6" name="Picture 9"/>
          <p:cNvPicPr>
            <a:picLocks noChangeAspect="1" noChangeArrowheads="1"/>
          </p:cNvPicPr>
          <p:nvPr/>
        </p:nvPicPr>
        <p:blipFill>
          <a:blip r:embed="rId5"/>
          <a:srcRect/>
          <a:stretch>
            <a:fillRect/>
          </a:stretch>
        </p:blipFill>
        <p:spPr bwMode="auto">
          <a:xfrm>
            <a:off x="-214313" y="-71438"/>
            <a:ext cx="1250951" cy="97472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82" name="Rectangle 2"/>
          <p:cNvSpPr>
            <a:spLocks noGrp="1" noChangeArrowheads="1"/>
          </p:cNvSpPr>
          <p:nvPr>
            <p:ph type="title"/>
          </p:nvPr>
        </p:nvSpPr>
        <p:spPr>
          <a:xfrm>
            <a:off x="428625" y="571500"/>
            <a:ext cx="8218488" cy="857250"/>
          </a:xfrm>
        </p:spPr>
        <p:txBody>
          <a:bodyPr/>
          <a:lstStyle/>
          <a:p>
            <a:pPr eaLnBrk="1" hangingPunct="1">
              <a:defRPr/>
            </a:pPr>
            <a:r>
              <a:rPr lang="en-US" altLang="ja-JP" sz="3200" b="1" i="1" dirty="0" smtClean="0">
                <a:solidFill>
                  <a:srgbClr val="FFFF00"/>
                </a:solidFill>
                <a:effectLst>
                  <a:outerShdw blurRad="38100" dist="38100" dir="2700000" algn="tl">
                    <a:srgbClr val="000000"/>
                  </a:outerShdw>
                </a:effectLst>
                <a:latin typeface="Arial" charset="0"/>
              </a:rPr>
              <a:t>Insured Banks</a:t>
            </a:r>
          </a:p>
        </p:txBody>
      </p:sp>
      <p:sp>
        <p:nvSpPr>
          <p:cNvPr id="16387" name="Text Box 5"/>
          <p:cNvSpPr txBox="1">
            <a:spLocks noChangeArrowheads="1"/>
          </p:cNvSpPr>
          <p:nvPr/>
        </p:nvSpPr>
        <p:spPr bwMode="auto">
          <a:xfrm>
            <a:off x="395288" y="1773238"/>
            <a:ext cx="4845050" cy="366712"/>
          </a:xfrm>
          <a:prstGeom prst="rect">
            <a:avLst/>
          </a:prstGeom>
          <a:noFill/>
          <a:ln w="9525" algn="ctr">
            <a:noFill/>
            <a:miter lim="800000"/>
            <a:headEnd/>
            <a:tailEnd/>
          </a:ln>
        </p:spPr>
        <p:txBody>
          <a:bodyPr>
            <a:spAutoFit/>
          </a:bodyPr>
          <a:lstStyle/>
          <a:p>
            <a:pPr eaLnBrk="1" hangingPunct="1"/>
            <a:endParaRPr kumimoji="1" lang="ja-JP" altLang="ja-JP" sz="1800" b="0"/>
          </a:p>
        </p:txBody>
      </p:sp>
      <p:sp>
        <p:nvSpPr>
          <p:cNvPr id="16388" name="Text Box 6"/>
          <p:cNvSpPr txBox="1">
            <a:spLocks noChangeArrowheads="1"/>
          </p:cNvSpPr>
          <p:nvPr/>
        </p:nvSpPr>
        <p:spPr bwMode="auto">
          <a:xfrm>
            <a:off x="539750" y="1773238"/>
            <a:ext cx="184150" cy="366712"/>
          </a:xfrm>
          <a:prstGeom prst="rect">
            <a:avLst/>
          </a:prstGeom>
          <a:noFill/>
          <a:ln w="9525" algn="ctr">
            <a:noFill/>
            <a:miter lim="800000"/>
            <a:headEnd/>
            <a:tailEnd/>
          </a:ln>
        </p:spPr>
        <p:txBody>
          <a:bodyPr wrap="none">
            <a:spAutoFit/>
          </a:bodyPr>
          <a:lstStyle/>
          <a:p>
            <a:pPr eaLnBrk="1" hangingPunct="1"/>
            <a:endParaRPr kumimoji="1" lang="ja-JP" altLang="ja-JP" sz="1800" b="0"/>
          </a:p>
        </p:txBody>
      </p:sp>
      <p:graphicFrame>
        <p:nvGraphicFramePr>
          <p:cNvPr id="276487" name="Group 7"/>
          <p:cNvGraphicFramePr>
            <a:graphicFrameLocks noGrp="1"/>
          </p:cNvGraphicFramePr>
          <p:nvPr/>
        </p:nvGraphicFramePr>
        <p:xfrm>
          <a:off x="539750" y="2349500"/>
          <a:ext cx="8064500" cy="3806828"/>
        </p:xfrm>
        <a:graphic>
          <a:graphicData uri="http://schemas.openxmlformats.org/drawingml/2006/table">
            <a:tbl>
              <a:tblPr/>
              <a:tblGrid>
                <a:gridCol w="936625"/>
                <a:gridCol w="2447925"/>
                <a:gridCol w="1727200"/>
                <a:gridCol w="2952750"/>
              </a:tblGrid>
              <a:tr h="319088">
                <a:tc gridSpan="2">
                  <a:txBody>
                    <a:bodyPr/>
                    <a:lstStyle/>
                    <a:p>
                      <a:pPr marL="0" marR="0" lvl="0" indent="0" algn="ctr" defTabSz="914400" rtl="0" eaLnBrk="1" fontAlgn="ctr" latinLnBrk="0" hangingPunct="1">
                        <a:lnSpc>
                          <a:spcPct val="55000"/>
                        </a:lnSpc>
                        <a:spcBef>
                          <a:spcPct val="20000"/>
                        </a:spcBef>
                        <a:spcAft>
                          <a:spcPct val="0"/>
                        </a:spcAft>
                        <a:buClrTx/>
                        <a:buSzTx/>
                        <a:buFontTx/>
                        <a:buNone/>
                        <a:tabLst/>
                      </a:pPr>
                      <a:r>
                        <a:rPr kumimoji="1" lang="en-US" altLang="ja-JP" sz="1600" b="1" i="0" u="none" strike="noStrike" cap="none" normalizeH="0" baseline="0" dirty="0" smtClean="0">
                          <a:ln>
                            <a:noFill/>
                          </a:ln>
                          <a:solidFill>
                            <a:schemeClr val="tx1"/>
                          </a:solidFill>
                          <a:effectLst/>
                          <a:latin typeface="Arial Narrow" pitchFamily="34" charset="0"/>
                          <a:ea typeface="ＭＳ Ｐゴシック" pitchFamily="50" charset="-128"/>
                        </a:rPr>
                        <a:t>Insured Financial Institutions</a:t>
                      </a:r>
                    </a:p>
                  </a:txBody>
                  <a:tcPr marL="90000" marR="90000" marT="46800" marB="46800" anchor="b"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a:txBody>
                    <a:bodyPr/>
                    <a:lstStyle/>
                    <a:p>
                      <a:pPr marL="0" marR="0" lvl="0" indent="0" algn="ctr" defTabSz="914400" rtl="0" eaLnBrk="1" fontAlgn="ctr" latinLnBrk="0" hangingPunct="1">
                        <a:lnSpc>
                          <a:spcPct val="55000"/>
                        </a:lnSpc>
                        <a:spcBef>
                          <a:spcPct val="20000"/>
                        </a:spcBef>
                        <a:spcAft>
                          <a:spcPct val="0"/>
                        </a:spcAft>
                        <a:buClrTx/>
                        <a:buSzTx/>
                        <a:buFontTx/>
                        <a:buNone/>
                        <a:tabLst/>
                      </a:pPr>
                      <a:r>
                        <a:rPr kumimoji="1" lang="en-US" altLang="ja-JP" sz="1600" b="1" i="0" u="none" strike="noStrike" cap="none" normalizeH="0" baseline="0" dirty="0" smtClean="0">
                          <a:ln>
                            <a:noFill/>
                          </a:ln>
                          <a:solidFill>
                            <a:schemeClr val="tx1"/>
                          </a:solidFill>
                          <a:effectLst/>
                          <a:latin typeface="Arial Narrow" pitchFamily="34" charset="0"/>
                          <a:ea typeface="ＭＳ Ｐゴシック" pitchFamily="50" charset="-128"/>
                        </a:rPr>
                        <a:t>Number</a:t>
                      </a:r>
                    </a:p>
                  </a:txBody>
                  <a:tcPr marL="90000" marR="90000" marT="46800" marB="46800"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55000"/>
                        </a:lnSpc>
                        <a:spcBef>
                          <a:spcPct val="20000"/>
                        </a:spcBef>
                        <a:spcAft>
                          <a:spcPct val="0"/>
                        </a:spcAft>
                        <a:buClrTx/>
                        <a:buSzTx/>
                        <a:buFontTx/>
                        <a:buNone/>
                        <a:tabLst/>
                      </a:pPr>
                      <a:r>
                        <a:rPr kumimoji="1" lang="en-US" altLang="ja-JP" sz="1600" b="1" i="0" u="none" strike="noStrike" cap="none" normalizeH="0" baseline="0" dirty="0" smtClean="0">
                          <a:ln>
                            <a:noFill/>
                          </a:ln>
                          <a:solidFill>
                            <a:schemeClr val="tx1"/>
                          </a:solidFill>
                          <a:effectLst/>
                          <a:latin typeface="Arial Narrow" pitchFamily="34" charset="0"/>
                          <a:ea typeface="ＭＳ Ｐゴシック" pitchFamily="50" charset="-128"/>
                        </a:rPr>
                        <a:t>Insured Deposits (JPY</a:t>
                      </a:r>
                      <a:r>
                        <a:rPr kumimoji="1" lang="ja-JP" altLang="en-US" sz="1600" b="1" i="0" u="none" strike="noStrike" cap="none" normalizeH="0" baseline="0" dirty="0" smtClean="0">
                          <a:ln>
                            <a:noFill/>
                          </a:ln>
                          <a:solidFill>
                            <a:schemeClr val="tx1"/>
                          </a:solidFill>
                          <a:effectLst/>
                          <a:latin typeface="Arial Narrow" pitchFamily="34" charset="0"/>
                          <a:ea typeface="ＭＳ Ｐゴシック" pitchFamily="50" charset="-128"/>
                        </a:rPr>
                        <a:t> </a:t>
                      </a:r>
                      <a:r>
                        <a:rPr kumimoji="1" lang="en-US" altLang="ja-JP" sz="1600" b="1" i="0" u="none" strike="noStrike" cap="none" normalizeH="0" baseline="0" dirty="0" smtClean="0">
                          <a:ln>
                            <a:noFill/>
                          </a:ln>
                          <a:solidFill>
                            <a:schemeClr val="tx1"/>
                          </a:solidFill>
                          <a:effectLst/>
                          <a:latin typeface="Arial Narrow" pitchFamily="34" charset="0"/>
                          <a:ea typeface="ＭＳ Ｐゴシック" pitchFamily="50" charset="-128"/>
                        </a:rPr>
                        <a:t>billion)</a:t>
                      </a:r>
                    </a:p>
                  </a:txBody>
                  <a:tcPr marL="90000" marR="90000" marT="46800" marB="46800" anchor="b"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17500">
                <a:tc rowSpan="6">
                  <a:txBody>
                    <a:bodyPr/>
                    <a:lstStyle/>
                    <a:p>
                      <a:pPr marL="0" marR="0" lvl="0" indent="0" algn="l" defTabSz="914400" rtl="0" eaLnBrk="1" fontAlgn="t" latinLnBrk="0" hangingPunct="1">
                        <a:lnSpc>
                          <a:spcPct val="55000"/>
                        </a:lnSpc>
                        <a:spcBef>
                          <a:spcPct val="20000"/>
                        </a:spcBef>
                        <a:spcAft>
                          <a:spcPct val="0"/>
                        </a:spcAft>
                        <a:buClrTx/>
                        <a:buSzTx/>
                        <a:buFontTx/>
                        <a:buNone/>
                        <a:tabLst/>
                      </a:pPr>
                      <a:r>
                        <a:rPr kumimoji="1" lang="en-US" altLang="ja-JP" sz="1600" b="1" i="0" u="none" strike="noStrike" cap="none" normalizeH="0" baseline="0" dirty="0" smtClean="0">
                          <a:ln>
                            <a:noFill/>
                          </a:ln>
                          <a:solidFill>
                            <a:schemeClr val="tx1"/>
                          </a:solidFill>
                          <a:effectLst/>
                          <a:latin typeface="Arial Narrow" pitchFamily="34" charset="0"/>
                          <a:ea typeface="ＭＳ Ｐゴシック" pitchFamily="50" charset="-128"/>
                        </a:rPr>
                        <a:t>Banks</a:t>
                      </a:r>
                    </a:p>
                  </a:txBody>
                  <a:tcPr marL="90000" marR="90000" marT="46800" marB="4680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ctr" latinLnBrk="0" hangingPunct="1">
                        <a:lnSpc>
                          <a:spcPct val="55000"/>
                        </a:lnSpc>
                        <a:spcBef>
                          <a:spcPct val="20000"/>
                        </a:spcBef>
                        <a:spcAft>
                          <a:spcPct val="0"/>
                        </a:spcAft>
                        <a:buClrTx/>
                        <a:buSzTx/>
                        <a:buFontTx/>
                        <a:buNone/>
                        <a:tabLst/>
                      </a:pPr>
                      <a:r>
                        <a:rPr kumimoji="1" lang="en-US" altLang="ja-JP" sz="1600" b="1" i="0" u="none" strike="noStrike" cap="none" normalizeH="0" baseline="0" dirty="0" smtClean="0">
                          <a:ln>
                            <a:noFill/>
                          </a:ln>
                          <a:solidFill>
                            <a:schemeClr val="tx1"/>
                          </a:solidFill>
                          <a:effectLst/>
                          <a:latin typeface="Arial Narrow" pitchFamily="34" charset="0"/>
                          <a:ea typeface="ＭＳ Ｐゴシック" pitchFamily="50" charset="-128"/>
                        </a:rPr>
                        <a:t>City Banks</a:t>
                      </a:r>
                    </a:p>
                  </a:txBody>
                  <a:tcPr marL="90000" marR="90000" marT="46800" marB="46800"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ysDash"/>
                      <a:round/>
                      <a:headEnd type="none" w="med" len="med"/>
                      <a:tailEnd type="none" w="med" len="med"/>
                    </a:lnB>
                    <a:lnTlToBr>
                      <a:noFill/>
                    </a:lnTlToBr>
                    <a:lnBlToTr>
                      <a:noFill/>
                    </a:lnBlToTr>
                    <a:noFill/>
                  </a:tcPr>
                </a:tc>
                <a:tc>
                  <a:txBody>
                    <a:bodyPr/>
                    <a:lstStyle/>
                    <a:p>
                      <a:pPr marL="0" marR="0" lvl="0" indent="0" algn="r" defTabSz="914400" rtl="0" eaLnBrk="1" fontAlgn="ctr" latinLnBrk="0" hangingPunct="1">
                        <a:lnSpc>
                          <a:spcPct val="55000"/>
                        </a:lnSpc>
                        <a:spcBef>
                          <a:spcPct val="20000"/>
                        </a:spcBef>
                        <a:spcAft>
                          <a:spcPct val="0"/>
                        </a:spcAft>
                        <a:buClrTx/>
                        <a:buSzTx/>
                        <a:buFontTx/>
                        <a:buNone/>
                        <a:tabLst/>
                      </a:pPr>
                      <a:r>
                        <a:rPr kumimoji="1" lang="en-US" altLang="ja-JP" sz="1600" b="1" i="0" u="none" strike="noStrike" cap="none" normalizeH="0" baseline="0" dirty="0" smtClean="0">
                          <a:ln>
                            <a:noFill/>
                          </a:ln>
                          <a:solidFill>
                            <a:schemeClr val="tx1"/>
                          </a:solidFill>
                          <a:effectLst/>
                          <a:latin typeface="Arial Narrow" pitchFamily="34" charset="0"/>
                          <a:ea typeface="ＭＳ Ｐゴシック" pitchFamily="50" charset="-128"/>
                        </a:rPr>
                        <a:t>    6</a:t>
                      </a:r>
                    </a:p>
                  </a:txBody>
                  <a:tcPr marL="90000" marR="90000" marT="46800" marB="46800"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ysDash"/>
                      <a:round/>
                      <a:headEnd type="none" w="med" len="med"/>
                      <a:tailEnd type="none" w="med" len="med"/>
                    </a:lnB>
                    <a:lnTlToBr>
                      <a:noFill/>
                    </a:lnTlToBr>
                    <a:lnBlToTr>
                      <a:noFill/>
                    </a:lnBlToTr>
                    <a:noFill/>
                  </a:tcPr>
                </a:tc>
                <a:tc>
                  <a:txBody>
                    <a:bodyPr/>
                    <a:lstStyle/>
                    <a:p>
                      <a:pPr marL="0" marR="0" lvl="0" indent="0" algn="r" defTabSz="914400" rtl="0" eaLnBrk="1" fontAlgn="ctr" latinLnBrk="0" hangingPunct="1">
                        <a:lnSpc>
                          <a:spcPct val="55000"/>
                        </a:lnSpc>
                        <a:spcBef>
                          <a:spcPct val="20000"/>
                        </a:spcBef>
                        <a:spcAft>
                          <a:spcPct val="0"/>
                        </a:spcAft>
                        <a:buClrTx/>
                        <a:buSzTx/>
                        <a:buFontTx/>
                        <a:buNone/>
                        <a:tabLst/>
                      </a:pPr>
                      <a:r>
                        <a:rPr kumimoji="1" lang="en-US" altLang="ja-JP" sz="1600" b="1" i="0" u="none" strike="noStrike" cap="none" normalizeH="0" baseline="0" dirty="0" smtClean="0">
                          <a:ln>
                            <a:noFill/>
                          </a:ln>
                          <a:solidFill>
                            <a:schemeClr val="tx1"/>
                          </a:solidFill>
                          <a:effectLst/>
                          <a:latin typeface="Arial Narrow" pitchFamily="34" charset="0"/>
                          <a:ea typeface="ＭＳ Ｐゴシック" pitchFamily="50" charset="-128"/>
                        </a:rPr>
                        <a:t>229,688.6 (29.9%)</a:t>
                      </a:r>
                    </a:p>
                  </a:txBody>
                  <a:tcPr marL="90000" marR="90000" marT="46800" marB="46800" anchor="b"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ysDash"/>
                      <a:round/>
                      <a:headEnd type="none" w="med" len="med"/>
                      <a:tailEnd type="none" w="med" len="med"/>
                    </a:lnB>
                    <a:lnTlToBr>
                      <a:noFill/>
                    </a:lnTlToBr>
                    <a:lnBlToTr>
                      <a:noFill/>
                    </a:lnBlToTr>
                    <a:noFill/>
                  </a:tcPr>
                </a:tc>
              </a:tr>
              <a:tr h="317500">
                <a:tc vMerge="1">
                  <a:txBody>
                    <a:bodyPr/>
                    <a:lstStyle/>
                    <a:p>
                      <a:endParaRPr kumimoji="1" lang="ja-JP" altLang="en-US"/>
                    </a:p>
                  </a:txBody>
                  <a:tcPr/>
                </a:tc>
                <a:tc>
                  <a:txBody>
                    <a:bodyPr/>
                    <a:lstStyle/>
                    <a:p>
                      <a:pPr marL="0" marR="0" lvl="0" indent="0" algn="l" defTabSz="914400" rtl="0" eaLnBrk="1" fontAlgn="ctr" latinLnBrk="0" hangingPunct="1">
                        <a:lnSpc>
                          <a:spcPct val="55000"/>
                        </a:lnSpc>
                        <a:spcBef>
                          <a:spcPct val="20000"/>
                        </a:spcBef>
                        <a:spcAft>
                          <a:spcPct val="0"/>
                        </a:spcAft>
                        <a:buClrTx/>
                        <a:buSzTx/>
                        <a:buFontTx/>
                        <a:buNone/>
                        <a:tabLst/>
                      </a:pPr>
                      <a:r>
                        <a:rPr kumimoji="1" lang="en-US" altLang="ja-JP" sz="1600" b="1" i="0" u="none" strike="noStrike" cap="none" normalizeH="0" baseline="0" dirty="0" smtClean="0">
                          <a:ln>
                            <a:noFill/>
                          </a:ln>
                          <a:solidFill>
                            <a:schemeClr val="tx1"/>
                          </a:solidFill>
                          <a:effectLst/>
                          <a:latin typeface="Arial Narrow" pitchFamily="34" charset="0"/>
                          <a:ea typeface="ＭＳ Ｐゴシック" pitchFamily="50" charset="-128"/>
                        </a:rPr>
                        <a:t>Regional Banks</a:t>
                      </a:r>
                    </a:p>
                  </a:txBody>
                  <a:tcPr marL="90000" marR="90000" marT="46800" marB="46800"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ash"/>
                      <a:round/>
                      <a:headEnd type="none" w="med" len="med"/>
                      <a:tailEnd type="none" w="med" len="med"/>
                    </a:lnT>
                    <a:lnB w="12700" cap="flat" cmpd="sng" algn="ctr">
                      <a:solidFill>
                        <a:schemeClr val="tx1"/>
                      </a:solidFill>
                      <a:prstDash val="sysDash"/>
                      <a:round/>
                      <a:headEnd type="none" w="med" len="med"/>
                      <a:tailEnd type="none" w="med" len="med"/>
                    </a:lnB>
                    <a:lnTlToBr>
                      <a:noFill/>
                    </a:lnTlToBr>
                    <a:lnBlToTr>
                      <a:noFill/>
                    </a:lnBlToTr>
                    <a:noFill/>
                  </a:tcPr>
                </a:tc>
                <a:tc>
                  <a:txBody>
                    <a:bodyPr/>
                    <a:lstStyle/>
                    <a:p>
                      <a:pPr marL="0" marR="0" lvl="0" indent="0" algn="r" defTabSz="914400" rtl="0" eaLnBrk="1" fontAlgn="ctr" latinLnBrk="0" hangingPunct="1">
                        <a:lnSpc>
                          <a:spcPct val="55000"/>
                        </a:lnSpc>
                        <a:spcBef>
                          <a:spcPct val="20000"/>
                        </a:spcBef>
                        <a:spcAft>
                          <a:spcPct val="0"/>
                        </a:spcAft>
                        <a:buClrTx/>
                        <a:buSzTx/>
                        <a:buFontTx/>
                        <a:buNone/>
                        <a:tabLst/>
                      </a:pPr>
                      <a:r>
                        <a:rPr kumimoji="1" lang="en-US" altLang="ja-JP" sz="1600" b="1" i="0" u="none" strike="noStrike" cap="none" normalizeH="0" baseline="0" dirty="0" smtClean="0">
                          <a:ln>
                            <a:noFill/>
                          </a:ln>
                          <a:solidFill>
                            <a:schemeClr val="tx1"/>
                          </a:solidFill>
                          <a:effectLst/>
                          <a:latin typeface="Arial Narrow" pitchFamily="34" charset="0"/>
                          <a:ea typeface="ＭＳ Ｐゴシック" pitchFamily="50" charset="-128"/>
                        </a:rPr>
                        <a:t>  64</a:t>
                      </a:r>
                    </a:p>
                  </a:txBody>
                  <a:tcPr marL="90000" marR="90000" marT="46800" marB="46800"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ash"/>
                      <a:round/>
                      <a:headEnd type="none" w="med" len="med"/>
                      <a:tailEnd type="none" w="med" len="med"/>
                    </a:lnT>
                    <a:lnB w="12700" cap="flat" cmpd="sng" algn="ctr">
                      <a:solidFill>
                        <a:schemeClr val="tx1"/>
                      </a:solidFill>
                      <a:prstDash val="sysDash"/>
                      <a:round/>
                      <a:headEnd type="none" w="med" len="med"/>
                      <a:tailEnd type="none" w="med" len="med"/>
                    </a:lnB>
                    <a:lnTlToBr>
                      <a:noFill/>
                    </a:lnTlToBr>
                    <a:lnBlToTr>
                      <a:noFill/>
                    </a:lnBlToTr>
                    <a:noFill/>
                  </a:tcPr>
                </a:tc>
                <a:tc>
                  <a:txBody>
                    <a:bodyPr/>
                    <a:lstStyle/>
                    <a:p>
                      <a:pPr marL="0" marR="0" lvl="0" indent="0" algn="r" defTabSz="914400" rtl="0" eaLnBrk="1" fontAlgn="ctr" latinLnBrk="0" hangingPunct="1">
                        <a:lnSpc>
                          <a:spcPct val="55000"/>
                        </a:lnSpc>
                        <a:spcBef>
                          <a:spcPct val="20000"/>
                        </a:spcBef>
                        <a:spcAft>
                          <a:spcPct val="0"/>
                        </a:spcAft>
                        <a:buClrTx/>
                        <a:buSzTx/>
                        <a:buFontTx/>
                        <a:buNone/>
                        <a:tabLst/>
                      </a:pPr>
                      <a:r>
                        <a:rPr kumimoji="1" lang="en-US" altLang="ja-JP" sz="1600" b="1" i="0" u="none" strike="noStrike" cap="none" normalizeH="0" baseline="0" dirty="0" smtClean="0">
                          <a:ln>
                            <a:noFill/>
                          </a:ln>
                          <a:solidFill>
                            <a:schemeClr val="tx1"/>
                          </a:solidFill>
                          <a:effectLst/>
                          <a:latin typeface="Arial Narrow" pitchFamily="34" charset="0"/>
                          <a:ea typeface="ＭＳ Ｐゴシック" pitchFamily="50" charset="-128"/>
                        </a:rPr>
                        <a:t>193,291.8 (25.2%)</a:t>
                      </a:r>
                    </a:p>
                  </a:txBody>
                  <a:tcPr marL="90000" marR="90000" marT="46800" marB="46800" anchor="b"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ysDash"/>
                      <a:round/>
                      <a:headEnd type="none" w="med" len="med"/>
                      <a:tailEnd type="none" w="med" len="med"/>
                    </a:lnT>
                    <a:lnB w="12700" cap="flat" cmpd="sng" algn="ctr">
                      <a:solidFill>
                        <a:schemeClr val="tx1"/>
                      </a:solidFill>
                      <a:prstDash val="sysDash"/>
                      <a:round/>
                      <a:headEnd type="none" w="med" len="med"/>
                      <a:tailEnd type="none" w="med" len="med"/>
                    </a:lnB>
                    <a:lnTlToBr>
                      <a:noFill/>
                    </a:lnTlToBr>
                    <a:lnBlToTr>
                      <a:noFill/>
                    </a:lnBlToTr>
                    <a:noFill/>
                  </a:tcPr>
                </a:tc>
              </a:tr>
              <a:tr h="317500">
                <a:tc vMerge="1">
                  <a:txBody>
                    <a:bodyPr/>
                    <a:lstStyle/>
                    <a:p>
                      <a:endParaRPr kumimoji="1" lang="ja-JP" altLang="en-US"/>
                    </a:p>
                  </a:txBody>
                  <a:tcPr/>
                </a:tc>
                <a:tc>
                  <a:txBody>
                    <a:bodyPr/>
                    <a:lstStyle/>
                    <a:p>
                      <a:pPr marL="0" marR="0" lvl="0" indent="0" algn="l" defTabSz="914400" rtl="0" eaLnBrk="1" fontAlgn="ctr" latinLnBrk="0" hangingPunct="1">
                        <a:lnSpc>
                          <a:spcPct val="55000"/>
                        </a:lnSpc>
                        <a:spcBef>
                          <a:spcPct val="20000"/>
                        </a:spcBef>
                        <a:spcAft>
                          <a:spcPct val="0"/>
                        </a:spcAft>
                        <a:buClrTx/>
                        <a:buSzTx/>
                        <a:buFontTx/>
                        <a:buNone/>
                        <a:tabLst/>
                      </a:pPr>
                      <a:r>
                        <a:rPr kumimoji="1" lang="en-US" altLang="ja-JP" sz="1600" b="1" i="0" u="none" strike="noStrike" cap="none" normalizeH="0" baseline="0" dirty="0" smtClean="0">
                          <a:ln>
                            <a:noFill/>
                          </a:ln>
                          <a:solidFill>
                            <a:schemeClr val="tx1"/>
                          </a:solidFill>
                          <a:effectLst/>
                          <a:latin typeface="Arial Narrow" pitchFamily="34" charset="0"/>
                          <a:ea typeface="ＭＳ Ｐゴシック" pitchFamily="50" charset="-128"/>
                        </a:rPr>
                        <a:t>Regional Banks Ⅱ</a:t>
                      </a:r>
                    </a:p>
                  </a:txBody>
                  <a:tcPr marL="90000" marR="90000" marT="46800" marB="46800"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ash"/>
                      <a:round/>
                      <a:headEnd type="none" w="med" len="med"/>
                      <a:tailEnd type="none" w="med" len="med"/>
                    </a:lnT>
                    <a:lnB w="12700" cap="flat" cmpd="sng" algn="ctr">
                      <a:solidFill>
                        <a:schemeClr val="tx1"/>
                      </a:solidFill>
                      <a:prstDash val="sysDash"/>
                      <a:round/>
                      <a:headEnd type="none" w="med" len="med"/>
                      <a:tailEnd type="none" w="med" len="med"/>
                    </a:lnB>
                    <a:lnTlToBr>
                      <a:noFill/>
                    </a:lnTlToBr>
                    <a:lnBlToTr>
                      <a:noFill/>
                    </a:lnBlToTr>
                    <a:noFill/>
                  </a:tcPr>
                </a:tc>
                <a:tc>
                  <a:txBody>
                    <a:bodyPr/>
                    <a:lstStyle/>
                    <a:p>
                      <a:pPr marL="0" marR="0" lvl="0" indent="0" algn="r" defTabSz="914400" rtl="0" eaLnBrk="1" fontAlgn="ctr" latinLnBrk="0" hangingPunct="1">
                        <a:lnSpc>
                          <a:spcPct val="55000"/>
                        </a:lnSpc>
                        <a:spcBef>
                          <a:spcPct val="20000"/>
                        </a:spcBef>
                        <a:spcAft>
                          <a:spcPct val="0"/>
                        </a:spcAft>
                        <a:buClrTx/>
                        <a:buSzTx/>
                        <a:buFontTx/>
                        <a:buNone/>
                        <a:tabLst/>
                      </a:pPr>
                      <a:r>
                        <a:rPr kumimoji="1" lang="en-US" altLang="ja-JP" sz="1600" b="1" i="0" u="none" strike="noStrike" cap="none" normalizeH="0" baseline="0" dirty="0" smtClean="0">
                          <a:ln>
                            <a:noFill/>
                          </a:ln>
                          <a:solidFill>
                            <a:schemeClr val="tx1"/>
                          </a:solidFill>
                          <a:effectLst/>
                          <a:latin typeface="Arial Narrow" pitchFamily="34" charset="0"/>
                          <a:ea typeface="ＭＳ Ｐゴシック" pitchFamily="50" charset="-128"/>
                        </a:rPr>
                        <a:t> 44</a:t>
                      </a:r>
                    </a:p>
                  </a:txBody>
                  <a:tcPr marL="90000" marR="90000" marT="46800" marB="46800"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ash"/>
                      <a:round/>
                      <a:headEnd type="none" w="med" len="med"/>
                      <a:tailEnd type="none" w="med" len="med"/>
                    </a:lnT>
                    <a:lnB w="12700" cap="flat" cmpd="sng" algn="ctr">
                      <a:solidFill>
                        <a:schemeClr val="tx1"/>
                      </a:solidFill>
                      <a:prstDash val="sysDash"/>
                      <a:round/>
                      <a:headEnd type="none" w="med" len="med"/>
                      <a:tailEnd type="none" w="med" len="med"/>
                    </a:lnB>
                    <a:lnTlToBr>
                      <a:noFill/>
                    </a:lnTlToBr>
                    <a:lnBlToTr>
                      <a:noFill/>
                    </a:lnBlToTr>
                    <a:noFill/>
                  </a:tcPr>
                </a:tc>
                <a:tc>
                  <a:txBody>
                    <a:bodyPr/>
                    <a:lstStyle/>
                    <a:p>
                      <a:pPr marL="0" marR="0" lvl="0" indent="0" algn="r" defTabSz="914400" rtl="0" eaLnBrk="1" fontAlgn="ctr" latinLnBrk="0" hangingPunct="1">
                        <a:lnSpc>
                          <a:spcPct val="55000"/>
                        </a:lnSpc>
                        <a:spcBef>
                          <a:spcPct val="20000"/>
                        </a:spcBef>
                        <a:spcAft>
                          <a:spcPct val="0"/>
                        </a:spcAft>
                        <a:buClrTx/>
                        <a:buSzTx/>
                        <a:buFontTx/>
                        <a:buNone/>
                        <a:tabLst/>
                      </a:pPr>
                      <a:r>
                        <a:rPr kumimoji="1" lang="en-US" altLang="ja-JP" sz="1600" b="1" i="0" u="none" strike="noStrike" cap="none" normalizeH="0" baseline="0" dirty="0" smtClean="0">
                          <a:ln>
                            <a:noFill/>
                          </a:ln>
                          <a:solidFill>
                            <a:schemeClr val="tx1"/>
                          </a:solidFill>
                          <a:effectLst/>
                          <a:latin typeface="Arial Narrow" pitchFamily="34" charset="0"/>
                          <a:ea typeface="ＭＳ Ｐゴシック" pitchFamily="50" charset="-128"/>
                        </a:rPr>
                        <a:t>   54,740.3 ( 7.1%)</a:t>
                      </a:r>
                    </a:p>
                  </a:txBody>
                  <a:tcPr marL="90000" marR="90000" marT="46800" marB="46800" anchor="b"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ysDash"/>
                      <a:round/>
                      <a:headEnd type="none" w="med" len="med"/>
                      <a:tailEnd type="none" w="med" len="med"/>
                    </a:lnT>
                    <a:lnB w="12700" cap="flat" cmpd="sng" algn="ctr">
                      <a:solidFill>
                        <a:schemeClr val="tx1"/>
                      </a:solidFill>
                      <a:prstDash val="sysDash"/>
                      <a:round/>
                      <a:headEnd type="none" w="med" len="med"/>
                      <a:tailEnd type="none" w="med" len="med"/>
                    </a:lnB>
                    <a:lnTlToBr>
                      <a:noFill/>
                    </a:lnTlToBr>
                    <a:lnBlToTr>
                      <a:noFill/>
                    </a:lnBlToTr>
                    <a:noFill/>
                  </a:tcPr>
                </a:tc>
              </a:tr>
              <a:tr h="312738">
                <a:tc vMerge="1">
                  <a:txBody>
                    <a:bodyPr/>
                    <a:lstStyle/>
                    <a:p>
                      <a:endParaRPr kumimoji="1" lang="ja-JP" altLang="en-US"/>
                    </a:p>
                  </a:txBody>
                  <a:tcPr/>
                </a:tc>
                <a:tc>
                  <a:txBody>
                    <a:bodyPr/>
                    <a:lstStyle/>
                    <a:p>
                      <a:pPr marL="0" marR="0" lvl="0" indent="0" algn="l" defTabSz="914400" rtl="0" eaLnBrk="1" fontAlgn="ctr" latinLnBrk="0" hangingPunct="1">
                        <a:lnSpc>
                          <a:spcPct val="55000"/>
                        </a:lnSpc>
                        <a:spcBef>
                          <a:spcPct val="20000"/>
                        </a:spcBef>
                        <a:spcAft>
                          <a:spcPct val="0"/>
                        </a:spcAft>
                        <a:buClrTx/>
                        <a:buSzTx/>
                        <a:buFontTx/>
                        <a:buNone/>
                        <a:tabLst/>
                      </a:pPr>
                      <a:r>
                        <a:rPr kumimoji="1" lang="en-US" altLang="ja-JP" sz="1600" b="1" i="0" u="none" strike="noStrike" cap="none" normalizeH="0" baseline="0" dirty="0" smtClean="0">
                          <a:ln>
                            <a:noFill/>
                          </a:ln>
                          <a:solidFill>
                            <a:schemeClr val="tx1"/>
                          </a:solidFill>
                          <a:effectLst/>
                          <a:latin typeface="Arial Narrow" pitchFamily="34" charset="0"/>
                          <a:ea typeface="ＭＳ Ｐゴシック" pitchFamily="50" charset="-128"/>
                        </a:rPr>
                        <a:t>Trust Banks</a:t>
                      </a:r>
                    </a:p>
                  </a:txBody>
                  <a:tcPr marL="90000" marR="90000" marT="46800" marB="46800"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ash"/>
                      <a:round/>
                      <a:headEnd type="none" w="med" len="med"/>
                      <a:tailEnd type="none" w="med" len="med"/>
                    </a:lnT>
                    <a:lnB w="12700" cap="flat" cmpd="sng" algn="ctr">
                      <a:solidFill>
                        <a:schemeClr val="tx1"/>
                      </a:solidFill>
                      <a:prstDash val="sysDash"/>
                      <a:round/>
                      <a:headEnd type="none" w="med" len="med"/>
                      <a:tailEnd type="none" w="med" len="med"/>
                    </a:lnB>
                    <a:lnTlToBr>
                      <a:noFill/>
                    </a:lnTlToBr>
                    <a:lnBlToTr>
                      <a:noFill/>
                    </a:lnBlToTr>
                    <a:noFill/>
                  </a:tcPr>
                </a:tc>
                <a:tc>
                  <a:txBody>
                    <a:bodyPr/>
                    <a:lstStyle/>
                    <a:p>
                      <a:pPr marL="0" marR="0" lvl="0" indent="0" algn="r" defTabSz="914400" rtl="0" eaLnBrk="1" fontAlgn="ctr" latinLnBrk="0" hangingPunct="1">
                        <a:lnSpc>
                          <a:spcPct val="55000"/>
                        </a:lnSpc>
                        <a:spcBef>
                          <a:spcPct val="20000"/>
                        </a:spcBef>
                        <a:spcAft>
                          <a:spcPct val="0"/>
                        </a:spcAft>
                        <a:buClrTx/>
                        <a:buSzTx/>
                        <a:buFontTx/>
                        <a:buNone/>
                        <a:tabLst/>
                      </a:pPr>
                      <a:r>
                        <a:rPr kumimoji="1" lang="en-US" altLang="ja-JP" sz="1600" b="1" i="0" u="none" strike="noStrike" cap="none" normalizeH="0" baseline="0" dirty="0" smtClean="0">
                          <a:ln>
                            <a:noFill/>
                          </a:ln>
                          <a:solidFill>
                            <a:schemeClr val="tx1"/>
                          </a:solidFill>
                          <a:effectLst/>
                          <a:latin typeface="Arial Narrow" pitchFamily="34" charset="0"/>
                          <a:ea typeface="ＭＳ Ｐゴシック" pitchFamily="50" charset="-128"/>
                        </a:rPr>
                        <a:t>  22</a:t>
                      </a:r>
                    </a:p>
                  </a:txBody>
                  <a:tcPr marL="90000" marR="90000" marT="46800" marB="46800"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ash"/>
                      <a:round/>
                      <a:headEnd type="none" w="med" len="med"/>
                      <a:tailEnd type="none" w="med" len="med"/>
                    </a:lnT>
                    <a:lnB w="12700" cap="flat" cmpd="sng" algn="ctr">
                      <a:solidFill>
                        <a:schemeClr val="tx1"/>
                      </a:solidFill>
                      <a:prstDash val="sysDash"/>
                      <a:round/>
                      <a:headEnd type="none" w="med" len="med"/>
                      <a:tailEnd type="none" w="med" len="med"/>
                    </a:lnB>
                    <a:lnTlToBr>
                      <a:noFill/>
                    </a:lnTlToBr>
                    <a:lnBlToTr>
                      <a:noFill/>
                    </a:lnBlToTr>
                    <a:noFill/>
                  </a:tcPr>
                </a:tc>
                <a:tc>
                  <a:txBody>
                    <a:bodyPr/>
                    <a:lstStyle/>
                    <a:p>
                      <a:pPr marL="0" marR="0" lvl="0" indent="0" algn="r" defTabSz="914400" rtl="0" eaLnBrk="1" fontAlgn="ctr" latinLnBrk="0" hangingPunct="1">
                        <a:lnSpc>
                          <a:spcPct val="55000"/>
                        </a:lnSpc>
                        <a:spcBef>
                          <a:spcPct val="20000"/>
                        </a:spcBef>
                        <a:spcAft>
                          <a:spcPct val="0"/>
                        </a:spcAft>
                        <a:buClrTx/>
                        <a:buSzTx/>
                        <a:buFontTx/>
                        <a:buNone/>
                        <a:tabLst/>
                      </a:pPr>
                      <a:r>
                        <a:rPr kumimoji="1" lang="en-US" altLang="ja-JP" sz="1600" b="1" i="0" u="none" strike="noStrike" cap="none" normalizeH="0" baseline="0" dirty="0" smtClean="0">
                          <a:ln>
                            <a:noFill/>
                          </a:ln>
                          <a:solidFill>
                            <a:schemeClr val="tx1"/>
                          </a:solidFill>
                          <a:effectLst/>
                          <a:latin typeface="Arial Narrow" pitchFamily="34" charset="0"/>
                          <a:ea typeface="ＭＳ Ｐゴシック" pitchFamily="50" charset="-128"/>
                        </a:rPr>
                        <a:t>   38,099.9  (5.0%)</a:t>
                      </a:r>
                    </a:p>
                  </a:txBody>
                  <a:tcPr marL="90000" marR="90000" marT="46800" marB="46800" anchor="b"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ysDash"/>
                      <a:round/>
                      <a:headEnd type="none" w="med" len="med"/>
                      <a:tailEnd type="none" w="med" len="med"/>
                    </a:lnT>
                    <a:lnB w="12700" cap="flat" cmpd="sng" algn="ctr">
                      <a:solidFill>
                        <a:schemeClr val="tx1"/>
                      </a:solidFill>
                      <a:prstDash val="sysDash"/>
                      <a:round/>
                      <a:headEnd type="none" w="med" len="med"/>
                      <a:tailEnd type="none" w="med" len="med"/>
                    </a:lnB>
                    <a:lnTlToBr>
                      <a:noFill/>
                    </a:lnTlToBr>
                    <a:lnBlToTr>
                      <a:noFill/>
                    </a:lnBlToTr>
                    <a:noFill/>
                  </a:tcPr>
                </a:tc>
              </a:tr>
              <a:tr h="315913">
                <a:tc vMerge="1">
                  <a:txBody>
                    <a:bodyPr/>
                    <a:lstStyle/>
                    <a:p>
                      <a:endParaRPr kumimoji="1" lang="ja-JP" altLang="en-US"/>
                    </a:p>
                  </a:txBody>
                  <a:tcPr/>
                </a:tc>
                <a:tc>
                  <a:txBody>
                    <a:bodyPr/>
                    <a:lstStyle/>
                    <a:p>
                      <a:pPr marL="0" marR="0" lvl="0" indent="0" algn="l" defTabSz="914400" rtl="0" eaLnBrk="1" fontAlgn="ctr" latinLnBrk="0" hangingPunct="1">
                        <a:lnSpc>
                          <a:spcPct val="55000"/>
                        </a:lnSpc>
                        <a:spcBef>
                          <a:spcPct val="20000"/>
                        </a:spcBef>
                        <a:spcAft>
                          <a:spcPct val="0"/>
                        </a:spcAft>
                        <a:buClrTx/>
                        <a:buSzTx/>
                        <a:buFontTx/>
                        <a:buNone/>
                        <a:tabLst/>
                      </a:pPr>
                      <a:r>
                        <a:rPr kumimoji="1" lang="en-US" altLang="ja-JP" sz="1600" b="1" i="0" u="none" strike="noStrike" cap="none" normalizeH="0" baseline="0" dirty="0" smtClean="0">
                          <a:ln>
                            <a:noFill/>
                          </a:ln>
                          <a:solidFill>
                            <a:schemeClr val="tx1"/>
                          </a:solidFill>
                          <a:effectLst/>
                          <a:latin typeface="Arial Narrow" pitchFamily="34" charset="0"/>
                          <a:ea typeface="ＭＳ Ｐゴシック" pitchFamily="50" charset="-128"/>
                        </a:rPr>
                        <a:t>Others</a:t>
                      </a:r>
                    </a:p>
                  </a:txBody>
                  <a:tcPr marL="90000" marR="90000" marT="46800" marB="46800"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ash"/>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ctr" latinLnBrk="0" hangingPunct="1">
                        <a:lnSpc>
                          <a:spcPct val="55000"/>
                        </a:lnSpc>
                        <a:spcBef>
                          <a:spcPct val="20000"/>
                        </a:spcBef>
                        <a:spcAft>
                          <a:spcPct val="0"/>
                        </a:spcAft>
                        <a:buClrTx/>
                        <a:buSzTx/>
                        <a:buFontTx/>
                        <a:buNone/>
                        <a:tabLst/>
                      </a:pPr>
                      <a:r>
                        <a:rPr kumimoji="1" lang="en-US" altLang="ja-JP" sz="1600" b="1" i="0" u="none" strike="noStrike" cap="none" normalizeH="0" baseline="0" dirty="0" smtClean="0">
                          <a:ln>
                            <a:noFill/>
                          </a:ln>
                          <a:solidFill>
                            <a:schemeClr val="tx1"/>
                          </a:solidFill>
                          <a:effectLst/>
                          <a:latin typeface="Arial Narrow" pitchFamily="34" charset="0"/>
                          <a:ea typeface="ＭＳ Ｐゴシック" pitchFamily="50" charset="-128"/>
                        </a:rPr>
                        <a:t>  13</a:t>
                      </a:r>
                    </a:p>
                  </a:txBody>
                  <a:tcPr marL="90000" marR="90000" marT="46800" marB="46800"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ash"/>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ctr" latinLnBrk="0" hangingPunct="1">
                        <a:lnSpc>
                          <a:spcPct val="55000"/>
                        </a:lnSpc>
                        <a:spcBef>
                          <a:spcPct val="20000"/>
                        </a:spcBef>
                        <a:spcAft>
                          <a:spcPct val="0"/>
                        </a:spcAft>
                        <a:buClrTx/>
                        <a:buSzTx/>
                        <a:buFontTx/>
                        <a:buNone/>
                        <a:tabLst/>
                      </a:pPr>
                      <a:r>
                        <a:rPr kumimoji="1" lang="en-US" altLang="ja-JP" sz="1600" b="1" i="0" u="none" strike="noStrike" cap="none" normalizeH="0" baseline="0" dirty="0" smtClean="0">
                          <a:ln>
                            <a:noFill/>
                          </a:ln>
                          <a:solidFill>
                            <a:schemeClr val="tx1"/>
                          </a:solidFill>
                          <a:effectLst/>
                          <a:latin typeface="Arial Narrow" pitchFamily="34" charset="0"/>
                          <a:ea typeface="ＭＳ Ｐゴシック" pitchFamily="50" charset="-128"/>
                        </a:rPr>
                        <a:t>102,016.2 (13.3%)</a:t>
                      </a:r>
                    </a:p>
                  </a:txBody>
                  <a:tcPr marL="90000" marR="90000" marT="46800" marB="46800" anchor="b"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ysDash"/>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15913">
                <a:tc vMerge="1">
                  <a:txBody>
                    <a:bodyPr/>
                    <a:lstStyle/>
                    <a:p>
                      <a:endParaRPr kumimoji="1" lang="ja-JP" altLang="en-US"/>
                    </a:p>
                  </a:txBody>
                  <a:tcPr/>
                </a:tc>
                <a:tc>
                  <a:txBody>
                    <a:bodyPr/>
                    <a:lstStyle/>
                    <a:p>
                      <a:pPr marL="0" marR="0" lvl="0" indent="0" algn="l" defTabSz="914400" rtl="0" eaLnBrk="1" fontAlgn="ctr" latinLnBrk="0" hangingPunct="1">
                        <a:lnSpc>
                          <a:spcPct val="55000"/>
                        </a:lnSpc>
                        <a:spcBef>
                          <a:spcPct val="20000"/>
                        </a:spcBef>
                        <a:spcAft>
                          <a:spcPct val="0"/>
                        </a:spcAft>
                        <a:buClrTx/>
                        <a:buSzTx/>
                        <a:buFontTx/>
                        <a:buNone/>
                        <a:tabLst/>
                      </a:pPr>
                      <a:r>
                        <a:rPr kumimoji="1" lang="en-US" altLang="ja-JP" sz="1600" b="1" i="0" u="none" strike="noStrike" cap="none" normalizeH="0" baseline="0" dirty="0" smtClean="0">
                          <a:ln>
                            <a:noFill/>
                          </a:ln>
                          <a:solidFill>
                            <a:schemeClr val="tx1"/>
                          </a:solidFill>
                          <a:effectLst/>
                          <a:latin typeface="Arial Narrow" pitchFamily="34" charset="0"/>
                          <a:ea typeface="ＭＳ Ｐゴシック" pitchFamily="50" charset="-128"/>
                        </a:rPr>
                        <a:t>Sub-Total</a:t>
                      </a:r>
                    </a:p>
                  </a:txBody>
                  <a:tcPr marL="90000" marR="90000" marT="46800" marB="46800"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alpha val="50000"/>
                      </a:srgbClr>
                    </a:solidFill>
                  </a:tcPr>
                </a:tc>
                <a:tc>
                  <a:txBody>
                    <a:bodyPr/>
                    <a:lstStyle/>
                    <a:p>
                      <a:pPr marL="0" marR="0" lvl="0" indent="0" algn="r" defTabSz="914400" rtl="0" eaLnBrk="1" fontAlgn="ctr" latinLnBrk="0" hangingPunct="1">
                        <a:lnSpc>
                          <a:spcPct val="55000"/>
                        </a:lnSpc>
                        <a:spcBef>
                          <a:spcPct val="20000"/>
                        </a:spcBef>
                        <a:spcAft>
                          <a:spcPct val="0"/>
                        </a:spcAft>
                        <a:buClrTx/>
                        <a:buSzTx/>
                        <a:buFontTx/>
                        <a:buNone/>
                        <a:tabLst/>
                      </a:pPr>
                      <a:r>
                        <a:rPr kumimoji="1" lang="en-US" altLang="ja-JP" sz="1600" b="1" i="0" u="none" strike="noStrike" cap="none" normalizeH="0" baseline="0" dirty="0" smtClean="0">
                          <a:ln>
                            <a:noFill/>
                          </a:ln>
                          <a:solidFill>
                            <a:schemeClr val="tx1"/>
                          </a:solidFill>
                          <a:effectLst/>
                          <a:latin typeface="Arial Narrow" pitchFamily="34" charset="0"/>
                          <a:ea typeface="ＭＳ Ｐゴシック" pitchFamily="50" charset="-128"/>
                        </a:rPr>
                        <a:t>149</a:t>
                      </a:r>
                    </a:p>
                  </a:txBody>
                  <a:tcPr marL="90000" marR="90000" marT="46800" marB="46800"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alpha val="50000"/>
                      </a:srgbClr>
                    </a:solidFill>
                  </a:tcPr>
                </a:tc>
                <a:tc>
                  <a:txBody>
                    <a:bodyPr/>
                    <a:lstStyle/>
                    <a:p>
                      <a:pPr marL="0" marR="0" lvl="0" indent="0" algn="r" defTabSz="914400" rtl="0" eaLnBrk="1" fontAlgn="ctr" latinLnBrk="0" hangingPunct="1">
                        <a:lnSpc>
                          <a:spcPct val="55000"/>
                        </a:lnSpc>
                        <a:spcBef>
                          <a:spcPct val="20000"/>
                        </a:spcBef>
                        <a:spcAft>
                          <a:spcPct val="0"/>
                        </a:spcAft>
                        <a:buClrTx/>
                        <a:buSzTx/>
                        <a:buFontTx/>
                        <a:buNone/>
                        <a:tabLst/>
                      </a:pPr>
                      <a:r>
                        <a:rPr kumimoji="1" lang="en-US" altLang="ja-JP" sz="1600" b="1" i="0" u="none" strike="noStrike" cap="none" normalizeH="0" baseline="0" dirty="0" smtClean="0">
                          <a:ln>
                            <a:noFill/>
                          </a:ln>
                          <a:solidFill>
                            <a:schemeClr val="tx1"/>
                          </a:solidFill>
                          <a:effectLst/>
                          <a:latin typeface="Arial Narrow" pitchFamily="34" charset="0"/>
                          <a:ea typeface="ＭＳ Ｐゴシック" pitchFamily="50" charset="-128"/>
                        </a:rPr>
                        <a:t>617,836.8 (80.5%)</a:t>
                      </a:r>
                    </a:p>
                  </a:txBody>
                  <a:tcPr marL="90000" marR="90000" marT="46800" marB="46800" anchor="b"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alpha val="50000"/>
                      </a:srgbClr>
                    </a:solidFill>
                  </a:tcPr>
                </a:tc>
              </a:tr>
              <a:tr h="319088">
                <a:tc gridSpan="2">
                  <a:txBody>
                    <a:bodyPr/>
                    <a:lstStyle/>
                    <a:p>
                      <a:pPr marL="0" marR="0" lvl="0" indent="0" algn="l" defTabSz="914400" rtl="0" eaLnBrk="1" fontAlgn="ctr" latinLnBrk="0" hangingPunct="1">
                        <a:lnSpc>
                          <a:spcPct val="55000"/>
                        </a:lnSpc>
                        <a:spcBef>
                          <a:spcPct val="20000"/>
                        </a:spcBef>
                        <a:spcAft>
                          <a:spcPct val="0"/>
                        </a:spcAft>
                        <a:buClrTx/>
                        <a:buSzTx/>
                        <a:buFontTx/>
                        <a:buNone/>
                        <a:tabLst/>
                      </a:pPr>
                      <a:r>
                        <a:rPr kumimoji="1" lang="en-US" altLang="ja-JP" sz="1600" b="1" i="0" u="none" strike="noStrike" cap="none" normalizeH="0" baseline="0" dirty="0" smtClean="0">
                          <a:ln>
                            <a:noFill/>
                          </a:ln>
                          <a:solidFill>
                            <a:schemeClr val="tx1"/>
                          </a:solidFill>
                          <a:effectLst/>
                          <a:latin typeface="Arial Narrow" pitchFamily="34" charset="0"/>
                          <a:ea typeface="ＭＳ Ｐゴシック" pitchFamily="50" charset="-128"/>
                        </a:rPr>
                        <a:t>Shinkin Banks</a:t>
                      </a:r>
                    </a:p>
                  </a:txBody>
                  <a:tcPr marL="90000" marR="90000" marT="46800" marB="46800" anchor="b"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ysDash"/>
                      <a:round/>
                      <a:headEnd type="none" w="med" len="med"/>
                      <a:tailEnd type="none" w="med" len="med"/>
                    </a:lnB>
                    <a:lnTlToBr>
                      <a:noFill/>
                    </a:lnTlToBr>
                    <a:lnBlToTr>
                      <a:noFill/>
                    </a:lnBlToTr>
                    <a:noFill/>
                  </a:tcPr>
                </a:tc>
                <a:tc hMerge="1">
                  <a:txBody>
                    <a:bodyPr/>
                    <a:lstStyle/>
                    <a:p>
                      <a:endParaRPr kumimoji="1" lang="ja-JP" altLang="en-US"/>
                    </a:p>
                  </a:txBody>
                  <a:tcPr/>
                </a:tc>
                <a:tc>
                  <a:txBody>
                    <a:bodyPr/>
                    <a:lstStyle/>
                    <a:p>
                      <a:pPr marL="0" marR="0" lvl="0" indent="0" algn="r" defTabSz="914400" rtl="0" eaLnBrk="1" fontAlgn="ctr" latinLnBrk="0" hangingPunct="1">
                        <a:lnSpc>
                          <a:spcPct val="55000"/>
                        </a:lnSpc>
                        <a:spcBef>
                          <a:spcPct val="20000"/>
                        </a:spcBef>
                        <a:spcAft>
                          <a:spcPct val="0"/>
                        </a:spcAft>
                        <a:buClrTx/>
                        <a:buSzTx/>
                        <a:buFontTx/>
                        <a:buNone/>
                        <a:tabLst/>
                      </a:pPr>
                      <a:r>
                        <a:rPr kumimoji="1" lang="en-US" altLang="ja-JP" sz="1600" b="1" i="0" u="none" strike="noStrike" cap="none" normalizeH="0" baseline="0" dirty="0" smtClean="0">
                          <a:ln>
                            <a:noFill/>
                          </a:ln>
                          <a:solidFill>
                            <a:schemeClr val="tx1"/>
                          </a:solidFill>
                          <a:effectLst/>
                          <a:latin typeface="Arial Narrow" pitchFamily="34" charset="0"/>
                          <a:ea typeface="ＭＳ Ｐゴシック" pitchFamily="50" charset="-128"/>
                        </a:rPr>
                        <a:t>279</a:t>
                      </a:r>
                    </a:p>
                  </a:txBody>
                  <a:tcPr marL="90000" marR="90000" marT="46800" marB="46800"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ysDash"/>
                      <a:round/>
                      <a:headEnd type="none" w="med" len="med"/>
                      <a:tailEnd type="none" w="med" len="med"/>
                    </a:lnB>
                    <a:lnTlToBr>
                      <a:noFill/>
                    </a:lnTlToBr>
                    <a:lnBlToTr>
                      <a:noFill/>
                    </a:lnBlToTr>
                    <a:noFill/>
                  </a:tcPr>
                </a:tc>
                <a:tc>
                  <a:txBody>
                    <a:bodyPr/>
                    <a:lstStyle/>
                    <a:p>
                      <a:pPr marL="0" marR="0" lvl="0" indent="0" algn="r" defTabSz="914400" rtl="0" eaLnBrk="1" fontAlgn="ctr" latinLnBrk="0" hangingPunct="1">
                        <a:lnSpc>
                          <a:spcPct val="55000"/>
                        </a:lnSpc>
                        <a:spcBef>
                          <a:spcPct val="20000"/>
                        </a:spcBef>
                        <a:spcAft>
                          <a:spcPct val="0"/>
                        </a:spcAft>
                        <a:buClrTx/>
                        <a:buSzTx/>
                        <a:buFontTx/>
                        <a:buNone/>
                        <a:tabLst/>
                      </a:pPr>
                      <a:r>
                        <a:rPr kumimoji="1" lang="en-US" altLang="ja-JP" sz="1600" b="1" i="0" u="none" strike="noStrike" cap="none" normalizeH="0" baseline="0" dirty="0" smtClean="0">
                          <a:ln>
                            <a:noFill/>
                          </a:ln>
                          <a:solidFill>
                            <a:schemeClr val="tx1"/>
                          </a:solidFill>
                          <a:effectLst/>
                          <a:latin typeface="Arial Narrow" pitchFamily="34" charset="0"/>
                          <a:ea typeface="ＭＳ Ｐゴシック" pitchFamily="50" charset="-128"/>
                        </a:rPr>
                        <a:t>113,842.3 (14.8%)</a:t>
                      </a:r>
                    </a:p>
                  </a:txBody>
                  <a:tcPr marL="90000" marR="90000" marT="46800" marB="46800" anchor="b"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ysDash"/>
                      <a:round/>
                      <a:headEnd type="none" w="med" len="med"/>
                      <a:tailEnd type="none" w="med" len="med"/>
                    </a:lnB>
                    <a:lnTlToBr>
                      <a:noFill/>
                    </a:lnTlToBr>
                    <a:lnBlToTr>
                      <a:noFill/>
                    </a:lnBlToTr>
                    <a:noFill/>
                  </a:tcPr>
                </a:tc>
              </a:tr>
              <a:tr h="317500">
                <a:tc gridSpan="2">
                  <a:txBody>
                    <a:bodyPr/>
                    <a:lstStyle/>
                    <a:p>
                      <a:pPr marL="0" marR="0" lvl="0" indent="0" algn="l" defTabSz="914400" rtl="0" eaLnBrk="1" fontAlgn="ctr" latinLnBrk="0" hangingPunct="1">
                        <a:lnSpc>
                          <a:spcPct val="55000"/>
                        </a:lnSpc>
                        <a:spcBef>
                          <a:spcPct val="20000"/>
                        </a:spcBef>
                        <a:spcAft>
                          <a:spcPct val="0"/>
                        </a:spcAft>
                        <a:buClrTx/>
                        <a:buSzTx/>
                        <a:buFontTx/>
                        <a:buNone/>
                        <a:tabLst/>
                      </a:pPr>
                      <a:r>
                        <a:rPr kumimoji="1" lang="en-US" altLang="ja-JP" sz="1600" b="1" i="0" u="none" strike="noStrike" cap="none" normalizeH="0" baseline="0" dirty="0" smtClean="0">
                          <a:ln>
                            <a:noFill/>
                          </a:ln>
                          <a:solidFill>
                            <a:schemeClr val="tx1"/>
                          </a:solidFill>
                          <a:effectLst/>
                          <a:latin typeface="Arial Narrow" pitchFamily="34" charset="0"/>
                          <a:ea typeface="ＭＳ Ｐゴシック" pitchFamily="50" charset="-128"/>
                        </a:rPr>
                        <a:t>Credit Cooperatives</a:t>
                      </a:r>
                    </a:p>
                  </a:txBody>
                  <a:tcPr marL="90000" marR="90000" marT="46800" marB="46800" anchor="b"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ash"/>
                      <a:round/>
                      <a:headEnd type="none" w="med" len="med"/>
                      <a:tailEnd type="none" w="med" len="med"/>
                    </a:lnT>
                    <a:lnB w="12700" cap="flat" cmpd="sng" algn="ctr">
                      <a:solidFill>
                        <a:schemeClr val="tx1"/>
                      </a:solidFill>
                      <a:prstDash val="sysDash"/>
                      <a:round/>
                      <a:headEnd type="none" w="med" len="med"/>
                      <a:tailEnd type="none" w="med" len="med"/>
                    </a:lnB>
                    <a:lnTlToBr>
                      <a:noFill/>
                    </a:lnTlToBr>
                    <a:lnBlToTr>
                      <a:noFill/>
                    </a:lnBlToTr>
                    <a:noFill/>
                  </a:tcPr>
                </a:tc>
                <a:tc hMerge="1">
                  <a:txBody>
                    <a:bodyPr/>
                    <a:lstStyle/>
                    <a:p>
                      <a:endParaRPr kumimoji="1" lang="ja-JP" altLang="en-US"/>
                    </a:p>
                  </a:txBody>
                  <a:tcPr/>
                </a:tc>
                <a:tc>
                  <a:txBody>
                    <a:bodyPr/>
                    <a:lstStyle/>
                    <a:p>
                      <a:pPr marL="0" marR="0" lvl="0" indent="0" algn="r" defTabSz="914400" rtl="0" eaLnBrk="1" fontAlgn="ctr" latinLnBrk="0" hangingPunct="1">
                        <a:lnSpc>
                          <a:spcPct val="55000"/>
                        </a:lnSpc>
                        <a:spcBef>
                          <a:spcPct val="20000"/>
                        </a:spcBef>
                        <a:spcAft>
                          <a:spcPct val="0"/>
                        </a:spcAft>
                        <a:buClrTx/>
                        <a:buSzTx/>
                        <a:buFontTx/>
                        <a:buNone/>
                        <a:tabLst/>
                      </a:pPr>
                      <a:r>
                        <a:rPr kumimoji="1" lang="en-US" altLang="ja-JP" sz="1600" b="1" i="0" u="none" strike="noStrike" cap="none" normalizeH="0" baseline="0" dirty="0" smtClean="0">
                          <a:ln>
                            <a:noFill/>
                          </a:ln>
                          <a:solidFill>
                            <a:schemeClr val="tx1"/>
                          </a:solidFill>
                          <a:effectLst/>
                          <a:latin typeface="Arial Narrow" pitchFamily="34" charset="0"/>
                          <a:ea typeface="ＭＳ Ｐゴシック" pitchFamily="50" charset="-128"/>
                        </a:rPr>
                        <a:t>162</a:t>
                      </a:r>
                    </a:p>
                  </a:txBody>
                  <a:tcPr marL="90000" marR="90000" marT="46800" marB="46800"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ash"/>
                      <a:round/>
                      <a:headEnd type="none" w="med" len="med"/>
                      <a:tailEnd type="none" w="med" len="med"/>
                    </a:lnT>
                    <a:lnB w="12700" cap="flat" cmpd="sng" algn="ctr">
                      <a:solidFill>
                        <a:schemeClr val="tx1"/>
                      </a:solidFill>
                      <a:prstDash val="sysDash"/>
                      <a:round/>
                      <a:headEnd type="none" w="med" len="med"/>
                      <a:tailEnd type="none" w="med" len="med"/>
                    </a:lnB>
                    <a:lnTlToBr>
                      <a:noFill/>
                    </a:lnTlToBr>
                    <a:lnBlToTr>
                      <a:noFill/>
                    </a:lnBlToTr>
                    <a:noFill/>
                  </a:tcPr>
                </a:tc>
                <a:tc>
                  <a:txBody>
                    <a:bodyPr/>
                    <a:lstStyle/>
                    <a:p>
                      <a:pPr marL="0" marR="0" lvl="0" indent="0" algn="r" defTabSz="914400" rtl="0" eaLnBrk="1" fontAlgn="ctr" latinLnBrk="0" hangingPunct="1">
                        <a:lnSpc>
                          <a:spcPct val="55000"/>
                        </a:lnSpc>
                        <a:spcBef>
                          <a:spcPct val="20000"/>
                        </a:spcBef>
                        <a:spcAft>
                          <a:spcPct val="0"/>
                        </a:spcAft>
                        <a:buClrTx/>
                        <a:buSzTx/>
                        <a:buFontTx/>
                        <a:buNone/>
                        <a:tabLst/>
                      </a:pPr>
                      <a:r>
                        <a:rPr kumimoji="1" lang="en-US" altLang="ja-JP" sz="1600" b="1" i="0" u="none" strike="noStrike" cap="none" normalizeH="0" baseline="0" dirty="0" smtClean="0">
                          <a:ln>
                            <a:noFill/>
                          </a:ln>
                          <a:solidFill>
                            <a:schemeClr val="tx1"/>
                          </a:solidFill>
                          <a:effectLst/>
                          <a:latin typeface="Arial Narrow" pitchFamily="34" charset="0"/>
                          <a:ea typeface="ＭＳ Ｐゴシック" pitchFamily="50" charset="-128"/>
                        </a:rPr>
                        <a:t>   16,330.0 (  2.1%)</a:t>
                      </a:r>
                    </a:p>
                  </a:txBody>
                  <a:tcPr marL="90000" marR="90000" marT="46800" marB="46800" anchor="b"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ysDash"/>
                      <a:round/>
                      <a:headEnd type="none" w="med" len="med"/>
                      <a:tailEnd type="none" w="med" len="med"/>
                    </a:lnT>
                    <a:lnB w="12700" cap="flat" cmpd="sng" algn="ctr">
                      <a:solidFill>
                        <a:schemeClr val="tx1"/>
                      </a:solidFill>
                      <a:prstDash val="sysDash"/>
                      <a:round/>
                      <a:headEnd type="none" w="med" len="med"/>
                      <a:tailEnd type="none" w="med" len="med"/>
                    </a:lnB>
                    <a:lnTlToBr>
                      <a:noFill/>
                    </a:lnTlToBr>
                    <a:lnBlToTr>
                      <a:noFill/>
                    </a:lnBlToTr>
                    <a:noFill/>
                  </a:tcPr>
                </a:tc>
              </a:tr>
              <a:tr h="317500">
                <a:tc gridSpan="2">
                  <a:txBody>
                    <a:bodyPr/>
                    <a:lstStyle/>
                    <a:p>
                      <a:pPr marL="0" marR="0" lvl="0" indent="0" algn="l" defTabSz="914400" rtl="0" eaLnBrk="1" fontAlgn="ctr" latinLnBrk="0" hangingPunct="1">
                        <a:lnSpc>
                          <a:spcPct val="55000"/>
                        </a:lnSpc>
                        <a:spcBef>
                          <a:spcPct val="20000"/>
                        </a:spcBef>
                        <a:spcAft>
                          <a:spcPct val="0"/>
                        </a:spcAft>
                        <a:buClrTx/>
                        <a:buSzTx/>
                        <a:buFontTx/>
                        <a:buNone/>
                        <a:tabLst/>
                      </a:pPr>
                      <a:r>
                        <a:rPr kumimoji="1" lang="en-US" altLang="ja-JP" sz="1600" b="1" i="0" u="none" strike="noStrike" cap="none" normalizeH="0" baseline="0" dirty="0" smtClean="0">
                          <a:ln>
                            <a:noFill/>
                          </a:ln>
                          <a:solidFill>
                            <a:schemeClr val="tx1"/>
                          </a:solidFill>
                          <a:effectLst/>
                          <a:latin typeface="Arial Narrow" pitchFamily="34" charset="0"/>
                          <a:ea typeface="ＭＳ Ｐゴシック" pitchFamily="50" charset="-128"/>
                        </a:rPr>
                        <a:t>Labor Banks</a:t>
                      </a:r>
                    </a:p>
                  </a:txBody>
                  <a:tcPr marL="90000" marR="90000" marT="46800" marB="46800" anchor="b"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ash"/>
                      <a:round/>
                      <a:headEnd type="none" w="med" len="med"/>
                      <a:tailEnd type="none" w="med" len="med"/>
                    </a:lnT>
                    <a:lnB w="12700" cap="flat" cmpd="sng" algn="ctr">
                      <a:solidFill>
                        <a:schemeClr val="tx1"/>
                      </a:solidFill>
                      <a:prstDash val="sysDash"/>
                      <a:round/>
                      <a:headEnd type="none" w="med" len="med"/>
                      <a:tailEnd type="none" w="med" len="med"/>
                    </a:lnB>
                    <a:lnTlToBr>
                      <a:noFill/>
                    </a:lnTlToBr>
                    <a:lnBlToTr>
                      <a:noFill/>
                    </a:lnBlToTr>
                    <a:noFill/>
                  </a:tcPr>
                </a:tc>
                <a:tc hMerge="1">
                  <a:txBody>
                    <a:bodyPr/>
                    <a:lstStyle/>
                    <a:p>
                      <a:endParaRPr kumimoji="1" lang="ja-JP" altLang="en-US"/>
                    </a:p>
                  </a:txBody>
                  <a:tcPr/>
                </a:tc>
                <a:tc>
                  <a:txBody>
                    <a:bodyPr/>
                    <a:lstStyle/>
                    <a:p>
                      <a:pPr marL="0" marR="0" lvl="0" indent="0" algn="r" defTabSz="914400" rtl="0" eaLnBrk="1" fontAlgn="ctr" latinLnBrk="0" hangingPunct="1">
                        <a:lnSpc>
                          <a:spcPct val="55000"/>
                        </a:lnSpc>
                        <a:spcBef>
                          <a:spcPct val="20000"/>
                        </a:spcBef>
                        <a:spcAft>
                          <a:spcPct val="0"/>
                        </a:spcAft>
                        <a:buClrTx/>
                        <a:buSzTx/>
                        <a:buFontTx/>
                        <a:buNone/>
                        <a:tabLst/>
                      </a:pPr>
                      <a:r>
                        <a:rPr kumimoji="1" lang="en-US" altLang="ja-JP" sz="1600" b="1" i="0" u="none" strike="noStrike" cap="none" normalizeH="0" baseline="0" dirty="0" smtClean="0">
                          <a:ln>
                            <a:noFill/>
                          </a:ln>
                          <a:solidFill>
                            <a:schemeClr val="tx1"/>
                          </a:solidFill>
                          <a:effectLst/>
                          <a:latin typeface="Arial Narrow" pitchFamily="34" charset="0"/>
                          <a:ea typeface="ＭＳ Ｐゴシック" pitchFamily="50" charset="-128"/>
                        </a:rPr>
                        <a:t>  13</a:t>
                      </a:r>
                    </a:p>
                  </a:txBody>
                  <a:tcPr marL="90000" marR="90000" marT="46800" marB="46800"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ash"/>
                      <a:round/>
                      <a:headEnd type="none" w="med" len="med"/>
                      <a:tailEnd type="none" w="med" len="med"/>
                    </a:lnT>
                    <a:lnB w="12700" cap="flat" cmpd="sng" algn="ctr">
                      <a:solidFill>
                        <a:schemeClr val="tx1"/>
                      </a:solidFill>
                      <a:prstDash val="sysDash"/>
                      <a:round/>
                      <a:headEnd type="none" w="med" len="med"/>
                      <a:tailEnd type="none" w="med" len="med"/>
                    </a:lnB>
                    <a:lnTlToBr>
                      <a:noFill/>
                    </a:lnTlToBr>
                    <a:lnBlToTr>
                      <a:noFill/>
                    </a:lnBlToTr>
                    <a:noFill/>
                  </a:tcPr>
                </a:tc>
                <a:tc>
                  <a:txBody>
                    <a:bodyPr/>
                    <a:lstStyle/>
                    <a:p>
                      <a:pPr marL="0" marR="0" lvl="0" indent="0" algn="r" defTabSz="914400" rtl="0" eaLnBrk="1" fontAlgn="ctr" latinLnBrk="0" hangingPunct="1">
                        <a:lnSpc>
                          <a:spcPct val="55000"/>
                        </a:lnSpc>
                        <a:spcBef>
                          <a:spcPct val="20000"/>
                        </a:spcBef>
                        <a:spcAft>
                          <a:spcPct val="0"/>
                        </a:spcAft>
                        <a:buClrTx/>
                        <a:buSzTx/>
                        <a:buFontTx/>
                        <a:buNone/>
                        <a:tabLst/>
                      </a:pPr>
                      <a:r>
                        <a:rPr kumimoji="1" lang="en-US" altLang="ja-JP" sz="1600" b="1" i="0" u="none" strike="noStrike" cap="none" normalizeH="0" baseline="0" dirty="0" smtClean="0">
                          <a:ln>
                            <a:noFill/>
                          </a:ln>
                          <a:solidFill>
                            <a:schemeClr val="tx1"/>
                          </a:solidFill>
                          <a:effectLst/>
                          <a:latin typeface="Arial Narrow" pitchFamily="34" charset="0"/>
                          <a:ea typeface="ＭＳ Ｐゴシック" pitchFamily="50" charset="-128"/>
                        </a:rPr>
                        <a:t>   15,336.3 (  2.0%)</a:t>
                      </a:r>
                    </a:p>
                  </a:txBody>
                  <a:tcPr marL="90000" marR="90000" marT="46800" marB="46800" anchor="b"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ysDash"/>
                      <a:round/>
                      <a:headEnd type="none" w="med" len="med"/>
                      <a:tailEnd type="none" w="med" len="med"/>
                    </a:lnT>
                    <a:lnB w="12700" cap="flat" cmpd="sng" algn="ctr">
                      <a:solidFill>
                        <a:schemeClr val="tx1"/>
                      </a:solidFill>
                      <a:prstDash val="sysDash"/>
                      <a:round/>
                      <a:headEnd type="none" w="med" len="med"/>
                      <a:tailEnd type="none" w="med" len="med"/>
                    </a:lnB>
                    <a:lnTlToBr>
                      <a:noFill/>
                    </a:lnTlToBr>
                    <a:lnBlToTr>
                      <a:noFill/>
                    </a:lnBlToTr>
                    <a:noFill/>
                  </a:tcPr>
                </a:tc>
              </a:tr>
              <a:tr h="317500">
                <a:tc gridSpan="2">
                  <a:txBody>
                    <a:bodyPr/>
                    <a:lstStyle/>
                    <a:p>
                      <a:pPr marL="0" marR="0" lvl="0" indent="0" algn="l" defTabSz="914400" rtl="0" eaLnBrk="1" fontAlgn="ctr" latinLnBrk="0" hangingPunct="1">
                        <a:lnSpc>
                          <a:spcPct val="55000"/>
                        </a:lnSpc>
                        <a:spcBef>
                          <a:spcPct val="20000"/>
                        </a:spcBef>
                        <a:spcAft>
                          <a:spcPct val="0"/>
                        </a:spcAft>
                        <a:buClrTx/>
                        <a:buSzTx/>
                        <a:buFontTx/>
                        <a:buNone/>
                        <a:tabLst/>
                      </a:pPr>
                      <a:r>
                        <a:rPr kumimoji="1" lang="en-US" altLang="ja-JP" sz="1600" b="1" i="0" u="none" strike="noStrike" cap="none" normalizeH="0" baseline="0" dirty="0" smtClean="0">
                          <a:ln>
                            <a:noFill/>
                          </a:ln>
                          <a:solidFill>
                            <a:schemeClr val="tx1"/>
                          </a:solidFill>
                          <a:effectLst/>
                          <a:latin typeface="Arial Narrow" pitchFamily="34" charset="0"/>
                          <a:ea typeface="ＭＳ Ｐゴシック" pitchFamily="50" charset="-128"/>
                        </a:rPr>
                        <a:t>Federations</a:t>
                      </a:r>
                    </a:p>
                  </a:txBody>
                  <a:tcPr marL="90000" marR="90000" marT="46800" marB="46800" anchor="b"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ash"/>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a:txBody>
                    <a:bodyPr/>
                    <a:lstStyle/>
                    <a:p>
                      <a:pPr marL="0" marR="0" lvl="0" indent="0" algn="r" defTabSz="914400" rtl="0" eaLnBrk="1" fontAlgn="ctr" latinLnBrk="0" hangingPunct="1">
                        <a:lnSpc>
                          <a:spcPct val="55000"/>
                        </a:lnSpc>
                        <a:spcBef>
                          <a:spcPct val="20000"/>
                        </a:spcBef>
                        <a:spcAft>
                          <a:spcPct val="0"/>
                        </a:spcAft>
                        <a:buClrTx/>
                        <a:buSzTx/>
                        <a:buFontTx/>
                        <a:buNone/>
                        <a:tabLst/>
                      </a:pPr>
                      <a:r>
                        <a:rPr kumimoji="1" lang="en-US" altLang="ja-JP" sz="1600" b="1" i="0" u="none" strike="noStrike" cap="none" normalizeH="0" baseline="0" dirty="0" smtClean="0">
                          <a:ln>
                            <a:noFill/>
                          </a:ln>
                          <a:solidFill>
                            <a:schemeClr val="tx1"/>
                          </a:solidFill>
                          <a:effectLst/>
                          <a:latin typeface="Arial Narrow" pitchFamily="34" charset="0"/>
                          <a:ea typeface="ＭＳ Ｐゴシック" pitchFamily="50" charset="-128"/>
                        </a:rPr>
                        <a:t>    4</a:t>
                      </a:r>
                    </a:p>
                  </a:txBody>
                  <a:tcPr marL="90000" marR="90000" marT="46800" marB="46800"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ash"/>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ctr" latinLnBrk="0" hangingPunct="1">
                        <a:lnSpc>
                          <a:spcPct val="55000"/>
                        </a:lnSpc>
                        <a:spcBef>
                          <a:spcPct val="20000"/>
                        </a:spcBef>
                        <a:spcAft>
                          <a:spcPct val="0"/>
                        </a:spcAft>
                        <a:buClrTx/>
                        <a:buSzTx/>
                        <a:buFontTx/>
                        <a:buNone/>
                        <a:tabLst/>
                      </a:pPr>
                      <a:r>
                        <a:rPr kumimoji="1" lang="en-US" altLang="ja-JP" sz="1600" b="1" i="0" u="none" strike="noStrike" cap="none" normalizeH="0" baseline="0" dirty="0" smtClean="0">
                          <a:ln>
                            <a:noFill/>
                          </a:ln>
                          <a:solidFill>
                            <a:schemeClr val="tx1"/>
                          </a:solidFill>
                          <a:effectLst/>
                          <a:latin typeface="Arial Narrow" pitchFamily="34" charset="0"/>
                          <a:ea typeface="ＭＳ Ｐゴシック" pitchFamily="50" charset="-128"/>
                        </a:rPr>
                        <a:t>    4,018.8 (  0.1%)</a:t>
                      </a:r>
                    </a:p>
                  </a:txBody>
                  <a:tcPr marL="90000" marR="90000" marT="46800" marB="46800" anchor="b"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ysDash"/>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19088">
                <a:tc gridSpan="2">
                  <a:txBody>
                    <a:bodyPr/>
                    <a:lstStyle/>
                    <a:p>
                      <a:pPr marL="0" marR="0" lvl="0" indent="0" algn="l" defTabSz="914400" rtl="0" eaLnBrk="1" fontAlgn="ctr" latinLnBrk="0" hangingPunct="1">
                        <a:lnSpc>
                          <a:spcPct val="55000"/>
                        </a:lnSpc>
                        <a:spcBef>
                          <a:spcPct val="20000"/>
                        </a:spcBef>
                        <a:spcAft>
                          <a:spcPct val="0"/>
                        </a:spcAft>
                        <a:buClrTx/>
                        <a:buSzTx/>
                        <a:buFontTx/>
                        <a:buNone/>
                        <a:tabLst/>
                      </a:pPr>
                      <a:r>
                        <a:rPr kumimoji="1" lang="en-US" altLang="ja-JP" sz="1600" b="1" i="0" u="none" strike="noStrike" cap="none" normalizeH="0" baseline="0" dirty="0" smtClean="0">
                          <a:ln>
                            <a:noFill/>
                          </a:ln>
                          <a:solidFill>
                            <a:schemeClr val="tx1"/>
                          </a:solidFill>
                          <a:effectLst/>
                          <a:latin typeface="Arial Narrow" pitchFamily="34" charset="0"/>
                          <a:ea typeface="ＭＳ Ｐゴシック" pitchFamily="50" charset="-128"/>
                        </a:rPr>
                        <a:t>Total</a:t>
                      </a:r>
                    </a:p>
                  </a:txBody>
                  <a:tcPr marL="90000" marR="90000" marT="46800" marB="46800" anchor="b"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00">
                        <a:alpha val="50000"/>
                      </a:srgbClr>
                    </a:solidFill>
                  </a:tcPr>
                </a:tc>
                <a:tc hMerge="1">
                  <a:txBody>
                    <a:bodyPr/>
                    <a:lstStyle/>
                    <a:p>
                      <a:endParaRPr kumimoji="1" lang="ja-JP" altLang="en-US"/>
                    </a:p>
                  </a:txBody>
                  <a:tcPr/>
                </a:tc>
                <a:tc>
                  <a:txBody>
                    <a:bodyPr/>
                    <a:lstStyle/>
                    <a:p>
                      <a:pPr marL="0" marR="0" lvl="0" indent="0" algn="r" defTabSz="914400" rtl="0" eaLnBrk="1" fontAlgn="ctr" latinLnBrk="0" hangingPunct="1">
                        <a:lnSpc>
                          <a:spcPct val="55000"/>
                        </a:lnSpc>
                        <a:spcBef>
                          <a:spcPct val="20000"/>
                        </a:spcBef>
                        <a:spcAft>
                          <a:spcPct val="0"/>
                        </a:spcAft>
                        <a:buClrTx/>
                        <a:buSzTx/>
                        <a:buFontTx/>
                        <a:buNone/>
                        <a:tabLst/>
                      </a:pPr>
                      <a:r>
                        <a:rPr kumimoji="1" lang="en-US" altLang="ja-JP" sz="1600" b="1" i="0" u="none" strike="noStrike" cap="none" normalizeH="0" baseline="0" dirty="0" smtClean="0">
                          <a:ln>
                            <a:noFill/>
                          </a:ln>
                          <a:solidFill>
                            <a:schemeClr val="tx1"/>
                          </a:solidFill>
                          <a:effectLst/>
                          <a:latin typeface="Arial Narrow" pitchFamily="34" charset="0"/>
                          <a:ea typeface="ＭＳ Ｐゴシック" pitchFamily="50" charset="-128"/>
                        </a:rPr>
                        <a:t>607</a:t>
                      </a:r>
                    </a:p>
                  </a:txBody>
                  <a:tcPr marL="90000" marR="90000" marT="46800" marB="46800"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00">
                        <a:alpha val="50000"/>
                      </a:srgbClr>
                    </a:solidFill>
                  </a:tcPr>
                </a:tc>
                <a:tc>
                  <a:txBody>
                    <a:bodyPr/>
                    <a:lstStyle/>
                    <a:p>
                      <a:pPr marL="0" marR="0" lvl="0" indent="0" algn="r" defTabSz="914400" rtl="0" eaLnBrk="1" fontAlgn="ctr" latinLnBrk="0" hangingPunct="1">
                        <a:lnSpc>
                          <a:spcPct val="55000"/>
                        </a:lnSpc>
                        <a:spcBef>
                          <a:spcPct val="20000"/>
                        </a:spcBef>
                        <a:spcAft>
                          <a:spcPct val="0"/>
                        </a:spcAft>
                        <a:buClrTx/>
                        <a:buSzTx/>
                        <a:buFontTx/>
                        <a:buNone/>
                        <a:tabLst/>
                      </a:pPr>
                      <a:r>
                        <a:rPr kumimoji="1" lang="en-US" altLang="ja-JP" sz="1600" b="1" i="0" u="none" strike="noStrike" cap="none" normalizeH="0" baseline="0" dirty="0" smtClean="0">
                          <a:ln>
                            <a:noFill/>
                          </a:ln>
                          <a:solidFill>
                            <a:schemeClr val="tx1"/>
                          </a:solidFill>
                          <a:effectLst/>
                          <a:latin typeface="Arial Narrow" pitchFamily="34" charset="0"/>
                          <a:ea typeface="ＭＳ Ｐゴシック" pitchFamily="50" charset="-128"/>
                        </a:rPr>
                        <a:t>767,364.5 (100.0%)</a:t>
                      </a:r>
                    </a:p>
                  </a:txBody>
                  <a:tcPr marL="90000" marR="90000" marT="46800" marB="46800" anchor="b"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00">
                        <a:alpha val="50000"/>
                      </a:srgbClr>
                    </a:solidFill>
                  </a:tcPr>
                </a:tc>
              </a:tr>
            </a:tbl>
          </a:graphicData>
        </a:graphic>
      </p:graphicFrame>
      <p:sp>
        <p:nvSpPr>
          <p:cNvPr id="276550" name="Rectangle 70"/>
          <p:cNvSpPr>
            <a:spLocks noChangeArrowheads="1"/>
          </p:cNvSpPr>
          <p:nvPr/>
        </p:nvSpPr>
        <p:spPr bwMode="auto">
          <a:xfrm>
            <a:off x="250825" y="1700213"/>
            <a:ext cx="8893175" cy="641350"/>
          </a:xfrm>
          <a:prstGeom prst="rect">
            <a:avLst/>
          </a:prstGeom>
          <a:noFill/>
          <a:ln w="9525" algn="ctr">
            <a:noFill/>
            <a:miter lim="800000"/>
            <a:headEnd/>
            <a:tailEnd/>
          </a:ln>
          <a:effectLst/>
        </p:spPr>
        <p:txBody>
          <a:bodyPr>
            <a:spAutoFit/>
          </a:bodyPr>
          <a:lstStyle/>
          <a:p>
            <a:pPr algn="l">
              <a:defRPr/>
            </a:pPr>
            <a:r>
              <a:rPr kumimoji="1" lang="en-US" altLang="ja-JP" sz="2000" dirty="0">
                <a:solidFill>
                  <a:srgbClr val="FFFF00"/>
                </a:solidFill>
                <a:effectLst>
                  <a:outerShdw blurRad="38100" dist="38100" dir="2700000" algn="tl">
                    <a:srgbClr val="000000"/>
                  </a:outerShdw>
                </a:effectLst>
                <a:latin typeface="Arial Narrow" pitchFamily="34" charset="0"/>
              </a:rPr>
              <a:t>Number of Insured Financial Institutions and Insured Deposits by Financial Institution</a:t>
            </a:r>
          </a:p>
          <a:p>
            <a:pPr algn="r">
              <a:defRPr/>
            </a:pPr>
            <a:r>
              <a:rPr kumimoji="1" lang="en-US" altLang="ja-JP" sz="1600" dirty="0">
                <a:solidFill>
                  <a:schemeClr val="tx2"/>
                </a:solidFill>
                <a:latin typeface="Arial Narrow" pitchFamily="34" charset="0"/>
              </a:rPr>
              <a:t>                                                                                                              </a:t>
            </a:r>
            <a:r>
              <a:rPr kumimoji="1" lang="en-US" altLang="ja-JP" sz="1600" dirty="0" smtClean="0">
                <a:solidFill>
                  <a:schemeClr val="tx2"/>
                </a:solidFill>
                <a:latin typeface="Arial Narrow" pitchFamily="34" charset="0"/>
              </a:rPr>
              <a:t>(End of March 2009)</a:t>
            </a:r>
            <a:endParaRPr kumimoji="1" lang="en-US" altLang="ja-JP" sz="1600" dirty="0">
              <a:solidFill>
                <a:schemeClr val="tx2"/>
              </a:solidFill>
              <a:latin typeface="Arial Narrow" pitchFamily="34" charset="0"/>
            </a:endParaRPr>
          </a:p>
        </p:txBody>
      </p:sp>
      <p:sp>
        <p:nvSpPr>
          <p:cNvPr id="7" name="テキスト ボックス 6"/>
          <p:cNvSpPr txBox="1"/>
          <p:nvPr/>
        </p:nvSpPr>
        <p:spPr bwMode="auto">
          <a:xfrm>
            <a:off x="8361044" y="6416040"/>
            <a:ext cx="643864" cy="307777"/>
          </a:xfrm>
          <a:prstGeom prst="rect">
            <a:avLst/>
          </a:prstGeom>
          <a:noFill/>
          <a:ln>
            <a:noFill/>
            <a:headEnd/>
            <a:tailEnd/>
          </a:ln>
        </p:spPr>
        <p:style>
          <a:lnRef idx="1">
            <a:schemeClr val="dk1"/>
          </a:lnRef>
          <a:fillRef idx="2">
            <a:schemeClr val="dk1"/>
          </a:fillRef>
          <a:effectRef idx="1">
            <a:schemeClr val="dk1"/>
          </a:effectRef>
          <a:fontRef idx="minor">
            <a:schemeClr val="dk1"/>
          </a:fontRef>
        </p:style>
        <p:txBody>
          <a:bodyPr vert="horz" wrap="square" lIns="91440" tIns="45720" rIns="91440" bIns="45720" numCol="1" rtlCol="0" anchor="ctr" anchorCtr="0" compatLnSpc="1">
            <a:prstTxWarp prst="textNoShape">
              <a:avLst/>
            </a:prstTxWarp>
            <a:spAutoFit/>
          </a:bodyPr>
          <a:lstStyle/>
          <a:p>
            <a:pPr marL="0" marR="0" indent="0" algn="r" defTabSz="914400" rtl="0" eaLnBrk="1" fontAlgn="base" latinLnBrk="0" hangingPunct="1">
              <a:lnSpc>
                <a:spcPct val="100000"/>
              </a:lnSpc>
              <a:spcBef>
                <a:spcPct val="0"/>
              </a:spcBef>
              <a:spcAft>
                <a:spcPct val="0"/>
              </a:spcAft>
              <a:buClrTx/>
              <a:buSzTx/>
              <a:buFontTx/>
              <a:buNone/>
              <a:tabLst/>
            </a:pPr>
            <a:r>
              <a:rPr kumimoji="1" lang="en-US" altLang="ja-JP" b="0" kern="0" dirty="0" smtClean="0">
                <a:solidFill>
                  <a:schemeClr val="tx1"/>
                </a:solidFill>
                <a:latin typeface="Arial" pitchFamily="34" charset="0"/>
                <a:ea typeface="+mj-ea"/>
                <a:cs typeface="Arial" pitchFamily="34" charset="0"/>
              </a:rPr>
              <a:t>2</a:t>
            </a:r>
            <a:endParaRPr kumimoji="1" lang="ja-JP" altLang="en-US" b="0" u="none" strike="noStrike" kern="0" cap="none" spc="0" normalizeH="0" baseline="0" noProof="0" dirty="0" smtClean="0">
              <a:ln>
                <a:noFill/>
              </a:ln>
              <a:solidFill>
                <a:schemeClr val="tx1"/>
              </a:solidFill>
              <a:uLnTx/>
              <a:uFillTx/>
              <a:latin typeface="Arial" pitchFamily="34" charset="0"/>
              <a:ea typeface="+mj-ea"/>
              <a:cs typeface="Arial" pitchFamily="34" charset="0"/>
            </a:endParaRPr>
          </a:p>
        </p:txBody>
      </p:sp>
      <p:pic>
        <p:nvPicPr>
          <p:cNvPr id="9" name="Picture 9"/>
          <p:cNvPicPr>
            <a:picLocks noChangeAspect="1" noChangeArrowheads="1"/>
          </p:cNvPicPr>
          <p:nvPr/>
        </p:nvPicPr>
        <p:blipFill>
          <a:blip r:embed="rId3"/>
          <a:srcRect/>
          <a:stretch>
            <a:fillRect/>
          </a:stretch>
        </p:blipFill>
        <p:spPr bwMode="auto">
          <a:xfrm>
            <a:off x="-214313" y="-71438"/>
            <a:ext cx="1250951" cy="97472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37570" name="Rectangle 2"/>
          <p:cNvSpPr>
            <a:spLocks noGrp="1" noChangeArrowheads="1"/>
          </p:cNvSpPr>
          <p:nvPr>
            <p:ph type="title"/>
          </p:nvPr>
        </p:nvSpPr>
        <p:spPr>
          <a:xfrm>
            <a:off x="395288" y="620713"/>
            <a:ext cx="8353425" cy="792162"/>
          </a:xfrm>
        </p:spPr>
        <p:txBody>
          <a:bodyPr/>
          <a:lstStyle/>
          <a:p>
            <a:pPr eaLnBrk="1" hangingPunct="1">
              <a:defRPr/>
            </a:pPr>
            <a:r>
              <a:rPr lang="en-US" altLang="ja-JP" sz="3200" b="1" i="1" dirty="0" smtClean="0">
                <a:solidFill>
                  <a:srgbClr val="FFFF00"/>
                </a:solidFill>
                <a:effectLst>
                  <a:outerShdw blurRad="38100" dist="38100" dir="2700000" algn="tl">
                    <a:srgbClr val="000000"/>
                  </a:outerShdw>
                </a:effectLst>
                <a:latin typeface="Arial" charset="0"/>
              </a:rPr>
              <a:t>Insured Deposits</a:t>
            </a:r>
          </a:p>
        </p:txBody>
      </p:sp>
      <p:sp>
        <p:nvSpPr>
          <p:cNvPr id="13" name="テキスト ボックス 12"/>
          <p:cNvSpPr txBox="1"/>
          <p:nvPr/>
        </p:nvSpPr>
        <p:spPr bwMode="auto">
          <a:xfrm>
            <a:off x="214282" y="1142984"/>
            <a:ext cx="8643998" cy="954107"/>
          </a:xfrm>
          <a:prstGeom prst="rect">
            <a:avLst/>
          </a:prstGeom>
          <a:noFill/>
          <a:ln>
            <a:noFill/>
            <a:headEnd/>
            <a:tailEnd/>
          </a:ln>
        </p:spPr>
        <p:style>
          <a:lnRef idx="1">
            <a:schemeClr val="dk1"/>
          </a:lnRef>
          <a:fillRef idx="2">
            <a:schemeClr val="dk1"/>
          </a:fillRef>
          <a:effectRef idx="1">
            <a:schemeClr val="dk1"/>
          </a:effectRef>
          <a:fontRef idx="minor">
            <a:schemeClr val="dk1"/>
          </a:fontRef>
        </p:style>
        <p:txBody>
          <a:bodyPr vert="horz" wrap="square" lIns="91440" tIns="45720" rIns="91440" bIns="45720" numCol="1" rtlCol="0" anchor="ctr"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en-US" altLang="ja-JP" sz="2800" kern="0" dirty="0" smtClean="0">
              <a:solidFill>
                <a:srgbClr val="FFFF00"/>
              </a:solidFill>
              <a:latin typeface="Arial" pitchFamily="34" charset="0"/>
              <a:ea typeface="+mj-ea"/>
              <a:cs typeface="Arial" pitchFamily="34" charset="0"/>
            </a:endParaRPr>
          </a:p>
          <a:p>
            <a:pPr marL="0" marR="0" indent="0" algn="l" defTabSz="914400" rtl="0" eaLnBrk="1" fontAlgn="base" latinLnBrk="0" hangingPunct="1">
              <a:lnSpc>
                <a:spcPct val="100000"/>
              </a:lnSpc>
              <a:spcBef>
                <a:spcPct val="0"/>
              </a:spcBef>
              <a:spcAft>
                <a:spcPct val="0"/>
              </a:spcAft>
              <a:buClrTx/>
              <a:buSzTx/>
              <a:tabLst/>
            </a:pPr>
            <a:r>
              <a:rPr kumimoji="1" lang="en-US" altLang="ja-JP" sz="2800" kern="0" dirty="0" smtClean="0">
                <a:solidFill>
                  <a:schemeClr val="tx1"/>
                </a:solidFill>
                <a:latin typeface="Arial" pitchFamily="34" charset="0"/>
                <a:ea typeface="+mj-ea"/>
                <a:cs typeface="Arial" pitchFamily="34" charset="0"/>
              </a:rPr>
              <a:t> </a:t>
            </a:r>
            <a:endParaRPr kumimoji="1" lang="ja-JP" altLang="en-US" sz="2800" b="1" u="none" strike="noStrike" kern="0" cap="none" spc="0" normalizeH="0" baseline="0" noProof="0" dirty="0" smtClean="0">
              <a:ln>
                <a:noFill/>
              </a:ln>
              <a:solidFill>
                <a:srgbClr val="FFFF00"/>
              </a:solidFill>
              <a:uLnTx/>
              <a:uFillTx/>
              <a:latin typeface="Arial" pitchFamily="34" charset="0"/>
              <a:ea typeface="+mj-ea"/>
              <a:cs typeface="Arial" pitchFamily="34" charset="0"/>
            </a:endParaRPr>
          </a:p>
        </p:txBody>
      </p:sp>
      <p:sp>
        <p:nvSpPr>
          <p:cNvPr id="4" name="テキスト ボックス 3"/>
          <p:cNvSpPr txBox="1"/>
          <p:nvPr/>
        </p:nvSpPr>
        <p:spPr bwMode="auto">
          <a:xfrm>
            <a:off x="8341042" y="6416040"/>
            <a:ext cx="643864" cy="307777"/>
          </a:xfrm>
          <a:prstGeom prst="rect">
            <a:avLst/>
          </a:prstGeom>
          <a:noFill/>
          <a:ln>
            <a:noFill/>
            <a:headEnd/>
            <a:tailEnd/>
          </a:ln>
        </p:spPr>
        <p:style>
          <a:lnRef idx="1">
            <a:schemeClr val="dk1"/>
          </a:lnRef>
          <a:fillRef idx="2">
            <a:schemeClr val="dk1"/>
          </a:fillRef>
          <a:effectRef idx="1">
            <a:schemeClr val="dk1"/>
          </a:effectRef>
          <a:fontRef idx="minor">
            <a:schemeClr val="dk1"/>
          </a:fontRef>
        </p:style>
        <p:txBody>
          <a:bodyPr vert="horz" wrap="square" lIns="91440" tIns="45720" rIns="91440" bIns="45720" numCol="1" rtlCol="0" anchor="ctr" anchorCtr="0" compatLnSpc="1">
            <a:prstTxWarp prst="textNoShape">
              <a:avLst/>
            </a:prstTxWarp>
            <a:spAutoFit/>
          </a:bodyPr>
          <a:lstStyle/>
          <a:p>
            <a:pPr marL="0" marR="0" indent="0" algn="r" defTabSz="914400" rtl="0" eaLnBrk="1" fontAlgn="base" latinLnBrk="0" hangingPunct="1">
              <a:lnSpc>
                <a:spcPct val="100000"/>
              </a:lnSpc>
              <a:spcBef>
                <a:spcPct val="0"/>
              </a:spcBef>
              <a:spcAft>
                <a:spcPct val="0"/>
              </a:spcAft>
              <a:buClrTx/>
              <a:buSzTx/>
              <a:buFontTx/>
              <a:buNone/>
              <a:tabLst/>
            </a:pPr>
            <a:r>
              <a:rPr kumimoji="1" lang="en-US" altLang="ja-JP" b="0" kern="0" dirty="0" smtClean="0">
                <a:solidFill>
                  <a:schemeClr val="tx1"/>
                </a:solidFill>
                <a:latin typeface="Arial" pitchFamily="34" charset="0"/>
                <a:ea typeface="+mj-ea"/>
                <a:cs typeface="Arial" pitchFamily="34" charset="0"/>
              </a:rPr>
              <a:t>3</a:t>
            </a:r>
            <a:endParaRPr kumimoji="1" lang="ja-JP" altLang="en-US" b="0" u="none" strike="noStrike" kern="0" cap="none" spc="0" normalizeH="0" baseline="0" noProof="0" dirty="0" smtClean="0">
              <a:ln>
                <a:noFill/>
              </a:ln>
              <a:solidFill>
                <a:schemeClr val="tx1"/>
              </a:solidFill>
              <a:uLnTx/>
              <a:uFillTx/>
              <a:latin typeface="Arial" pitchFamily="34" charset="0"/>
              <a:ea typeface="+mj-ea"/>
              <a:cs typeface="Arial" pitchFamily="34" charset="0"/>
            </a:endParaRPr>
          </a:p>
        </p:txBody>
      </p:sp>
      <p:grpSp>
        <p:nvGrpSpPr>
          <p:cNvPr id="118787" name="Group 3"/>
          <p:cNvGrpSpPr>
            <a:grpSpLocks noChangeAspect="1"/>
          </p:cNvGrpSpPr>
          <p:nvPr/>
        </p:nvGrpSpPr>
        <p:grpSpPr bwMode="auto">
          <a:xfrm>
            <a:off x="214282" y="2071678"/>
            <a:ext cx="9144002" cy="3582988"/>
            <a:chOff x="90" y="1305"/>
            <a:chExt cx="5670" cy="2257"/>
          </a:xfrm>
        </p:grpSpPr>
        <p:sp>
          <p:nvSpPr>
            <p:cNvPr id="118786" name="AutoShape 2"/>
            <p:cNvSpPr>
              <a:spLocks noChangeAspect="1" noChangeArrowheads="1" noTextEdit="1"/>
            </p:cNvSpPr>
            <p:nvPr/>
          </p:nvSpPr>
          <p:spPr bwMode="auto">
            <a:xfrm>
              <a:off x="90" y="1305"/>
              <a:ext cx="5670" cy="22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118788" name="Rectangle 4"/>
            <p:cNvSpPr>
              <a:spLocks noChangeArrowheads="1"/>
            </p:cNvSpPr>
            <p:nvPr/>
          </p:nvSpPr>
          <p:spPr bwMode="auto">
            <a:xfrm>
              <a:off x="1022" y="1406"/>
              <a:ext cx="972" cy="19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ja-JP" sz="1600" b="1" i="0" u="none" strike="noStrike" cap="none" normalizeH="0" baseline="0" dirty="0" smtClean="0">
                  <a:ln>
                    <a:noFill/>
                  </a:ln>
                  <a:solidFill>
                    <a:srgbClr val="000000"/>
                  </a:solidFill>
                  <a:effectLst/>
                  <a:latin typeface="Times New Roman" pitchFamily="18" charset="0"/>
                  <a:ea typeface="ＭＳ Ｐゴシック" pitchFamily="50" charset="-128"/>
                </a:rPr>
                <a:t>Insured Deposits</a:t>
              </a:r>
              <a:endParaRPr kumimoji="1" lang="ja-JP" altLang="ja-JP" sz="1800" b="0" i="0" u="none" strike="noStrike" cap="none" normalizeH="0" baseline="0" dirty="0" smtClean="0">
                <a:ln>
                  <a:noFill/>
                </a:ln>
                <a:solidFill>
                  <a:schemeClr val="tx1"/>
                </a:solidFill>
                <a:effectLst/>
                <a:latin typeface="Arial" pitchFamily="34" charset="0"/>
                <a:ea typeface="ＭＳ Ｐゴシック" pitchFamily="50" charset="-128"/>
              </a:endParaRPr>
            </a:p>
          </p:txBody>
        </p:sp>
        <p:sp>
          <p:nvSpPr>
            <p:cNvPr id="118789" name="Rectangle 5"/>
            <p:cNvSpPr>
              <a:spLocks noChangeArrowheads="1"/>
            </p:cNvSpPr>
            <p:nvPr/>
          </p:nvSpPr>
          <p:spPr bwMode="auto">
            <a:xfrm>
              <a:off x="1886" y="1406"/>
              <a:ext cx="87" cy="19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ja-JP" sz="1600" b="1" i="0" u="none" strike="noStrike" cap="none" normalizeH="0" baseline="0" smtClean="0">
                  <a:ln>
                    <a:noFill/>
                  </a:ln>
                  <a:solidFill>
                    <a:srgbClr val="000000"/>
                  </a:solidFill>
                  <a:effectLst/>
                  <a:latin typeface="Times New Roman" pitchFamily="18" charset="0"/>
                  <a:ea typeface="ＭＳ Ｐゴシック" pitchFamily="50" charset="-128"/>
                </a:rPr>
                <a:t> </a:t>
              </a: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118790" name="Rectangle 6"/>
            <p:cNvSpPr>
              <a:spLocks noChangeArrowheads="1"/>
            </p:cNvSpPr>
            <p:nvPr/>
          </p:nvSpPr>
          <p:spPr bwMode="auto">
            <a:xfrm>
              <a:off x="3475" y="1406"/>
              <a:ext cx="208" cy="19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ja-JP" sz="1600" b="1" i="0" u="none" strike="noStrike" cap="none" normalizeH="0" baseline="0" smtClean="0">
                  <a:ln>
                    <a:noFill/>
                  </a:ln>
                  <a:solidFill>
                    <a:srgbClr val="000000"/>
                  </a:solidFill>
                  <a:effectLst/>
                  <a:latin typeface="Times New Roman" pitchFamily="18" charset="0"/>
                  <a:ea typeface="ＭＳ Ｐゴシック" pitchFamily="50" charset="-128"/>
                </a:rPr>
                <a:t>Un</a:t>
              </a: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118791" name="Rectangle 7"/>
            <p:cNvSpPr>
              <a:spLocks noChangeArrowheads="1"/>
            </p:cNvSpPr>
            <p:nvPr/>
          </p:nvSpPr>
          <p:spPr bwMode="auto">
            <a:xfrm>
              <a:off x="3629" y="1406"/>
              <a:ext cx="87" cy="19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ja-JP" sz="1600" b="1" i="0" u="none" strike="noStrike" cap="none" normalizeH="0" baseline="0" smtClean="0">
                  <a:ln>
                    <a:noFill/>
                  </a:ln>
                  <a:solidFill>
                    <a:srgbClr val="000000"/>
                  </a:solidFill>
                  <a:effectLst/>
                  <a:latin typeface="Times New Roman" pitchFamily="18" charset="0"/>
                  <a:ea typeface="ＭＳ Ｐゴシック" pitchFamily="50" charset="-128"/>
                </a:rPr>
                <a:t>i</a:t>
              </a: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118792" name="Rectangle 8"/>
            <p:cNvSpPr>
              <a:spLocks noChangeArrowheads="1"/>
            </p:cNvSpPr>
            <p:nvPr/>
          </p:nvSpPr>
          <p:spPr bwMode="auto">
            <a:xfrm>
              <a:off x="3662" y="1406"/>
              <a:ext cx="925" cy="19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ja-JP" sz="1600" b="1" i="0" u="none" strike="noStrike" cap="none" normalizeH="0" baseline="0" smtClean="0">
                  <a:ln>
                    <a:noFill/>
                  </a:ln>
                  <a:solidFill>
                    <a:srgbClr val="000000"/>
                  </a:solidFill>
                  <a:effectLst/>
                  <a:latin typeface="Times New Roman" pitchFamily="18" charset="0"/>
                  <a:ea typeface="ＭＳ Ｐゴシック" pitchFamily="50" charset="-128"/>
                </a:rPr>
                <a:t>nsured Deposits</a:t>
              </a: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118793" name="Rectangle 9"/>
            <p:cNvSpPr>
              <a:spLocks noChangeArrowheads="1"/>
            </p:cNvSpPr>
            <p:nvPr/>
          </p:nvSpPr>
          <p:spPr bwMode="auto">
            <a:xfrm>
              <a:off x="4487" y="1406"/>
              <a:ext cx="87" cy="19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ja-JP" sz="1600" b="1" i="0" u="none" strike="noStrike" cap="none" normalizeH="0" baseline="0" smtClean="0">
                  <a:ln>
                    <a:noFill/>
                  </a:ln>
                  <a:solidFill>
                    <a:srgbClr val="000000"/>
                  </a:solidFill>
                  <a:effectLst/>
                  <a:latin typeface="Times New Roman" pitchFamily="18" charset="0"/>
                  <a:ea typeface="ＭＳ Ｐゴシック" pitchFamily="50" charset="-128"/>
                </a:rPr>
                <a:t> </a:t>
              </a: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118794" name="Rectangle 10"/>
            <p:cNvSpPr>
              <a:spLocks noChangeArrowheads="1"/>
            </p:cNvSpPr>
            <p:nvPr/>
          </p:nvSpPr>
          <p:spPr bwMode="auto">
            <a:xfrm>
              <a:off x="191" y="1305"/>
              <a:ext cx="2526" cy="14"/>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118795" name="Rectangle 11"/>
            <p:cNvSpPr>
              <a:spLocks noChangeArrowheads="1"/>
            </p:cNvSpPr>
            <p:nvPr/>
          </p:nvSpPr>
          <p:spPr bwMode="auto">
            <a:xfrm>
              <a:off x="2717" y="1305"/>
              <a:ext cx="14" cy="14"/>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118796" name="Rectangle 12"/>
            <p:cNvSpPr>
              <a:spLocks noChangeArrowheads="1"/>
            </p:cNvSpPr>
            <p:nvPr/>
          </p:nvSpPr>
          <p:spPr bwMode="auto">
            <a:xfrm>
              <a:off x="2731" y="1305"/>
              <a:ext cx="2513" cy="14"/>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118797" name="Rectangle 13"/>
            <p:cNvSpPr>
              <a:spLocks noChangeArrowheads="1"/>
            </p:cNvSpPr>
            <p:nvPr/>
          </p:nvSpPr>
          <p:spPr bwMode="auto">
            <a:xfrm>
              <a:off x="365" y="1651"/>
              <a:ext cx="67" cy="166"/>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ja-JP" sz="1400" b="0" i="0" u="none" strike="noStrike" cap="none" normalizeH="0" baseline="0" smtClean="0">
                  <a:ln>
                    <a:noFill/>
                  </a:ln>
                  <a:solidFill>
                    <a:srgbClr val="000000"/>
                  </a:solidFill>
                  <a:effectLst/>
                  <a:latin typeface="Times New Roman" pitchFamily="18" charset="0"/>
                  <a:ea typeface="ＭＳ Ｐゴシック" pitchFamily="50" charset="-128"/>
                </a:rPr>
                <a:t> </a:t>
              </a: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118798" name="Rectangle 14"/>
            <p:cNvSpPr>
              <a:spLocks noChangeArrowheads="1"/>
            </p:cNvSpPr>
            <p:nvPr/>
          </p:nvSpPr>
          <p:spPr bwMode="auto">
            <a:xfrm>
              <a:off x="365" y="1795"/>
              <a:ext cx="114" cy="166"/>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ja-JP" sz="1400" b="0" i="0" u="none" strike="noStrike" cap="none" normalizeH="0" baseline="0" smtClean="0">
                  <a:ln>
                    <a:noFill/>
                  </a:ln>
                  <a:solidFill>
                    <a:srgbClr val="000000"/>
                  </a:solidFill>
                  <a:effectLst/>
                  <a:latin typeface="Times New Roman" pitchFamily="18" charset="0"/>
                  <a:ea typeface="ＭＳ Ｐゴシック" pitchFamily="50" charset="-128"/>
                </a:rPr>
                <a:t>a.</a:t>
              </a: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118799" name="Rectangle 15"/>
            <p:cNvSpPr>
              <a:spLocks noChangeArrowheads="1"/>
            </p:cNvSpPr>
            <p:nvPr/>
          </p:nvSpPr>
          <p:spPr bwMode="auto">
            <a:xfrm>
              <a:off x="439" y="1788"/>
              <a:ext cx="74" cy="15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ja-JP" sz="1400" b="0" i="0" u="none" strike="noStrike" cap="none" normalizeH="0" baseline="0" smtClean="0">
                  <a:ln>
                    <a:noFill/>
                  </a:ln>
                  <a:solidFill>
                    <a:srgbClr val="000000"/>
                  </a:solidFill>
                  <a:effectLst/>
                  <a:latin typeface="Arial" pitchFamily="34" charset="0"/>
                  <a:ea typeface="ＭＳ Ｐゴシック" pitchFamily="50" charset="-128"/>
                </a:rPr>
                <a:t> </a:t>
              </a: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118800" name="Rectangle 16"/>
            <p:cNvSpPr>
              <a:spLocks noChangeArrowheads="1"/>
            </p:cNvSpPr>
            <p:nvPr/>
          </p:nvSpPr>
          <p:spPr bwMode="auto">
            <a:xfrm>
              <a:off x="506" y="1795"/>
              <a:ext cx="395" cy="166"/>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ja-JP" sz="1400" b="0" i="0" u="none" strike="noStrike" cap="none" normalizeH="0" baseline="0" smtClean="0">
                  <a:ln>
                    <a:noFill/>
                  </a:ln>
                  <a:solidFill>
                    <a:srgbClr val="000000"/>
                  </a:solidFill>
                  <a:effectLst/>
                  <a:latin typeface="Times New Roman" pitchFamily="18" charset="0"/>
                  <a:ea typeface="ＭＳ Ｐゴシック" pitchFamily="50" charset="-128"/>
                </a:rPr>
                <a:t>Deposits</a:t>
              </a: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118801" name="Rectangle 17"/>
            <p:cNvSpPr>
              <a:spLocks noChangeArrowheads="1"/>
            </p:cNvSpPr>
            <p:nvPr/>
          </p:nvSpPr>
          <p:spPr bwMode="auto">
            <a:xfrm>
              <a:off x="847" y="1795"/>
              <a:ext cx="67" cy="166"/>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ja-JP" sz="1400" b="0" i="0" u="none" strike="noStrike" cap="none" normalizeH="0" baseline="0" smtClean="0">
                  <a:ln>
                    <a:noFill/>
                  </a:ln>
                  <a:solidFill>
                    <a:srgbClr val="000000"/>
                  </a:solidFill>
                  <a:effectLst/>
                  <a:latin typeface="Times New Roman" pitchFamily="18" charset="0"/>
                  <a:ea typeface="ＭＳ Ｐゴシック" pitchFamily="50" charset="-128"/>
                </a:rPr>
                <a:t> </a:t>
              </a: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118802" name="Rectangle 18"/>
            <p:cNvSpPr>
              <a:spLocks noChangeArrowheads="1"/>
            </p:cNvSpPr>
            <p:nvPr/>
          </p:nvSpPr>
          <p:spPr bwMode="auto">
            <a:xfrm>
              <a:off x="365" y="1947"/>
              <a:ext cx="121" cy="166"/>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ja-JP" sz="1400" b="0" i="0" u="none" strike="noStrike" cap="none" normalizeH="0" baseline="0" smtClean="0">
                  <a:ln>
                    <a:noFill/>
                  </a:ln>
                  <a:solidFill>
                    <a:srgbClr val="000000"/>
                  </a:solidFill>
                  <a:effectLst/>
                  <a:latin typeface="Times New Roman" pitchFamily="18" charset="0"/>
                  <a:ea typeface="ＭＳ Ｐゴシック" pitchFamily="50" charset="-128"/>
                </a:rPr>
                <a:t>b.</a:t>
              </a: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118803" name="Rectangle 19"/>
            <p:cNvSpPr>
              <a:spLocks noChangeArrowheads="1"/>
            </p:cNvSpPr>
            <p:nvPr/>
          </p:nvSpPr>
          <p:spPr bwMode="auto">
            <a:xfrm>
              <a:off x="439" y="1940"/>
              <a:ext cx="74" cy="15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ja-JP" sz="1400" b="0" i="0" u="none" strike="noStrike" cap="none" normalizeH="0" baseline="0" smtClean="0">
                  <a:ln>
                    <a:noFill/>
                  </a:ln>
                  <a:solidFill>
                    <a:srgbClr val="000000"/>
                  </a:solidFill>
                  <a:effectLst/>
                  <a:latin typeface="Arial" pitchFamily="34" charset="0"/>
                  <a:ea typeface="ＭＳ Ｐゴシック" pitchFamily="50" charset="-128"/>
                </a:rPr>
                <a:t> </a:t>
              </a: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118804" name="Rectangle 20"/>
            <p:cNvSpPr>
              <a:spLocks noChangeArrowheads="1"/>
            </p:cNvSpPr>
            <p:nvPr/>
          </p:nvSpPr>
          <p:spPr bwMode="auto">
            <a:xfrm>
              <a:off x="506" y="1947"/>
              <a:ext cx="784" cy="166"/>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ja-JP" sz="1400" b="0" i="0" u="none" strike="noStrike" cap="none" normalizeH="0" baseline="0" smtClean="0">
                  <a:ln>
                    <a:noFill/>
                  </a:ln>
                  <a:solidFill>
                    <a:srgbClr val="000000"/>
                  </a:solidFill>
                  <a:effectLst/>
                  <a:latin typeface="Times New Roman" pitchFamily="18" charset="0"/>
                  <a:ea typeface="ＭＳ Ｐゴシック" pitchFamily="50" charset="-128"/>
                </a:rPr>
                <a:t>Installment savings</a:t>
              </a: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118805" name="Rectangle 21"/>
            <p:cNvSpPr>
              <a:spLocks noChangeArrowheads="1"/>
            </p:cNvSpPr>
            <p:nvPr/>
          </p:nvSpPr>
          <p:spPr bwMode="auto">
            <a:xfrm>
              <a:off x="1270" y="1947"/>
              <a:ext cx="67" cy="166"/>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ja-JP" sz="1400" b="0" i="0" u="none" strike="noStrike" cap="none" normalizeH="0" baseline="0" smtClean="0">
                  <a:ln>
                    <a:noFill/>
                  </a:ln>
                  <a:solidFill>
                    <a:srgbClr val="000000"/>
                  </a:solidFill>
                  <a:effectLst/>
                  <a:latin typeface="Times New Roman" pitchFamily="18" charset="0"/>
                  <a:ea typeface="ＭＳ Ｐゴシック" pitchFamily="50" charset="-128"/>
                </a:rPr>
                <a:t> </a:t>
              </a: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118806" name="Rectangle 22"/>
            <p:cNvSpPr>
              <a:spLocks noChangeArrowheads="1"/>
            </p:cNvSpPr>
            <p:nvPr/>
          </p:nvSpPr>
          <p:spPr bwMode="auto">
            <a:xfrm>
              <a:off x="365" y="2091"/>
              <a:ext cx="114" cy="166"/>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ja-JP" sz="1400" b="0" i="0" u="none" strike="noStrike" cap="none" normalizeH="0" baseline="0" smtClean="0">
                  <a:ln>
                    <a:noFill/>
                  </a:ln>
                  <a:solidFill>
                    <a:srgbClr val="000000"/>
                  </a:solidFill>
                  <a:effectLst/>
                  <a:latin typeface="Times New Roman" pitchFamily="18" charset="0"/>
                  <a:ea typeface="ＭＳ Ｐゴシック" pitchFamily="50" charset="-128"/>
                </a:rPr>
                <a:t>c.</a:t>
              </a: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118807" name="Rectangle 23"/>
            <p:cNvSpPr>
              <a:spLocks noChangeArrowheads="1"/>
            </p:cNvSpPr>
            <p:nvPr/>
          </p:nvSpPr>
          <p:spPr bwMode="auto">
            <a:xfrm>
              <a:off x="439" y="2084"/>
              <a:ext cx="74" cy="15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ja-JP" sz="1400" b="0" i="0" u="none" strike="noStrike" cap="none" normalizeH="0" baseline="0" smtClean="0">
                  <a:ln>
                    <a:noFill/>
                  </a:ln>
                  <a:solidFill>
                    <a:srgbClr val="000000"/>
                  </a:solidFill>
                  <a:effectLst/>
                  <a:latin typeface="Arial" pitchFamily="34" charset="0"/>
                  <a:ea typeface="ＭＳ Ｐゴシック" pitchFamily="50" charset="-128"/>
                </a:rPr>
                <a:t> </a:t>
              </a: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118808" name="Rectangle 24"/>
            <p:cNvSpPr>
              <a:spLocks noChangeArrowheads="1"/>
            </p:cNvSpPr>
            <p:nvPr/>
          </p:nvSpPr>
          <p:spPr bwMode="auto">
            <a:xfrm>
              <a:off x="506" y="2091"/>
              <a:ext cx="1012" cy="166"/>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ja-JP" sz="1400" b="0" i="0" u="none" strike="noStrike" cap="none" normalizeH="0" baseline="0" smtClean="0">
                  <a:ln>
                    <a:noFill/>
                  </a:ln>
                  <a:solidFill>
                    <a:srgbClr val="000000"/>
                  </a:solidFill>
                  <a:effectLst/>
                  <a:latin typeface="Times New Roman" pitchFamily="18" charset="0"/>
                  <a:ea typeface="ＭＳ Ｐゴシック" pitchFamily="50" charset="-128"/>
                </a:rPr>
                <a:t>Installment contributions</a:t>
              </a: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118809" name="Rectangle 25"/>
            <p:cNvSpPr>
              <a:spLocks noChangeArrowheads="1"/>
            </p:cNvSpPr>
            <p:nvPr/>
          </p:nvSpPr>
          <p:spPr bwMode="auto">
            <a:xfrm>
              <a:off x="1491" y="2091"/>
              <a:ext cx="67" cy="166"/>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ja-JP" sz="1400" b="0" i="0" u="none" strike="noStrike" cap="none" normalizeH="0" baseline="0" smtClean="0">
                  <a:ln>
                    <a:noFill/>
                  </a:ln>
                  <a:solidFill>
                    <a:srgbClr val="000000"/>
                  </a:solidFill>
                  <a:effectLst/>
                  <a:latin typeface="Times New Roman" pitchFamily="18" charset="0"/>
                  <a:ea typeface="ＭＳ Ｐゴシック" pitchFamily="50" charset="-128"/>
                </a:rPr>
                <a:t> </a:t>
              </a: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118810" name="Rectangle 26"/>
            <p:cNvSpPr>
              <a:spLocks noChangeArrowheads="1"/>
            </p:cNvSpPr>
            <p:nvPr/>
          </p:nvSpPr>
          <p:spPr bwMode="auto">
            <a:xfrm>
              <a:off x="365" y="2235"/>
              <a:ext cx="121" cy="166"/>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ja-JP" sz="1400" b="0" i="0" u="none" strike="noStrike" cap="none" normalizeH="0" baseline="0" smtClean="0">
                  <a:ln>
                    <a:noFill/>
                  </a:ln>
                  <a:solidFill>
                    <a:srgbClr val="000000"/>
                  </a:solidFill>
                  <a:effectLst/>
                  <a:latin typeface="Times New Roman" pitchFamily="18" charset="0"/>
                  <a:ea typeface="ＭＳ Ｐゴシック" pitchFamily="50" charset="-128"/>
                </a:rPr>
                <a:t>d.</a:t>
              </a: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118811" name="Rectangle 27"/>
            <p:cNvSpPr>
              <a:spLocks noChangeArrowheads="1"/>
            </p:cNvSpPr>
            <p:nvPr/>
          </p:nvSpPr>
          <p:spPr bwMode="auto">
            <a:xfrm>
              <a:off x="439" y="2228"/>
              <a:ext cx="74" cy="15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ja-JP" sz="1400" b="0" i="0" u="none" strike="noStrike" cap="none" normalizeH="0" baseline="0" smtClean="0">
                  <a:ln>
                    <a:noFill/>
                  </a:ln>
                  <a:solidFill>
                    <a:srgbClr val="000000"/>
                  </a:solidFill>
                  <a:effectLst/>
                  <a:latin typeface="Arial" pitchFamily="34" charset="0"/>
                  <a:ea typeface="ＭＳ Ｐゴシック" pitchFamily="50" charset="-128"/>
                </a:rPr>
                <a:t> </a:t>
              </a: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118812" name="Rectangle 28"/>
            <p:cNvSpPr>
              <a:spLocks noChangeArrowheads="1"/>
            </p:cNvSpPr>
            <p:nvPr/>
          </p:nvSpPr>
          <p:spPr bwMode="auto">
            <a:xfrm>
              <a:off x="506" y="2235"/>
              <a:ext cx="1961" cy="27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ja-JP" sz="1400" b="0" i="0" u="none" strike="noStrike" cap="none" normalizeH="0" baseline="0" dirty="0" smtClean="0">
                  <a:ln>
                    <a:noFill/>
                  </a:ln>
                  <a:solidFill>
                    <a:srgbClr val="000000"/>
                  </a:solidFill>
                  <a:effectLst/>
                  <a:latin typeface="Times New Roman" pitchFamily="18" charset="0"/>
                  <a:ea typeface="ＭＳ Ｐゴシック" pitchFamily="50" charset="-128"/>
                </a:rPr>
                <a:t>Money in trusts with guarantee of principal</a:t>
              </a:r>
              <a:endParaRPr kumimoji="1" lang="en-US" altLang="ja-JP" sz="1400" b="0" i="0" u="none" strike="noStrike" cap="none" normalizeH="0" baseline="0" dirty="0" smtClean="0">
                <a:ln>
                  <a:noFill/>
                </a:ln>
                <a:solidFill>
                  <a:srgbClr val="000000"/>
                </a:solidFill>
                <a:effectLst/>
                <a:latin typeface="Times New Roman" pitchFamily="18" charset="0"/>
                <a:ea typeface="ＭＳ Ｐゴシック" pitchFamily="50" charset="-128"/>
              </a:endParaRPr>
            </a:p>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ja-JP" sz="1400" b="0" i="0" u="none" strike="noStrike" cap="none" normalizeH="0" baseline="0" dirty="0" smtClean="0">
                  <a:ln>
                    <a:noFill/>
                  </a:ln>
                  <a:solidFill>
                    <a:srgbClr val="000000"/>
                  </a:solidFill>
                  <a:effectLst/>
                  <a:latin typeface="Times New Roman" pitchFamily="18" charset="0"/>
                  <a:ea typeface="ＭＳ Ｐゴシック" pitchFamily="50" charset="-128"/>
                </a:rPr>
                <a:t> (including</a:t>
              </a:r>
              <a:r>
                <a:rPr kumimoji="1" lang="en-US" altLang="ja-JP" sz="1400" b="0" i="0" u="none" strike="noStrike" cap="none" normalizeH="0" baseline="0" dirty="0" smtClean="0">
                  <a:ln>
                    <a:noFill/>
                  </a:ln>
                  <a:solidFill>
                    <a:srgbClr val="000000"/>
                  </a:solidFill>
                  <a:effectLst/>
                  <a:latin typeface="Times New Roman" pitchFamily="18" charset="0"/>
                  <a:ea typeface="ＭＳ Ｐゴシック" pitchFamily="50" charset="-128"/>
                </a:rPr>
                <a:t> loan trusts</a:t>
              </a:r>
              <a:r>
                <a:rPr kumimoji="1" lang="ja-JP" altLang="ja-JP" sz="1400" b="0" i="0" u="none" strike="noStrike" cap="none" normalizeH="0" baseline="0" dirty="0" smtClean="0">
                  <a:ln>
                    <a:noFill/>
                  </a:ln>
                  <a:solidFill>
                    <a:srgbClr val="000000"/>
                  </a:solidFill>
                  <a:effectLst/>
                  <a:latin typeface="Times New Roman" pitchFamily="18" charset="0"/>
                  <a:ea typeface="ＭＳ Ｐゴシック" pitchFamily="50" charset="-128"/>
                </a:rPr>
                <a:t> </a:t>
              </a:r>
              <a:r>
                <a:rPr kumimoji="1" lang="en-US" altLang="ja-JP" sz="1400" b="0" i="0" u="none" strike="noStrike" cap="none" normalizeH="0" baseline="0" dirty="0" smtClean="0">
                  <a:ln>
                    <a:noFill/>
                  </a:ln>
                  <a:solidFill>
                    <a:srgbClr val="000000"/>
                  </a:solidFill>
                  <a:effectLst/>
                  <a:latin typeface="Times New Roman" pitchFamily="18" charset="0"/>
                  <a:ea typeface="ＭＳ Ｐゴシック" pitchFamily="50" charset="-128"/>
                </a:rPr>
                <a:t>)</a:t>
              </a:r>
              <a:endParaRPr kumimoji="1" lang="ja-JP" altLang="ja-JP" sz="1800" b="0" i="0" u="none" strike="noStrike" cap="none" normalizeH="0" baseline="0" dirty="0" smtClean="0">
                <a:ln>
                  <a:noFill/>
                </a:ln>
                <a:solidFill>
                  <a:schemeClr val="tx1"/>
                </a:solidFill>
                <a:effectLst/>
                <a:latin typeface="Arial" pitchFamily="34" charset="0"/>
                <a:ea typeface="ＭＳ Ｐゴシック" pitchFamily="50" charset="-128"/>
              </a:endParaRPr>
            </a:p>
          </p:txBody>
        </p:sp>
        <p:sp>
          <p:nvSpPr>
            <p:cNvPr id="118814" name="Rectangle 30"/>
            <p:cNvSpPr>
              <a:spLocks noChangeArrowheads="1"/>
            </p:cNvSpPr>
            <p:nvPr/>
          </p:nvSpPr>
          <p:spPr bwMode="auto">
            <a:xfrm>
              <a:off x="1440" y="2430"/>
              <a:ext cx="67" cy="166"/>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ja-JP" sz="1400" b="0" i="0" u="none" strike="noStrike" cap="none" normalizeH="0" baseline="0" smtClean="0">
                  <a:ln>
                    <a:noFill/>
                  </a:ln>
                  <a:solidFill>
                    <a:srgbClr val="000000"/>
                  </a:solidFill>
                  <a:effectLst/>
                  <a:latin typeface="Times New Roman" pitchFamily="18" charset="0"/>
                  <a:ea typeface="ＭＳ Ｐゴシック" pitchFamily="50" charset="-128"/>
                </a:rPr>
                <a:t> </a:t>
              </a: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118815" name="Rectangle 31"/>
            <p:cNvSpPr>
              <a:spLocks noChangeArrowheads="1"/>
            </p:cNvSpPr>
            <p:nvPr/>
          </p:nvSpPr>
          <p:spPr bwMode="auto">
            <a:xfrm>
              <a:off x="365" y="2531"/>
              <a:ext cx="114" cy="166"/>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ja-JP" sz="1400" b="0" i="0" u="none" strike="noStrike" cap="none" normalizeH="0" baseline="0" smtClean="0">
                  <a:ln>
                    <a:noFill/>
                  </a:ln>
                  <a:solidFill>
                    <a:srgbClr val="000000"/>
                  </a:solidFill>
                  <a:effectLst/>
                  <a:latin typeface="Times New Roman" pitchFamily="18" charset="0"/>
                  <a:ea typeface="ＭＳ Ｐゴシック" pitchFamily="50" charset="-128"/>
                </a:rPr>
                <a:t>e.</a:t>
              </a: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118816" name="Rectangle 32"/>
            <p:cNvSpPr>
              <a:spLocks noChangeArrowheads="1"/>
            </p:cNvSpPr>
            <p:nvPr/>
          </p:nvSpPr>
          <p:spPr bwMode="auto">
            <a:xfrm>
              <a:off x="439" y="2524"/>
              <a:ext cx="74" cy="15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ja-JP" sz="1400" b="0" i="0" u="none" strike="noStrike" cap="none" normalizeH="0" baseline="0" smtClean="0">
                  <a:ln>
                    <a:noFill/>
                  </a:ln>
                  <a:solidFill>
                    <a:srgbClr val="000000"/>
                  </a:solidFill>
                  <a:effectLst/>
                  <a:latin typeface="Arial" pitchFamily="34" charset="0"/>
                  <a:ea typeface="ＭＳ Ｐゴシック" pitchFamily="50" charset="-128"/>
                </a:rPr>
                <a:t> </a:t>
              </a: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118817" name="Rectangle 33"/>
            <p:cNvSpPr>
              <a:spLocks noChangeArrowheads="1"/>
            </p:cNvSpPr>
            <p:nvPr/>
          </p:nvSpPr>
          <p:spPr bwMode="auto">
            <a:xfrm>
              <a:off x="506" y="2531"/>
              <a:ext cx="1086" cy="166"/>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ja-JP" sz="1400" b="0" i="0" u="none" strike="noStrike" cap="none" normalizeH="0" baseline="0" dirty="0" smtClean="0">
                  <a:ln>
                    <a:noFill/>
                  </a:ln>
                  <a:solidFill>
                    <a:srgbClr val="000000"/>
                  </a:solidFill>
                  <a:effectLst/>
                  <a:latin typeface="Times New Roman" pitchFamily="18" charset="0"/>
                  <a:ea typeface="ＭＳ Ｐゴシック" pitchFamily="50" charset="-128"/>
                </a:rPr>
                <a:t>Bank debenture (custody </a:t>
              </a:r>
              <a:endParaRPr kumimoji="1" lang="ja-JP" altLang="ja-JP" sz="1800" b="0" i="0" u="none" strike="noStrike" cap="none" normalizeH="0" baseline="0" dirty="0" smtClean="0">
                <a:ln>
                  <a:noFill/>
                </a:ln>
                <a:solidFill>
                  <a:schemeClr val="tx1"/>
                </a:solidFill>
                <a:effectLst/>
                <a:latin typeface="Arial" pitchFamily="34" charset="0"/>
                <a:ea typeface="ＭＳ Ｐゴシック" pitchFamily="50" charset="-128"/>
              </a:endParaRPr>
            </a:p>
          </p:txBody>
        </p:sp>
        <p:sp>
          <p:nvSpPr>
            <p:cNvPr id="118818" name="Rectangle 34"/>
            <p:cNvSpPr>
              <a:spLocks noChangeArrowheads="1"/>
            </p:cNvSpPr>
            <p:nvPr/>
          </p:nvSpPr>
          <p:spPr bwMode="auto">
            <a:xfrm>
              <a:off x="1686" y="2531"/>
              <a:ext cx="929" cy="136"/>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ja-JP" sz="1400" b="0" i="0" u="none" strike="noStrike" cap="none" normalizeH="0" baseline="0" dirty="0" smtClean="0">
                  <a:ln>
                    <a:noFill/>
                  </a:ln>
                  <a:solidFill>
                    <a:srgbClr val="000000"/>
                  </a:solidFill>
                  <a:effectLst/>
                  <a:latin typeface="Times New Roman" pitchFamily="18" charset="0"/>
                  <a:ea typeface="ＭＳ Ｐゴシック" pitchFamily="50" charset="-128"/>
                </a:rPr>
                <a:t>products</a:t>
              </a:r>
              <a:r>
                <a:rPr kumimoji="1" lang="en-US" altLang="ja-JP" sz="1400" b="0" i="0" u="none" strike="noStrike" cap="none" normalizeH="0" baseline="0" dirty="0" smtClean="0">
                  <a:ln>
                    <a:noFill/>
                  </a:ln>
                  <a:solidFill>
                    <a:srgbClr val="000000"/>
                  </a:solidFill>
                  <a:effectLst/>
                  <a:latin typeface="Times New Roman" pitchFamily="18" charset="0"/>
                  <a:ea typeface="ＭＳ Ｐゴシック" pitchFamily="50" charset="-128"/>
                </a:rPr>
                <a:t>)</a:t>
              </a:r>
              <a:r>
                <a:rPr kumimoji="1" lang="ja-JP" altLang="en-US" sz="1400" b="0" i="0" u="none" strike="noStrike" cap="none" normalizeH="0" baseline="0" dirty="0" smtClean="0">
                  <a:ln>
                    <a:noFill/>
                  </a:ln>
                  <a:solidFill>
                    <a:srgbClr val="000000"/>
                  </a:solidFill>
                  <a:effectLst/>
                  <a:latin typeface="Times New Roman" pitchFamily="18" charset="0"/>
                  <a:ea typeface="ＭＳ Ｐゴシック" pitchFamily="50" charset="-128"/>
                </a:rPr>
                <a:t>　</a:t>
              </a:r>
              <a:r>
                <a:rPr kumimoji="1" lang="en-US" altLang="ja-JP" sz="1400" b="0" i="0" u="none" strike="noStrike" cap="none" normalizeH="0" baseline="0" dirty="0" smtClean="0">
                  <a:ln>
                    <a:noFill/>
                  </a:ln>
                  <a:solidFill>
                    <a:srgbClr val="000000"/>
                  </a:solidFill>
                  <a:effectLst/>
                  <a:latin typeface="Times New Roman" pitchFamily="18" charset="0"/>
                  <a:ea typeface="ＭＳ Ｐゴシック" pitchFamily="50" charset="-128"/>
                </a:rPr>
                <a:t>and etc.</a:t>
              </a:r>
              <a:endParaRPr kumimoji="1" lang="ja-JP" altLang="ja-JP" sz="1800" b="0" i="0" u="none" strike="noStrike" cap="none" normalizeH="0" baseline="0" dirty="0" smtClean="0">
                <a:ln>
                  <a:noFill/>
                </a:ln>
                <a:solidFill>
                  <a:schemeClr val="tx1"/>
                </a:solidFill>
                <a:effectLst/>
                <a:latin typeface="Arial" pitchFamily="34" charset="0"/>
                <a:ea typeface="ＭＳ Ｐゴシック" pitchFamily="50" charset="-128"/>
              </a:endParaRPr>
            </a:p>
          </p:txBody>
        </p:sp>
        <p:sp>
          <p:nvSpPr>
            <p:cNvPr id="118819" name="Rectangle 35"/>
            <p:cNvSpPr>
              <a:spLocks noChangeArrowheads="1"/>
            </p:cNvSpPr>
            <p:nvPr/>
          </p:nvSpPr>
          <p:spPr bwMode="auto">
            <a:xfrm>
              <a:off x="1886" y="2531"/>
              <a:ext cx="67" cy="166"/>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ja-JP" sz="1400" b="0" i="0" u="none" strike="noStrike" cap="none" normalizeH="0" baseline="0" smtClean="0">
                  <a:ln>
                    <a:noFill/>
                  </a:ln>
                  <a:solidFill>
                    <a:srgbClr val="000000"/>
                  </a:solidFill>
                  <a:effectLst/>
                  <a:latin typeface="Times New Roman" pitchFamily="18" charset="0"/>
                  <a:ea typeface="ＭＳ Ｐゴシック" pitchFamily="50" charset="-128"/>
                </a:rPr>
                <a:t> </a:t>
              </a: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118820" name="Rectangle 36"/>
            <p:cNvSpPr>
              <a:spLocks noChangeArrowheads="1"/>
            </p:cNvSpPr>
            <p:nvPr/>
          </p:nvSpPr>
          <p:spPr bwMode="auto">
            <a:xfrm>
              <a:off x="365" y="2675"/>
              <a:ext cx="0" cy="174"/>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1" lang="ja-JP" altLang="ja-JP" sz="1800" b="0" i="0" u="none" strike="noStrike" cap="none" normalizeH="0" baseline="0" dirty="0" smtClean="0">
                <a:ln>
                  <a:noFill/>
                </a:ln>
                <a:solidFill>
                  <a:schemeClr val="tx1"/>
                </a:solidFill>
                <a:effectLst/>
                <a:latin typeface="Arial" pitchFamily="34" charset="0"/>
                <a:ea typeface="ＭＳ Ｐゴシック" pitchFamily="50" charset="-128"/>
              </a:endParaRPr>
            </a:p>
          </p:txBody>
        </p:sp>
        <p:sp>
          <p:nvSpPr>
            <p:cNvPr id="118821" name="Rectangle 37"/>
            <p:cNvSpPr>
              <a:spLocks noChangeArrowheads="1"/>
            </p:cNvSpPr>
            <p:nvPr/>
          </p:nvSpPr>
          <p:spPr bwMode="auto">
            <a:xfrm>
              <a:off x="425" y="2668"/>
              <a:ext cx="74" cy="15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ja-JP" sz="1400" b="0" i="0" u="none" strike="noStrike" cap="none" normalizeH="0" baseline="0" smtClean="0">
                  <a:ln>
                    <a:noFill/>
                  </a:ln>
                  <a:solidFill>
                    <a:srgbClr val="000000"/>
                  </a:solidFill>
                  <a:effectLst/>
                  <a:latin typeface="Arial" pitchFamily="34" charset="0"/>
                  <a:ea typeface="ＭＳ Ｐゴシック" pitchFamily="50" charset="-128"/>
                </a:rPr>
                <a:t> </a:t>
              </a: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118822" name="Rectangle 38"/>
            <p:cNvSpPr>
              <a:spLocks noChangeArrowheads="1"/>
            </p:cNvSpPr>
            <p:nvPr/>
          </p:nvSpPr>
          <p:spPr bwMode="auto">
            <a:xfrm>
              <a:off x="506" y="2675"/>
              <a:ext cx="0" cy="174"/>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1" lang="ja-JP" altLang="ja-JP" sz="1800" b="0" i="0" u="none" strike="noStrike" cap="none" normalizeH="0" baseline="0" dirty="0" smtClean="0">
                <a:ln>
                  <a:noFill/>
                </a:ln>
                <a:solidFill>
                  <a:schemeClr val="tx1"/>
                </a:solidFill>
                <a:effectLst/>
                <a:latin typeface="Arial" pitchFamily="34" charset="0"/>
                <a:ea typeface="ＭＳ Ｐゴシック" pitchFamily="50" charset="-128"/>
              </a:endParaRPr>
            </a:p>
          </p:txBody>
        </p:sp>
        <p:sp>
          <p:nvSpPr>
            <p:cNvPr id="118826" name="Rectangle 42"/>
            <p:cNvSpPr>
              <a:spLocks noChangeArrowheads="1"/>
            </p:cNvSpPr>
            <p:nvPr/>
          </p:nvSpPr>
          <p:spPr bwMode="auto">
            <a:xfrm>
              <a:off x="1685" y="2819"/>
              <a:ext cx="67" cy="166"/>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ja-JP" sz="1400" b="0" i="0" u="none" strike="noStrike" cap="none" normalizeH="0" baseline="0" smtClean="0">
                  <a:ln>
                    <a:noFill/>
                  </a:ln>
                  <a:solidFill>
                    <a:srgbClr val="000000"/>
                  </a:solidFill>
                  <a:effectLst/>
                  <a:latin typeface="Times New Roman" pitchFamily="18" charset="0"/>
                  <a:ea typeface="ＭＳ Ｐゴシック" pitchFamily="50" charset="-128"/>
                </a:rPr>
                <a:t> </a:t>
              </a: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118833" name="Rectangle 49"/>
            <p:cNvSpPr>
              <a:spLocks noChangeArrowheads="1"/>
            </p:cNvSpPr>
            <p:nvPr/>
          </p:nvSpPr>
          <p:spPr bwMode="auto">
            <a:xfrm>
              <a:off x="1343" y="3115"/>
              <a:ext cx="107" cy="130"/>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ja-JP" sz="1400" b="0" i="0" u="none" strike="noStrike" cap="none" normalizeH="0" baseline="0" smtClean="0">
                  <a:ln>
                    <a:noFill/>
                  </a:ln>
                  <a:solidFill>
                    <a:srgbClr val="000000"/>
                  </a:solidFill>
                  <a:effectLst/>
                  <a:latin typeface="ＭＳ 明朝" pitchFamily="17" charset="-128"/>
                  <a:ea typeface="ＭＳ 明朝" pitchFamily="17" charset="-128"/>
                </a:rPr>
                <a:t> </a:t>
              </a: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118834" name="Rectangle 50"/>
            <p:cNvSpPr>
              <a:spLocks noChangeArrowheads="1"/>
            </p:cNvSpPr>
            <p:nvPr/>
          </p:nvSpPr>
          <p:spPr bwMode="auto">
            <a:xfrm>
              <a:off x="1444" y="3115"/>
              <a:ext cx="201" cy="166"/>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ja-JP" sz="1400" b="0" i="0" u="none" strike="noStrike" cap="none" normalizeH="0" baseline="0" smtClean="0">
                  <a:ln>
                    <a:noFill/>
                  </a:ln>
                  <a:solidFill>
                    <a:srgbClr val="000000"/>
                  </a:solidFill>
                  <a:effectLst/>
                  <a:latin typeface="Times New Roman" pitchFamily="18" charset="0"/>
                  <a:ea typeface="ＭＳ Ｐゴシック" pitchFamily="50" charset="-128"/>
                </a:rPr>
                <a:t>      </a:t>
              </a: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118835" name="Rectangle 51"/>
            <p:cNvSpPr>
              <a:spLocks noChangeArrowheads="1"/>
            </p:cNvSpPr>
            <p:nvPr/>
          </p:nvSpPr>
          <p:spPr bwMode="auto">
            <a:xfrm>
              <a:off x="1739" y="3115"/>
              <a:ext cx="67" cy="166"/>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ja-JP" sz="1400" b="0" i="0" u="none" strike="noStrike" cap="none" normalizeH="0" baseline="0" smtClean="0">
                  <a:ln>
                    <a:noFill/>
                  </a:ln>
                  <a:solidFill>
                    <a:srgbClr val="000000"/>
                  </a:solidFill>
                  <a:effectLst/>
                  <a:latin typeface="Times New Roman" pitchFamily="18" charset="0"/>
                  <a:ea typeface="ＭＳ Ｐゴシック" pitchFamily="50" charset="-128"/>
                </a:rPr>
                <a:t> </a:t>
              </a: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118836" name="Rectangle 52"/>
            <p:cNvSpPr>
              <a:spLocks noChangeArrowheads="1"/>
            </p:cNvSpPr>
            <p:nvPr/>
          </p:nvSpPr>
          <p:spPr bwMode="auto">
            <a:xfrm>
              <a:off x="231" y="3252"/>
              <a:ext cx="74" cy="17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ja-JP" sz="1400" b="0" i="0" u="none" strike="noStrike" cap="none" normalizeH="0" baseline="0" smtClean="0">
                  <a:ln>
                    <a:noFill/>
                  </a:ln>
                  <a:solidFill>
                    <a:srgbClr val="000000"/>
                  </a:solidFill>
                  <a:effectLst/>
                  <a:latin typeface="Century" pitchFamily="18" charset="0"/>
                  <a:ea typeface="ＭＳ Ｐゴシック" pitchFamily="50" charset="-128"/>
                </a:rPr>
                <a:t> </a:t>
              </a: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118837" name="Rectangle 53"/>
            <p:cNvSpPr>
              <a:spLocks noChangeArrowheads="1"/>
            </p:cNvSpPr>
            <p:nvPr/>
          </p:nvSpPr>
          <p:spPr bwMode="auto">
            <a:xfrm>
              <a:off x="2891" y="1651"/>
              <a:ext cx="67" cy="166"/>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ja-JP" sz="1400" b="0" i="0" u="none" strike="noStrike" cap="none" normalizeH="0" baseline="0" smtClean="0">
                  <a:ln>
                    <a:noFill/>
                  </a:ln>
                  <a:solidFill>
                    <a:srgbClr val="000000"/>
                  </a:solidFill>
                  <a:effectLst/>
                  <a:latin typeface="Times New Roman" pitchFamily="18" charset="0"/>
                  <a:ea typeface="ＭＳ Ｐゴシック" pitchFamily="50" charset="-128"/>
                </a:rPr>
                <a:t> </a:t>
              </a: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118838" name="Rectangle 54"/>
            <p:cNvSpPr>
              <a:spLocks noChangeArrowheads="1"/>
            </p:cNvSpPr>
            <p:nvPr/>
          </p:nvSpPr>
          <p:spPr bwMode="auto">
            <a:xfrm>
              <a:off x="2891" y="1795"/>
              <a:ext cx="114" cy="166"/>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ja-JP" sz="1400" b="0" i="0" u="none" strike="noStrike" cap="none" normalizeH="0" baseline="0" smtClean="0">
                  <a:ln>
                    <a:noFill/>
                  </a:ln>
                  <a:solidFill>
                    <a:srgbClr val="000000"/>
                  </a:solidFill>
                  <a:effectLst/>
                  <a:latin typeface="Times New Roman" pitchFamily="18" charset="0"/>
                  <a:ea typeface="ＭＳ Ｐゴシック" pitchFamily="50" charset="-128"/>
                </a:rPr>
                <a:t>a.</a:t>
              </a: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118839" name="Rectangle 55"/>
            <p:cNvSpPr>
              <a:spLocks noChangeArrowheads="1"/>
            </p:cNvSpPr>
            <p:nvPr/>
          </p:nvSpPr>
          <p:spPr bwMode="auto">
            <a:xfrm>
              <a:off x="2959" y="1788"/>
              <a:ext cx="74" cy="15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ja-JP" sz="1400" b="0" i="0" u="none" strike="noStrike" cap="none" normalizeH="0" baseline="0" smtClean="0">
                  <a:ln>
                    <a:noFill/>
                  </a:ln>
                  <a:solidFill>
                    <a:srgbClr val="000000"/>
                  </a:solidFill>
                  <a:effectLst/>
                  <a:latin typeface="Arial" pitchFamily="34" charset="0"/>
                  <a:ea typeface="ＭＳ Ｐゴシック" pitchFamily="50" charset="-128"/>
                </a:rPr>
                <a:t> </a:t>
              </a: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118840" name="Rectangle 56"/>
            <p:cNvSpPr>
              <a:spLocks noChangeArrowheads="1"/>
            </p:cNvSpPr>
            <p:nvPr/>
          </p:nvSpPr>
          <p:spPr bwMode="auto">
            <a:xfrm>
              <a:off x="3032" y="1795"/>
              <a:ext cx="1086" cy="166"/>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ja-JP" sz="1400" b="0" i="0" u="none" strike="noStrike" cap="none" normalizeH="0" baseline="0" dirty="0" smtClean="0">
                  <a:ln>
                    <a:noFill/>
                  </a:ln>
                  <a:solidFill>
                    <a:srgbClr val="000000"/>
                  </a:solidFill>
                  <a:effectLst/>
                  <a:latin typeface="Times New Roman" pitchFamily="18" charset="0"/>
                  <a:ea typeface="ＭＳ Ｐゴシック" pitchFamily="50" charset="-128"/>
                </a:rPr>
                <a:t>Foreign currency deposits</a:t>
              </a:r>
              <a:endParaRPr kumimoji="1" lang="ja-JP" altLang="ja-JP" sz="1800" b="0" i="0" u="none" strike="noStrike" cap="none" normalizeH="0" baseline="0" dirty="0" smtClean="0">
                <a:ln>
                  <a:noFill/>
                </a:ln>
                <a:solidFill>
                  <a:schemeClr val="tx1"/>
                </a:solidFill>
                <a:effectLst/>
                <a:latin typeface="Arial" pitchFamily="34" charset="0"/>
                <a:ea typeface="ＭＳ Ｐゴシック" pitchFamily="50" charset="-128"/>
              </a:endParaRPr>
            </a:p>
          </p:txBody>
        </p:sp>
        <p:sp>
          <p:nvSpPr>
            <p:cNvPr id="118841" name="Rectangle 57"/>
            <p:cNvSpPr>
              <a:spLocks noChangeArrowheads="1"/>
            </p:cNvSpPr>
            <p:nvPr/>
          </p:nvSpPr>
          <p:spPr bwMode="auto">
            <a:xfrm>
              <a:off x="4051" y="1795"/>
              <a:ext cx="67" cy="166"/>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ja-JP" sz="1400" b="0" i="0" u="none" strike="noStrike" cap="none" normalizeH="0" baseline="0" smtClean="0">
                  <a:ln>
                    <a:noFill/>
                  </a:ln>
                  <a:solidFill>
                    <a:srgbClr val="000000"/>
                  </a:solidFill>
                  <a:effectLst/>
                  <a:latin typeface="Times New Roman" pitchFamily="18" charset="0"/>
                  <a:ea typeface="ＭＳ Ｐゴシック" pitchFamily="50" charset="-128"/>
                </a:rPr>
                <a:t> </a:t>
              </a: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118842" name="Rectangle 58"/>
            <p:cNvSpPr>
              <a:spLocks noChangeArrowheads="1"/>
            </p:cNvSpPr>
            <p:nvPr/>
          </p:nvSpPr>
          <p:spPr bwMode="auto">
            <a:xfrm>
              <a:off x="2891" y="1947"/>
              <a:ext cx="121" cy="166"/>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ja-JP" sz="1400" b="0" i="0" u="none" strike="noStrike" cap="none" normalizeH="0" baseline="0" smtClean="0">
                  <a:ln>
                    <a:noFill/>
                  </a:ln>
                  <a:solidFill>
                    <a:srgbClr val="000000"/>
                  </a:solidFill>
                  <a:effectLst/>
                  <a:latin typeface="Times New Roman" pitchFamily="18" charset="0"/>
                  <a:ea typeface="ＭＳ Ｐゴシック" pitchFamily="50" charset="-128"/>
                </a:rPr>
                <a:t>b.</a:t>
              </a: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118843" name="Rectangle 59"/>
            <p:cNvSpPr>
              <a:spLocks noChangeArrowheads="1"/>
            </p:cNvSpPr>
            <p:nvPr/>
          </p:nvSpPr>
          <p:spPr bwMode="auto">
            <a:xfrm>
              <a:off x="2965" y="1940"/>
              <a:ext cx="74" cy="15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ja-JP" sz="1400" b="0" i="0" u="none" strike="noStrike" cap="none" normalizeH="0" baseline="0" smtClean="0">
                  <a:ln>
                    <a:noFill/>
                  </a:ln>
                  <a:solidFill>
                    <a:srgbClr val="000000"/>
                  </a:solidFill>
                  <a:effectLst/>
                  <a:latin typeface="Arial" pitchFamily="34" charset="0"/>
                  <a:ea typeface="ＭＳ Ｐゴシック" pitchFamily="50" charset="-128"/>
                </a:rPr>
                <a:t> </a:t>
              </a: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118844" name="Rectangle 60"/>
            <p:cNvSpPr>
              <a:spLocks noChangeArrowheads="1"/>
            </p:cNvSpPr>
            <p:nvPr/>
          </p:nvSpPr>
          <p:spPr bwMode="auto">
            <a:xfrm>
              <a:off x="3032" y="1947"/>
              <a:ext cx="1729" cy="166"/>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ja-JP" sz="1400" b="0" i="0" u="none" strike="noStrike" cap="none" normalizeH="0" baseline="0" smtClean="0">
                  <a:ln>
                    <a:noFill/>
                  </a:ln>
                  <a:solidFill>
                    <a:srgbClr val="000000"/>
                  </a:solidFill>
                  <a:effectLst/>
                  <a:latin typeface="Times New Roman" pitchFamily="18" charset="0"/>
                  <a:ea typeface="ＭＳ Ｐゴシック" pitchFamily="50" charset="-128"/>
                </a:rPr>
                <a:t>Negotiable certificates of deposits (NCD)</a:t>
              </a: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118845" name="Rectangle 61"/>
            <p:cNvSpPr>
              <a:spLocks noChangeArrowheads="1"/>
            </p:cNvSpPr>
            <p:nvPr/>
          </p:nvSpPr>
          <p:spPr bwMode="auto">
            <a:xfrm>
              <a:off x="4668" y="1947"/>
              <a:ext cx="67" cy="166"/>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ja-JP" sz="1400" b="0" i="0" u="none" strike="noStrike" cap="none" normalizeH="0" baseline="0" smtClean="0">
                  <a:ln>
                    <a:noFill/>
                  </a:ln>
                  <a:solidFill>
                    <a:srgbClr val="000000"/>
                  </a:solidFill>
                  <a:effectLst/>
                  <a:latin typeface="Times New Roman" pitchFamily="18" charset="0"/>
                  <a:ea typeface="ＭＳ Ｐゴシック" pitchFamily="50" charset="-128"/>
                </a:rPr>
                <a:t> </a:t>
              </a: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118846" name="Rectangle 62"/>
            <p:cNvSpPr>
              <a:spLocks noChangeArrowheads="1"/>
            </p:cNvSpPr>
            <p:nvPr/>
          </p:nvSpPr>
          <p:spPr bwMode="auto">
            <a:xfrm>
              <a:off x="2891" y="2091"/>
              <a:ext cx="114" cy="166"/>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ja-JP" sz="1400" b="0" i="0" u="none" strike="noStrike" cap="none" normalizeH="0" baseline="0" smtClean="0">
                  <a:ln>
                    <a:noFill/>
                  </a:ln>
                  <a:solidFill>
                    <a:srgbClr val="000000"/>
                  </a:solidFill>
                  <a:effectLst/>
                  <a:latin typeface="Times New Roman" pitchFamily="18" charset="0"/>
                  <a:ea typeface="ＭＳ Ｐゴシック" pitchFamily="50" charset="-128"/>
                </a:rPr>
                <a:t>c.</a:t>
              </a: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118847" name="Rectangle 63"/>
            <p:cNvSpPr>
              <a:spLocks noChangeArrowheads="1"/>
            </p:cNvSpPr>
            <p:nvPr/>
          </p:nvSpPr>
          <p:spPr bwMode="auto">
            <a:xfrm>
              <a:off x="2959" y="2084"/>
              <a:ext cx="74" cy="15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ja-JP" sz="1400" b="0" i="0" u="none" strike="noStrike" cap="none" normalizeH="0" baseline="0" smtClean="0">
                  <a:ln>
                    <a:noFill/>
                  </a:ln>
                  <a:solidFill>
                    <a:srgbClr val="000000"/>
                  </a:solidFill>
                  <a:effectLst/>
                  <a:latin typeface="Arial" pitchFamily="34" charset="0"/>
                  <a:ea typeface="ＭＳ Ｐゴシック" pitchFamily="50" charset="-128"/>
                </a:rPr>
                <a:t> </a:t>
              </a: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118849" name="Rectangle 65"/>
            <p:cNvSpPr>
              <a:spLocks noChangeArrowheads="1"/>
            </p:cNvSpPr>
            <p:nvPr/>
          </p:nvSpPr>
          <p:spPr bwMode="auto">
            <a:xfrm>
              <a:off x="3374" y="2091"/>
              <a:ext cx="67" cy="166"/>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ja-JP" sz="1400" b="0" i="0" u="none" strike="noStrike" cap="none" normalizeH="0" baseline="0" smtClean="0">
                  <a:ln>
                    <a:noFill/>
                  </a:ln>
                  <a:solidFill>
                    <a:srgbClr val="000000"/>
                  </a:solidFill>
                  <a:effectLst/>
                  <a:latin typeface="Times New Roman" pitchFamily="18" charset="0"/>
                  <a:ea typeface="ＭＳ Ｐゴシック" pitchFamily="50" charset="-128"/>
                </a:rPr>
                <a:t> </a:t>
              </a: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118850" name="Rectangle 66"/>
            <p:cNvSpPr>
              <a:spLocks noChangeArrowheads="1"/>
            </p:cNvSpPr>
            <p:nvPr/>
          </p:nvSpPr>
          <p:spPr bwMode="auto">
            <a:xfrm>
              <a:off x="3033" y="2114"/>
              <a:ext cx="2396" cy="136"/>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US" altLang="ja-JP" sz="1400" b="0" i="0" u="none" strike="noStrike" cap="none" normalizeH="0" baseline="0" dirty="0" smtClean="0">
                  <a:ln>
                    <a:noFill/>
                  </a:ln>
                  <a:solidFill>
                    <a:srgbClr val="000000"/>
                  </a:solidFill>
                  <a:effectLst/>
                  <a:latin typeface="Times New Roman" pitchFamily="18" charset="0"/>
                  <a:ea typeface="ＭＳ Ｐゴシック" pitchFamily="50" charset="-128"/>
                </a:rPr>
                <a:t>Deposits </a:t>
              </a:r>
              <a:r>
                <a:rPr kumimoji="1" lang="ja-JP" altLang="ja-JP" sz="1400" b="0" i="0" u="none" strike="noStrike" cap="none" normalizeH="0" baseline="0" dirty="0" smtClean="0">
                  <a:ln>
                    <a:noFill/>
                  </a:ln>
                  <a:solidFill>
                    <a:srgbClr val="000000"/>
                  </a:solidFill>
                  <a:effectLst/>
                  <a:latin typeface="Times New Roman" pitchFamily="18" charset="0"/>
                  <a:ea typeface="ＭＳ Ｐゴシック" pitchFamily="50" charset="-128"/>
                </a:rPr>
                <a:t>in special international financial transaction </a:t>
              </a:r>
              <a:endParaRPr kumimoji="1" lang="ja-JP" altLang="ja-JP" sz="1800" b="0" i="0" u="none" strike="noStrike" cap="none" normalizeH="0" baseline="0" dirty="0" smtClean="0">
                <a:ln>
                  <a:noFill/>
                </a:ln>
                <a:solidFill>
                  <a:schemeClr val="tx1"/>
                </a:solidFill>
                <a:effectLst/>
                <a:latin typeface="Arial" pitchFamily="34" charset="0"/>
                <a:ea typeface="ＭＳ Ｐゴシック" pitchFamily="50" charset="-128"/>
              </a:endParaRPr>
            </a:p>
          </p:txBody>
        </p:sp>
        <p:sp>
          <p:nvSpPr>
            <p:cNvPr id="118851" name="Rectangle 67"/>
            <p:cNvSpPr>
              <a:spLocks noChangeArrowheads="1"/>
            </p:cNvSpPr>
            <p:nvPr/>
          </p:nvSpPr>
          <p:spPr bwMode="auto">
            <a:xfrm>
              <a:off x="3015" y="2250"/>
              <a:ext cx="2205" cy="136"/>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ja-JP" sz="1400" b="0" i="0" u="none" strike="noStrike" cap="none" normalizeH="0" baseline="0" dirty="0" smtClean="0">
                  <a:ln>
                    <a:noFill/>
                  </a:ln>
                  <a:solidFill>
                    <a:srgbClr val="000000"/>
                  </a:solidFill>
                  <a:effectLst/>
                  <a:latin typeface="Times New Roman" pitchFamily="18" charset="0"/>
                  <a:ea typeface="ＭＳ Ｐゴシック" pitchFamily="50" charset="-128"/>
                </a:rPr>
                <a:t>accounts (</a:t>
              </a:r>
              <a:r>
                <a:rPr kumimoji="1" lang="en-US" altLang="ja-JP" b="0" dirty="0" smtClean="0">
                  <a:solidFill>
                    <a:srgbClr val="000000"/>
                  </a:solidFill>
                  <a:latin typeface="Times New Roman" pitchFamily="18" charset="0"/>
                </a:rPr>
                <a:t>Tokyo</a:t>
              </a:r>
              <a:r>
                <a:rPr kumimoji="1" lang="en-US" altLang="ja-JP" sz="1400" b="0" i="0" u="none" strike="noStrike" cap="none" normalizeH="0" baseline="0" dirty="0" smtClean="0">
                  <a:ln>
                    <a:noFill/>
                  </a:ln>
                  <a:solidFill>
                    <a:srgbClr val="000000"/>
                  </a:solidFill>
                  <a:effectLst/>
                  <a:latin typeface="Times New Roman" pitchFamily="18" charset="0"/>
                  <a:ea typeface="ＭＳ Ｐゴシック" pitchFamily="50" charset="-128"/>
                </a:rPr>
                <a:t> off-shore market</a:t>
              </a:r>
              <a:r>
                <a:rPr kumimoji="1" lang="en-US" altLang="ja-JP" sz="1400" b="0" i="0" u="none" strike="noStrike" cap="none" normalizeH="0" dirty="0" smtClean="0">
                  <a:ln>
                    <a:noFill/>
                  </a:ln>
                  <a:solidFill>
                    <a:srgbClr val="000000"/>
                  </a:solidFill>
                  <a:effectLst/>
                  <a:latin typeface="Times New Roman" pitchFamily="18" charset="0"/>
                  <a:ea typeface="ＭＳ Ｐゴシック" pitchFamily="50" charset="-128"/>
                </a:rPr>
                <a:t> accounts</a:t>
              </a:r>
              <a:r>
                <a:rPr kumimoji="1" lang="ja-JP" altLang="en-US" sz="1400" b="0" i="0" u="none" strike="noStrike" cap="none" normalizeH="0" dirty="0" smtClean="0">
                  <a:ln>
                    <a:noFill/>
                  </a:ln>
                  <a:solidFill>
                    <a:srgbClr val="000000"/>
                  </a:solidFill>
                  <a:effectLst/>
                  <a:latin typeface="Times New Roman" pitchFamily="18" charset="0"/>
                  <a:ea typeface="ＭＳ Ｐゴシック" pitchFamily="50" charset="-128"/>
                </a:rPr>
                <a:t>）</a:t>
              </a:r>
              <a:endParaRPr kumimoji="1" lang="ja-JP" altLang="ja-JP" sz="1800" b="0" i="0" u="none" strike="noStrike" cap="none" normalizeH="0" baseline="0" dirty="0" smtClean="0">
                <a:ln>
                  <a:noFill/>
                </a:ln>
                <a:solidFill>
                  <a:schemeClr val="tx1"/>
                </a:solidFill>
                <a:effectLst/>
                <a:latin typeface="Arial" pitchFamily="34" charset="0"/>
                <a:ea typeface="ＭＳ Ｐゴシック" pitchFamily="50" charset="-128"/>
              </a:endParaRPr>
            </a:p>
          </p:txBody>
        </p:sp>
        <p:sp>
          <p:nvSpPr>
            <p:cNvPr id="118854" name="Rectangle 70"/>
            <p:cNvSpPr>
              <a:spLocks noChangeArrowheads="1"/>
            </p:cNvSpPr>
            <p:nvPr/>
          </p:nvSpPr>
          <p:spPr bwMode="auto">
            <a:xfrm>
              <a:off x="4741" y="2235"/>
              <a:ext cx="67" cy="166"/>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ja-JP" sz="1400" b="0" i="0" u="none" strike="noStrike" cap="none" normalizeH="0" baseline="0" smtClean="0">
                  <a:ln>
                    <a:noFill/>
                  </a:ln>
                  <a:solidFill>
                    <a:srgbClr val="000000"/>
                  </a:solidFill>
                  <a:effectLst/>
                  <a:latin typeface="Times New Roman" pitchFamily="18" charset="0"/>
                  <a:ea typeface="ＭＳ Ｐゴシック" pitchFamily="50" charset="-128"/>
                </a:rPr>
                <a:t> </a:t>
              </a: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118855" name="Rectangle 71"/>
            <p:cNvSpPr>
              <a:spLocks noChangeArrowheads="1"/>
            </p:cNvSpPr>
            <p:nvPr/>
          </p:nvSpPr>
          <p:spPr bwMode="auto">
            <a:xfrm>
              <a:off x="2891" y="2379"/>
              <a:ext cx="121" cy="166"/>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ja-JP" sz="1400" b="0" i="0" u="none" strike="noStrike" cap="none" normalizeH="0" baseline="0" smtClean="0">
                  <a:ln>
                    <a:noFill/>
                  </a:ln>
                  <a:solidFill>
                    <a:srgbClr val="000000"/>
                  </a:solidFill>
                  <a:effectLst/>
                  <a:latin typeface="Times New Roman" pitchFamily="18" charset="0"/>
                  <a:ea typeface="ＭＳ Ｐゴシック" pitchFamily="50" charset="-128"/>
                </a:rPr>
                <a:t>d.</a:t>
              </a: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118856" name="Rectangle 72"/>
            <p:cNvSpPr>
              <a:spLocks noChangeArrowheads="1"/>
            </p:cNvSpPr>
            <p:nvPr/>
          </p:nvSpPr>
          <p:spPr bwMode="auto">
            <a:xfrm>
              <a:off x="2965" y="2372"/>
              <a:ext cx="74" cy="15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ja-JP" sz="1400" b="0" i="0" u="none" strike="noStrike" cap="none" normalizeH="0" baseline="0" smtClean="0">
                  <a:ln>
                    <a:noFill/>
                  </a:ln>
                  <a:solidFill>
                    <a:srgbClr val="000000"/>
                  </a:solidFill>
                  <a:effectLst/>
                  <a:latin typeface="Arial" pitchFamily="34" charset="0"/>
                  <a:ea typeface="ＭＳ Ｐゴシック" pitchFamily="50" charset="-128"/>
                </a:rPr>
                <a:t> </a:t>
              </a: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118857" name="Rectangle 73"/>
            <p:cNvSpPr>
              <a:spLocks noChangeArrowheads="1"/>
            </p:cNvSpPr>
            <p:nvPr/>
          </p:nvSpPr>
          <p:spPr bwMode="auto">
            <a:xfrm>
              <a:off x="3032" y="2379"/>
              <a:ext cx="2058" cy="166"/>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ja-JP" sz="1400" b="0" i="0" u="none" strike="noStrike" cap="none" normalizeH="0" baseline="0" dirty="0" smtClean="0">
                  <a:ln>
                    <a:noFill/>
                  </a:ln>
                  <a:solidFill>
                    <a:srgbClr val="000000"/>
                  </a:solidFill>
                  <a:effectLst/>
                  <a:latin typeface="Times New Roman" pitchFamily="18" charset="0"/>
                  <a:ea typeface="ＭＳ Ｐゴシック" pitchFamily="50" charset="-128"/>
                </a:rPr>
                <a:t>Deposits, etc</a:t>
              </a:r>
              <a:r>
                <a:rPr kumimoji="1" lang="ja-JP" altLang="ja-JP" sz="1400" b="0" i="0" u="none" strike="noStrike" cap="none" normalizeH="0" baseline="0" dirty="0" err="1" smtClean="0">
                  <a:ln>
                    <a:noFill/>
                  </a:ln>
                  <a:solidFill>
                    <a:srgbClr val="000000"/>
                  </a:solidFill>
                  <a:effectLst/>
                  <a:latin typeface="Times New Roman" pitchFamily="18" charset="0"/>
                  <a:ea typeface="ＭＳ Ｐゴシック" pitchFamily="50" charset="-128"/>
                </a:rPr>
                <a:t>.,</a:t>
              </a:r>
              <a:r>
                <a:rPr kumimoji="1" lang="ja-JP" altLang="ja-JP" sz="1400" b="0" i="0" u="none" strike="noStrike" cap="none" normalizeH="0" baseline="0" dirty="0" smtClean="0">
                  <a:ln>
                    <a:noFill/>
                  </a:ln>
                  <a:solidFill>
                    <a:srgbClr val="000000"/>
                  </a:solidFill>
                  <a:effectLst/>
                  <a:latin typeface="Times New Roman" pitchFamily="18" charset="0"/>
                  <a:ea typeface="ＭＳ Ｐゴシック" pitchFamily="50" charset="-128"/>
                </a:rPr>
                <a:t> from the Bank of Japan (excluding </a:t>
              </a:r>
              <a:endParaRPr kumimoji="1" lang="ja-JP" altLang="ja-JP" sz="1800" b="0" i="0" u="none" strike="noStrike" cap="none" normalizeH="0" baseline="0" dirty="0" smtClean="0">
                <a:ln>
                  <a:noFill/>
                </a:ln>
                <a:solidFill>
                  <a:schemeClr val="tx1"/>
                </a:solidFill>
                <a:effectLst/>
                <a:latin typeface="Arial" pitchFamily="34" charset="0"/>
                <a:ea typeface="ＭＳ Ｐゴシック" pitchFamily="50" charset="-128"/>
              </a:endParaRPr>
            </a:p>
          </p:txBody>
        </p:sp>
        <p:sp>
          <p:nvSpPr>
            <p:cNvPr id="118858" name="Rectangle 74"/>
            <p:cNvSpPr>
              <a:spLocks noChangeArrowheads="1"/>
            </p:cNvSpPr>
            <p:nvPr/>
          </p:nvSpPr>
          <p:spPr bwMode="auto">
            <a:xfrm>
              <a:off x="3032" y="2531"/>
              <a:ext cx="637" cy="166"/>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ja-JP" sz="1400" b="0" i="0" u="none" strike="noStrike" cap="none" normalizeH="0" baseline="0" dirty="0" smtClean="0">
                  <a:ln>
                    <a:noFill/>
                  </a:ln>
                  <a:solidFill>
                    <a:srgbClr val="000000"/>
                  </a:solidFill>
                  <a:effectLst/>
                  <a:latin typeface="Times New Roman" pitchFamily="18" charset="0"/>
                  <a:ea typeface="ＭＳ Ｐゴシック" pitchFamily="50" charset="-128"/>
                </a:rPr>
                <a:t>treasury funds)</a:t>
              </a:r>
              <a:endParaRPr kumimoji="1" lang="ja-JP" altLang="ja-JP" sz="1800" b="0" i="0" u="none" strike="noStrike" cap="none" normalizeH="0" baseline="0" dirty="0" smtClean="0">
                <a:ln>
                  <a:noFill/>
                </a:ln>
                <a:solidFill>
                  <a:schemeClr val="tx1"/>
                </a:solidFill>
                <a:effectLst/>
                <a:latin typeface="Arial" pitchFamily="34" charset="0"/>
                <a:ea typeface="ＭＳ Ｐゴシック" pitchFamily="50" charset="-128"/>
              </a:endParaRPr>
            </a:p>
          </p:txBody>
        </p:sp>
        <p:sp>
          <p:nvSpPr>
            <p:cNvPr id="118859" name="Rectangle 75"/>
            <p:cNvSpPr>
              <a:spLocks noChangeArrowheads="1"/>
            </p:cNvSpPr>
            <p:nvPr/>
          </p:nvSpPr>
          <p:spPr bwMode="auto">
            <a:xfrm>
              <a:off x="3622" y="2531"/>
              <a:ext cx="67" cy="166"/>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ja-JP" sz="1400" b="0" i="0" u="none" strike="noStrike" cap="none" normalizeH="0" baseline="0" smtClean="0">
                  <a:ln>
                    <a:noFill/>
                  </a:ln>
                  <a:solidFill>
                    <a:srgbClr val="000000"/>
                  </a:solidFill>
                  <a:effectLst/>
                  <a:latin typeface="Times New Roman" pitchFamily="18" charset="0"/>
                  <a:ea typeface="ＭＳ Ｐゴシック" pitchFamily="50" charset="-128"/>
                </a:rPr>
                <a:t> </a:t>
              </a: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118860" name="Rectangle 76"/>
            <p:cNvSpPr>
              <a:spLocks noChangeArrowheads="1"/>
            </p:cNvSpPr>
            <p:nvPr/>
          </p:nvSpPr>
          <p:spPr bwMode="auto">
            <a:xfrm>
              <a:off x="2891" y="2675"/>
              <a:ext cx="114" cy="166"/>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ja-JP" sz="1400" b="0" i="0" u="none" strike="noStrike" cap="none" normalizeH="0" baseline="0" smtClean="0">
                  <a:ln>
                    <a:noFill/>
                  </a:ln>
                  <a:solidFill>
                    <a:srgbClr val="000000"/>
                  </a:solidFill>
                  <a:effectLst/>
                  <a:latin typeface="Times New Roman" pitchFamily="18" charset="0"/>
                  <a:ea typeface="ＭＳ Ｐゴシック" pitchFamily="50" charset="-128"/>
                </a:rPr>
                <a:t>e.</a:t>
              </a: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118861" name="Rectangle 77"/>
            <p:cNvSpPr>
              <a:spLocks noChangeArrowheads="1"/>
            </p:cNvSpPr>
            <p:nvPr/>
          </p:nvSpPr>
          <p:spPr bwMode="auto">
            <a:xfrm>
              <a:off x="2959" y="2668"/>
              <a:ext cx="74" cy="15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ja-JP" sz="1400" b="0" i="0" u="none" strike="noStrike" cap="none" normalizeH="0" baseline="0" smtClean="0">
                  <a:ln>
                    <a:noFill/>
                  </a:ln>
                  <a:solidFill>
                    <a:srgbClr val="000000"/>
                  </a:solidFill>
                  <a:effectLst/>
                  <a:latin typeface="Arial" pitchFamily="34" charset="0"/>
                  <a:ea typeface="ＭＳ Ｐゴシック" pitchFamily="50" charset="-128"/>
                </a:rPr>
                <a:t> </a:t>
              </a: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118862" name="Rectangle 78"/>
            <p:cNvSpPr>
              <a:spLocks noChangeArrowheads="1"/>
            </p:cNvSpPr>
            <p:nvPr/>
          </p:nvSpPr>
          <p:spPr bwMode="auto">
            <a:xfrm>
              <a:off x="3032" y="2675"/>
              <a:ext cx="1970" cy="166"/>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ja-JP" sz="1400" b="0" i="0" u="none" strike="noStrike" cap="none" normalizeH="0" baseline="0" dirty="0" smtClean="0">
                  <a:ln>
                    <a:noFill/>
                  </a:ln>
                  <a:solidFill>
                    <a:srgbClr val="000000"/>
                  </a:solidFill>
                  <a:effectLst/>
                  <a:latin typeface="Times New Roman" pitchFamily="18" charset="0"/>
                  <a:ea typeface="ＭＳ Ｐゴシック" pitchFamily="50" charset="-128"/>
                </a:rPr>
                <a:t>Deposits, etc</a:t>
              </a:r>
              <a:r>
                <a:rPr kumimoji="1" lang="ja-JP" altLang="ja-JP" sz="1400" b="0" i="0" u="none" strike="noStrike" cap="none" normalizeH="0" baseline="0" dirty="0" err="1" smtClean="0">
                  <a:ln>
                    <a:noFill/>
                  </a:ln>
                  <a:solidFill>
                    <a:srgbClr val="000000"/>
                  </a:solidFill>
                  <a:effectLst/>
                  <a:latin typeface="Times New Roman" pitchFamily="18" charset="0"/>
                  <a:ea typeface="ＭＳ Ｐゴシック" pitchFamily="50" charset="-128"/>
                </a:rPr>
                <a:t>.,</a:t>
              </a:r>
              <a:r>
                <a:rPr kumimoji="1" lang="ja-JP" altLang="ja-JP" sz="1400" b="0" i="0" u="none" strike="noStrike" cap="none" normalizeH="0" baseline="0" dirty="0" smtClean="0">
                  <a:ln>
                    <a:noFill/>
                  </a:ln>
                  <a:solidFill>
                    <a:srgbClr val="000000"/>
                  </a:solidFill>
                  <a:effectLst/>
                  <a:latin typeface="Times New Roman" pitchFamily="18" charset="0"/>
                  <a:ea typeface="ＭＳ Ｐゴシック" pitchFamily="50" charset="-128"/>
                </a:rPr>
                <a:t> from insured financial institutions </a:t>
              </a:r>
              <a:endParaRPr kumimoji="1" lang="ja-JP" altLang="ja-JP" sz="1800" b="0" i="0" u="none" strike="noStrike" cap="none" normalizeH="0" baseline="0" dirty="0" smtClean="0">
                <a:ln>
                  <a:noFill/>
                </a:ln>
                <a:solidFill>
                  <a:schemeClr val="tx1"/>
                </a:solidFill>
                <a:effectLst/>
                <a:latin typeface="Arial" pitchFamily="34" charset="0"/>
                <a:ea typeface="ＭＳ Ｐゴシック" pitchFamily="50" charset="-128"/>
              </a:endParaRPr>
            </a:p>
          </p:txBody>
        </p:sp>
        <p:sp>
          <p:nvSpPr>
            <p:cNvPr id="118863" name="Rectangle 79"/>
            <p:cNvSpPr>
              <a:spLocks noChangeArrowheads="1"/>
            </p:cNvSpPr>
            <p:nvPr/>
          </p:nvSpPr>
          <p:spPr bwMode="auto">
            <a:xfrm>
              <a:off x="3032" y="2819"/>
              <a:ext cx="2046" cy="136"/>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ja-JP" sz="1400" b="0" i="0" u="none" strike="noStrike" cap="none" normalizeH="0" baseline="0" dirty="0" smtClean="0">
                  <a:ln>
                    <a:noFill/>
                  </a:ln>
                  <a:solidFill>
                    <a:srgbClr val="000000"/>
                  </a:solidFill>
                  <a:effectLst/>
                  <a:latin typeface="Times New Roman" pitchFamily="18" charset="0"/>
                  <a:ea typeface="ＭＳ Ｐゴシック" pitchFamily="50" charset="-128"/>
                </a:rPr>
                <a:t>(excluding those related to the investment of </a:t>
              </a:r>
              <a:endParaRPr kumimoji="1" lang="ja-JP" altLang="ja-JP" sz="1800" b="0" i="0" u="none" strike="noStrike" cap="none" normalizeH="0" baseline="0" dirty="0" smtClean="0">
                <a:ln>
                  <a:noFill/>
                </a:ln>
                <a:solidFill>
                  <a:schemeClr val="tx1"/>
                </a:solidFill>
                <a:effectLst/>
                <a:latin typeface="Arial" pitchFamily="34" charset="0"/>
                <a:ea typeface="ＭＳ Ｐゴシック" pitchFamily="50" charset="-128"/>
              </a:endParaRPr>
            </a:p>
          </p:txBody>
        </p:sp>
        <p:sp>
          <p:nvSpPr>
            <p:cNvPr id="118865" name="Rectangle 81"/>
            <p:cNvSpPr>
              <a:spLocks noChangeArrowheads="1"/>
            </p:cNvSpPr>
            <p:nvPr/>
          </p:nvSpPr>
          <p:spPr bwMode="auto">
            <a:xfrm>
              <a:off x="3032" y="2971"/>
              <a:ext cx="1720" cy="136"/>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US" altLang="ja-JP" b="0" dirty="0" smtClean="0">
                  <a:solidFill>
                    <a:srgbClr val="000000"/>
                  </a:solidFill>
                  <a:latin typeface="Times New Roman" pitchFamily="18" charset="0"/>
                </a:rPr>
                <a:t>defined-</a:t>
              </a:r>
              <a:r>
                <a:rPr kumimoji="1" lang="ja-JP" altLang="ja-JP" sz="1400" b="0" i="0" u="none" strike="noStrike" cap="none" normalizeH="0" baseline="0" dirty="0" smtClean="0">
                  <a:ln>
                    <a:noFill/>
                  </a:ln>
                  <a:solidFill>
                    <a:srgbClr val="000000"/>
                  </a:solidFill>
                  <a:effectLst/>
                  <a:latin typeface="Times New Roman" pitchFamily="18" charset="0"/>
                  <a:ea typeface="ＭＳ Ｐゴシック" pitchFamily="50" charset="-128"/>
                </a:rPr>
                <a:t>contribution pension reserves)</a:t>
              </a:r>
              <a:endParaRPr kumimoji="1" lang="ja-JP" altLang="ja-JP" sz="1800" b="0" i="0" u="none" strike="noStrike" cap="none" normalizeH="0" baseline="0" dirty="0" smtClean="0">
                <a:ln>
                  <a:noFill/>
                </a:ln>
                <a:solidFill>
                  <a:schemeClr val="tx1"/>
                </a:solidFill>
                <a:effectLst/>
                <a:latin typeface="Arial" pitchFamily="34" charset="0"/>
                <a:ea typeface="ＭＳ Ｐゴシック" pitchFamily="50" charset="-128"/>
              </a:endParaRPr>
            </a:p>
          </p:txBody>
        </p:sp>
        <p:sp>
          <p:nvSpPr>
            <p:cNvPr id="118866" name="Rectangle 82"/>
            <p:cNvSpPr>
              <a:spLocks noChangeArrowheads="1"/>
            </p:cNvSpPr>
            <p:nvPr/>
          </p:nvSpPr>
          <p:spPr bwMode="auto">
            <a:xfrm>
              <a:off x="4219" y="2971"/>
              <a:ext cx="107" cy="130"/>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ja-JP" sz="1400" b="0" i="0" u="none" strike="noStrike" cap="none" normalizeH="0" baseline="0" smtClean="0">
                  <a:ln>
                    <a:noFill/>
                  </a:ln>
                  <a:solidFill>
                    <a:srgbClr val="000000"/>
                  </a:solidFill>
                  <a:effectLst/>
                  <a:latin typeface="ＭＳ 明朝" pitchFamily="17" charset="-128"/>
                  <a:ea typeface="ＭＳ 明朝" pitchFamily="17" charset="-128"/>
                </a:rPr>
                <a:t> </a:t>
              </a: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118867" name="Rectangle 83"/>
            <p:cNvSpPr>
              <a:spLocks noChangeArrowheads="1"/>
            </p:cNvSpPr>
            <p:nvPr/>
          </p:nvSpPr>
          <p:spPr bwMode="auto">
            <a:xfrm>
              <a:off x="4319" y="2971"/>
              <a:ext cx="67" cy="166"/>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ja-JP" sz="1400" b="0" i="0" u="none" strike="noStrike" cap="none" normalizeH="0" baseline="0" smtClean="0">
                  <a:ln>
                    <a:noFill/>
                  </a:ln>
                  <a:solidFill>
                    <a:srgbClr val="000000"/>
                  </a:solidFill>
                  <a:effectLst/>
                  <a:latin typeface="Times New Roman" pitchFamily="18" charset="0"/>
                  <a:ea typeface="ＭＳ Ｐゴシック" pitchFamily="50" charset="-128"/>
                </a:rPr>
                <a:t> </a:t>
              </a: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118868" name="Rectangle 84"/>
            <p:cNvSpPr>
              <a:spLocks noChangeArrowheads="1"/>
            </p:cNvSpPr>
            <p:nvPr/>
          </p:nvSpPr>
          <p:spPr bwMode="auto">
            <a:xfrm>
              <a:off x="4366" y="2971"/>
              <a:ext cx="67" cy="166"/>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ja-JP" sz="1400" b="0" i="0" u="none" strike="noStrike" cap="none" normalizeH="0" baseline="0" smtClean="0">
                  <a:ln>
                    <a:noFill/>
                  </a:ln>
                  <a:solidFill>
                    <a:srgbClr val="000000"/>
                  </a:solidFill>
                  <a:effectLst/>
                  <a:latin typeface="Times New Roman" pitchFamily="18" charset="0"/>
                  <a:ea typeface="ＭＳ Ｐゴシック" pitchFamily="50" charset="-128"/>
                </a:rPr>
                <a:t> </a:t>
              </a: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118871" name="Rectangle 87"/>
            <p:cNvSpPr>
              <a:spLocks noChangeArrowheads="1"/>
            </p:cNvSpPr>
            <p:nvPr/>
          </p:nvSpPr>
          <p:spPr bwMode="auto">
            <a:xfrm>
              <a:off x="3032" y="3115"/>
              <a:ext cx="1324" cy="136"/>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ja-JP" sz="1400" b="0" i="0" u="none" strike="noStrike" cap="none" normalizeH="0" baseline="0" dirty="0" smtClean="0">
                  <a:ln>
                    <a:noFill/>
                  </a:ln>
                  <a:solidFill>
                    <a:srgbClr val="000000"/>
                  </a:solidFill>
                  <a:effectLst/>
                  <a:latin typeface="Times New Roman" pitchFamily="18" charset="0"/>
                  <a:ea typeface="ＭＳ Ｐゴシック" pitchFamily="50" charset="-128"/>
                </a:rPr>
                <a:t>Deposits, etc</a:t>
              </a:r>
              <a:r>
                <a:rPr kumimoji="1" lang="ja-JP" altLang="ja-JP" sz="1400" b="0" i="0" u="none" strike="noStrike" cap="none" normalizeH="0" baseline="0" dirty="0" err="1" smtClean="0">
                  <a:ln>
                    <a:noFill/>
                  </a:ln>
                  <a:solidFill>
                    <a:srgbClr val="000000"/>
                  </a:solidFill>
                  <a:effectLst/>
                  <a:latin typeface="Times New Roman" pitchFamily="18" charset="0"/>
                  <a:ea typeface="ＭＳ Ｐゴシック" pitchFamily="50" charset="-128"/>
                </a:rPr>
                <a:t>.,</a:t>
              </a:r>
              <a:r>
                <a:rPr kumimoji="1" lang="ja-JP" altLang="ja-JP" sz="1400" b="0" i="0" u="none" strike="noStrike" cap="none" normalizeH="0" baseline="0" dirty="0" smtClean="0">
                  <a:ln>
                    <a:noFill/>
                  </a:ln>
                  <a:solidFill>
                    <a:srgbClr val="000000"/>
                  </a:solidFill>
                  <a:effectLst/>
                  <a:latin typeface="Times New Roman" pitchFamily="18" charset="0"/>
                  <a:ea typeface="ＭＳ Ｐゴシック" pitchFamily="50" charset="-128"/>
                </a:rPr>
                <a:t> from the DICJ</a:t>
              </a:r>
              <a:endParaRPr kumimoji="1" lang="en-US" altLang="ja-JP" b="0" dirty="0" smtClean="0">
                <a:solidFill>
                  <a:srgbClr val="000000"/>
                </a:solidFill>
                <a:latin typeface="Times New Roman" pitchFamily="18" charset="0"/>
              </a:endParaRPr>
            </a:p>
          </p:txBody>
        </p:sp>
        <p:sp>
          <p:nvSpPr>
            <p:cNvPr id="118872" name="Rectangle 88"/>
            <p:cNvSpPr>
              <a:spLocks noChangeArrowheads="1"/>
            </p:cNvSpPr>
            <p:nvPr/>
          </p:nvSpPr>
          <p:spPr bwMode="auto">
            <a:xfrm>
              <a:off x="4178" y="3101"/>
              <a:ext cx="74" cy="17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ja-JP" sz="1400" b="0" i="0" u="none" strike="noStrike" cap="none" normalizeH="0" baseline="0" smtClean="0">
                  <a:ln>
                    <a:noFill/>
                  </a:ln>
                  <a:solidFill>
                    <a:srgbClr val="000000"/>
                  </a:solidFill>
                  <a:effectLst/>
                  <a:latin typeface="Century" pitchFamily="18" charset="0"/>
                  <a:ea typeface="ＭＳ Ｐゴシック" pitchFamily="50" charset="-128"/>
                </a:rPr>
                <a:t> </a:t>
              </a: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118873" name="Rectangle 89"/>
            <p:cNvSpPr>
              <a:spLocks noChangeArrowheads="1"/>
            </p:cNvSpPr>
            <p:nvPr/>
          </p:nvSpPr>
          <p:spPr bwMode="auto">
            <a:xfrm>
              <a:off x="2891" y="3252"/>
              <a:ext cx="74" cy="17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ja-JP" sz="1400" b="0" i="0" u="none" strike="noStrike" cap="none" normalizeH="0" baseline="0" smtClean="0">
                  <a:ln>
                    <a:noFill/>
                  </a:ln>
                  <a:solidFill>
                    <a:srgbClr val="000000"/>
                  </a:solidFill>
                  <a:effectLst/>
                  <a:latin typeface="Century" pitchFamily="18" charset="0"/>
                  <a:ea typeface="ＭＳ Ｐゴシック" pitchFamily="50" charset="-128"/>
                </a:rPr>
                <a:t> </a:t>
              </a: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118874" name="Rectangle 90"/>
            <p:cNvSpPr>
              <a:spLocks noChangeArrowheads="1"/>
            </p:cNvSpPr>
            <p:nvPr/>
          </p:nvSpPr>
          <p:spPr bwMode="auto">
            <a:xfrm>
              <a:off x="191" y="1615"/>
              <a:ext cx="2526" cy="22"/>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118875" name="Rectangle 91"/>
            <p:cNvSpPr>
              <a:spLocks noChangeArrowheads="1"/>
            </p:cNvSpPr>
            <p:nvPr/>
          </p:nvSpPr>
          <p:spPr bwMode="auto">
            <a:xfrm>
              <a:off x="2717" y="1615"/>
              <a:ext cx="14" cy="22"/>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118876" name="Rectangle 92"/>
            <p:cNvSpPr>
              <a:spLocks noChangeArrowheads="1"/>
            </p:cNvSpPr>
            <p:nvPr/>
          </p:nvSpPr>
          <p:spPr bwMode="auto">
            <a:xfrm>
              <a:off x="2731" y="1615"/>
              <a:ext cx="2513" cy="22"/>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118877" name="Rectangle 93"/>
            <p:cNvSpPr>
              <a:spLocks noChangeArrowheads="1"/>
            </p:cNvSpPr>
            <p:nvPr/>
          </p:nvSpPr>
          <p:spPr bwMode="auto">
            <a:xfrm>
              <a:off x="184" y="3488"/>
              <a:ext cx="2533" cy="22"/>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118878" name="Rectangle 94"/>
            <p:cNvSpPr>
              <a:spLocks noChangeArrowheads="1"/>
            </p:cNvSpPr>
            <p:nvPr/>
          </p:nvSpPr>
          <p:spPr bwMode="auto">
            <a:xfrm>
              <a:off x="2711" y="3488"/>
              <a:ext cx="13" cy="22"/>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118879" name="Rectangle 95"/>
            <p:cNvSpPr>
              <a:spLocks noChangeArrowheads="1"/>
            </p:cNvSpPr>
            <p:nvPr/>
          </p:nvSpPr>
          <p:spPr bwMode="auto">
            <a:xfrm>
              <a:off x="2724" y="3488"/>
              <a:ext cx="2520" cy="22"/>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118880" name="Rectangle 96"/>
            <p:cNvSpPr>
              <a:spLocks noChangeArrowheads="1"/>
            </p:cNvSpPr>
            <p:nvPr/>
          </p:nvSpPr>
          <p:spPr bwMode="auto">
            <a:xfrm>
              <a:off x="137" y="3425"/>
              <a:ext cx="60" cy="137"/>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ja-JP" sz="1100" b="0" i="0" u="none" strike="noStrike" cap="none" normalizeH="0" baseline="0" smtClean="0">
                  <a:ln>
                    <a:noFill/>
                  </a:ln>
                  <a:solidFill>
                    <a:srgbClr val="000000"/>
                  </a:solidFill>
                  <a:effectLst/>
                  <a:latin typeface="Century" pitchFamily="18" charset="0"/>
                  <a:ea typeface="ＭＳ Ｐゴシック" pitchFamily="50" charset="-128"/>
                </a:rPr>
                <a:t> </a:t>
              </a: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endParaRPr>
            </a:p>
          </p:txBody>
        </p:sp>
      </p:grpSp>
      <p:sp>
        <p:nvSpPr>
          <p:cNvPr id="101" name="Rectangle 87"/>
          <p:cNvSpPr>
            <a:spLocks noChangeArrowheads="1"/>
          </p:cNvSpPr>
          <p:nvPr/>
        </p:nvSpPr>
        <p:spPr bwMode="auto">
          <a:xfrm>
            <a:off x="5000628" y="5214950"/>
            <a:ext cx="1947649" cy="215444"/>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US" altLang="ja-JP" sz="1400" b="0" i="0" u="none" strike="noStrike" cap="none" normalizeH="0" baseline="0" dirty="0" smtClean="0">
                <a:ln>
                  <a:noFill/>
                </a:ln>
                <a:solidFill>
                  <a:srgbClr val="000000"/>
                </a:solidFill>
                <a:effectLst/>
                <a:latin typeface="Times New Roman" pitchFamily="18" charset="0"/>
                <a:ea typeface="ＭＳ Ｐゴシック" pitchFamily="50" charset="-128"/>
              </a:rPr>
              <a:t>Anonymou</a:t>
            </a:r>
            <a:r>
              <a:rPr kumimoji="1" lang="en-US" altLang="ja-JP" b="0" dirty="0" smtClean="0">
                <a:solidFill>
                  <a:srgbClr val="000000"/>
                </a:solidFill>
                <a:latin typeface="Times New Roman" pitchFamily="18" charset="0"/>
              </a:rPr>
              <a:t>s bank accounts</a:t>
            </a:r>
          </a:p>
        </p:txBody>
      </p:sp>
      <p:sp>
        <p:nvSpPr>
          <p:cNvPr id="102" name="Rectangle 85"/>
          <p:cNvSpPr>
            <a:spLocks noChangeArrowheads="1"/>
          </p:cNvSpPr>
          <p:nvPr/>
        </p:nvSpPr>
        <p:spPr bwMode="auto">
          <a:xfrm>
            <a:off x="4786314" y="5214950"/>
            <a:ext cx="145874" cy="49244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US" altLang="ja-JP" b="0" dirty="0" smtClean="0">
                <a:solidFill>
                  <a:srgbClr val="000000"/>
                </a:solidFill>
                <a:latin typeface="Century" pitchFamily="18" charset="0"/>
              </a:rPr>
              <a:t>g.</a:t>
            </a:r>
          </a:p>
          <a:p>
            <a:pPr marL="0" marR="0" lvl="0" indent="0" algn="l" defTabSz="914400" rtl="0" eaLnBrk="1" fontAlgn="base" latinLnBrk="0" hangingPunct="1">
              <a:lnSpc>
                <a:spcPct val="100000"/>
              </a:lnSpc>
              <a:spcBef>
                <a:spcPct val="0"/>
              </a:spcBef>
              <a:spcAft>
                <a:spcPct val="0"/>
              </a:spcAft>
              <a:buClrTx/>
              <a:buSzTx/>
              <a:buFontTx/>
              <a:buNone/>
              <a:tabLst/>
            </a:pPr>
            <a:endParaRPr kumimoji="1" lang="ja-JP" altLang="ja-JP" sz="1800" b="0" i="0" u="none" strike="noStrike" cap="none" normalizeH="0" baseline="0" dirty="0" smtClean="0">
              <a:ln>
                <a:noFill/>
              </a:ln>
              <a:solidFill>
                <a:schemeClr val="tx1"/>
              </a:solidFill>
              <a:effectLst/>
              <a:latin typeface="Arial" pitchFamily="34" charset="0"/>
              <a:ea typeface="ＭＳ Ｐゴシック" pitchFamily="50" charset="-128"/>
            </a:endParaRPr>
          </a:p>
        </p:txBody>
      </p:sp>
      <p:sp>
        <p:nvSpPr>
          <p:cNvPr id="103" name="Rectangle 36"/>
          <p:cNvSpPr>
            <a:spLocks noChangeArrowheads="1"/>
          </p:cNvSpPr>
          <p:nvPr/>
        </p:nvSpPr>
        <p:spPr bwMode="auto">
          <a:xfrm>
            <a:off x="4786314" y="4929198"/>
            <a:ext cx="151594" cy="26352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ja-JP" sz="1400" b="0" i="0" u="none" strike="noStrike" cap="none" normalizeH="0" baseline="0" dirty="0" smtClean="0">
                <a:ln>
                  <a:noFill/>
                </a:ln>
                <a:solidFill>
                  <a:srgbClr val="000000"/>
                </a:solidFill>
                <a:effectLst/>
                <a:latin typeface="Times New Roman" pitchFamily="18" charset="0"/>
                <a:ea typeface="ＭＳ Ｐゴシック" pitchFamily="50" charset="-128"/>
              </a:rPr>
              <a:t>f.</a:t>
            </a:r>
            <a:endParaRPr kumimoji="1" lang="ja-JP" altLang="ja-JP" sz="1800" b="0" i="0" u="none" strike="noStrike" cap="none" normalizeH="0" baseline="0" dirty="0" smtClean="0">
              <a:ln>
                <a:noFill/>
              </a:ln>
              <a:solidFill>
                <a:schemeClr val="tx1"/>
              </a:solidFill>
              <a:effectLst/>
              <a:latin typeface="Arial" pitchFamily="34" charset="0"/>
              <a:ea typeface="ＭＳ Ｐゴシック" pitchFamily="50" charset="-128"/>
            </a:endParaRPr>
          </a:p>
        </p:txBody>
      </p:sp>
      <p:pic>
        <p:nvPicPr>
          <p:cNvPr id="88" name="Picture 9"/>
          <p:cNvPicPr>
            <a:picLocks noChangeAspect="1" noChangeArrowheads="1"/>
          </p:cNvPicPr>
          <p:nvPr/>
        </p:nvPicPr>
        <p:blipFill>
          <a:blip r:embed="rId3"/>
          <a:srcRect/>
          <a:stretch>
            <a:fillRect/>
          </a:stretch>
        </p:blipFill>
        <p:spPr bwMode="auto">
          <a:xfrm>
            <a:off x="-214313" y="-71438"/>
            <a:ext cx="1250951" cy="97472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37570" name="Rectangle 2"/>
          <p:cNvSpPr>
            <a:spLocks noGrp="1" noChangeArrowheads="1"/>
          </p:cNvSpPr>
          <p:nvPr>
            <p:ph type="title"/>
          </p:nvPr>
        </p:nvSpPr>
        <p:spPr>
          <a:xfrm>
            <a:off x="395288" y="620713"/>
            <a:ext cx="8353425" cy="792162"/>
          </a:xfrm>
        </p:spPr>
        <p:txBody>
          <a:bodyPr/>
          <a:lstStyle/>
          <a:p>
            <a:pPr eaLnBrk="1" hangingPunct="1">
              <a:defRPr/>
            </a:pPr>
            <a:r>
              <a:rPr lang="en-US" altLang="ja-JP" sz="3200" b="1" i="1" dirty="0" smtClean="0">
                <a:solidFill>
                  <a:srgbClr val="FFFF00"/>
                </a:solidFill>
                <a:effectLst>
                  <a:outerShdw blurRad="38100" dist="38100" dir="2700000" algn="tl">
                    <a:srgbClr val="000000"/>
                  </a:outerShdw>
                </a:effectLst>
                <a:latin typeface="Arial" charset="0"/>
              </a:rPr>
              <a:t>Funding Channels</a:t>
            </a:r>
          </a:p>
        </p:txBody>
      </p:sp>
      <p:sp>
        <p:nvSpPr>
          <p:cNvPr id="13" name="テキスト ボックス 12"/>
          <p:cNvSpPr txBox="1"/>
          <p:nvPr/>
        </p:nvSpPr>
        <p:spPr bwMode="auto">
          <a:xfrm>
            <a:off x="285720" y="1715617"/>
            <a:ext cx="8643998" cy="3600986"/>
          </a:xfrm>
          <a:prstGeom prst="rect">
            <a:avLst/>
          </a:prstGeom>
          <a:noFill/>
          <a:ln>
            <a:noFill/>
            <a:headEnd/>
            <a:tailEnd/>
          </a:ln>
        </p:spPr>
        <p:style>
          <a:lnRef idx="1">
            <a:schemeClr val="dk1"/>
          </a:lnRef>
          <a:fillRef idx="2">
            <a:schemeClr val="dk1"/>
          </a:fillRef>
          <a:effectRef idx="1">
            <a:schemeClr val="dk1"/>
          </a:effectRef>
          <a:fontRef idx="minor">
            <a:schemeClr val="dk1"/>
          </a:fontRef>
        </p:style>
        <p:txBody>
          <a:bodyPr vert="horz" wrap="square" lIns="91440" tIns="45720" rIns="91440" bIns="45720" numCol="1" rtlCol="0" anchor="ctr"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en-US" altLang="ja-JP" sz="2800" kern="0" dirty="0" smtClean="0">
              <a:solidFill>
                <a:srgbClr val="FFFF00"/>
              </a:solidFill>
              <a:latin typeface="Arial" pitchFamily="34" charset="0"/>
              <a:ea typeface="+mj-ea"/>
              <a:cs typeface="Arial" pitchFamily="34" charset="0"/>
            </a:endParaRPr>
          </a:p>
          <a:p>
            <a:pPr marL="0" marR="0" indent="0" algn="l" defTabSz="914400" rtl="0" eaLnBrk="1" fontAlgn="base" latinLnBrk="0" hangingPunct="1">
              <a:lnSpc>
                <a:spcPct val="100000"/>
              </a:lnSpc>
              <a:spcBef>
                <a:spcPct val="0"/>
              </a:spcBef>
              <a:spcAft>
                <a:spcPct val="0"/>
              </a:spcAft>
              <a:buClrTx/>
              <a:buSzTx/>
              <a:buFont typeface="Wingdings" pitchFamily="2" charset="2"/>
              <a:buChar char="l"/>
              <a:tabLst/>
            </a:pPr>
            <a:r>
              <a:rPr kumimoji="1" lang="en-US" altLang="ja-JP" sz="2800" kern="0" dirty="0" smtClean="0">
                <a:solidFill>
                  <a:schemeClr val="tx1"/>
                </a:solidFill>
                <a:latin typeface="Arial" pitchFamily="34" charset="0"/>
                <a:ea typeface="+mj-ea"/>
                <a:cs typeface="Arial" pitchFamily="34" charset="0"/>
              </a:rPr>
              <a:t> Premium from insured banks</a:t>
            </a:r>
          </a:p>
          <a:p>
            <a:pPr marL="0" marR="0" indent="0" algn="l" defTabSz="914400" rtl="0" eaLnBrk="1" fontAlgn="base" latinLnBrk="0" hangingPunct="1">
              <a:lnSpc>
                <a:spcPct val="100000"/>
              </a:lnSpc>
              <a:spcBef>
                <a:spcPct val="0"/>
              </a:spcBef>
              <a:spcAft>
                <a:spcPct val="0"/>
              </a:spcAft>
              <a:buClrTx/>
              <a:buSzTx/>
              <a:buFont typeface="Wingdings" pitchFamily="2" charset="2"/>
              <a:buChar char="Ø"/>
              <a:tabLst/>
            </a:pPr>
            <a:r>
              <a:rPr kumimoji="1" lang="en-US" altLang="ja-JP" sz="1800" kern="0" dirty="0" smtClean="0">
                <a:solidFill>
                  <a:schemeClr val="tx1"/>
                </a:solidFill>
                <a:latin typeface="Arial" pitchFamily="34" charset="0"/>
                <a:ea typeface="+mj-ea"/>
                <a:cs typeface="Arial" pitchFamily="34" charset="0"/>
              </a:rPr>
              <a:t>  Pre-funding (de-facto post-funding, as the general account is currently </a:t>
            </a:r>
            <a:br>
              <a:rPr kumimoji="1" lang="en-US" altLang="ja-JP" sz="1800" kern="0" dirty="0" smtClean="0">
                <a:solidFill>
                  <a:schemeClr val="tx1"/>
                </a:solidFill>
                <a:latin typeface="Arial" pitchFamily="34" charset="0"/>
                <a:ea typeface="+mj-ea"/>
                <a:cs typeface="Arial" pitchFamily="34" charset="0"/>
              </a:rPr>
            </a:br>
            <a:r>
              <a:rPr kumimoji="1" lang="en-US" altLang="ja-JP" sz="1800" kern="0" dirty="0" smtClean="0">
                <a:solidFill>
                  <a:schemeClr val="tx1"/>
                </a:solidFill>
                <a:latin typeface="Arial" pitchFamily="34" charset="0"/>
                <a:ea typeface="+mj-ea"/>
                <a:cs typeface="Arial" pitchFamily="34" charset="0"/>
              </a:rPr>
              <a:t>     in</a:t>
            </a:r>
            <a:r>
              <a:rPr kumimoji="1" lang="ja-JP" altLang="en-US" sz="1800" kern="0" dirty="0" smtClean="0">
                <a:solidFill>
                  <a:schemeClr val="tx1"/>
                </a:solidFill>
                <a:latin typeface="Arial" pitchFamily="34" charset="0"/>
                <a:ea typeface="+mj-ea"/>
                <a:cs typeface="Arial" pitchFamily="34" charset="0"/>
              </a:rPr>
              <a:t> </a:t>
            </a:r>
            <a:r>
              <a:rPr kumimoji="1" lang="en-US" altLang="ja-JP" sz="1800" kern="0" dirty="0" smtClean="0">
                <a:solidFill>
                  <a:schemeClr val="tx1"/>
                </a:solidFill>
                <a:latin typeface="Arial" pitchFamily="34" charset="0"/>
                <a:ea typeface="+mj-ea"/>
                <a:cs typeface="Arial" pitchFamily="34" charset="0"/>
              </a:rPr>
              <a:t>deficit.)</a:t>
            </a:r>
            <a:r>
              <a:rPr kumimoji="1" lang="ja-JP" altLang="en-US" sz="1800" kern="0" dirty="0" smtClean="0">
                <a:solidFill>
                  <a:schemeClr val="tx1"/>
                </a:solidFill>
                <a:latin typeface="Arial" pitchFamily="34" charset="0"/>
                <a:ea typeface="+mj-ea"/>
                <a:cs typeface="Arial" pitchFamily="34" charset="0"/>
              </a:rPr>
              <a:t>　</a:t>
            </a:r>
            <a:endParaRPr kumimoji="1" lang="en-US" altLang="ja-JP" sz="1800" kern="0" dirty="0" smtClean="0">
              <a:solidFill>
                <a:schemeClr val="tx1"/>
              </a:solidFill>
              <a:latin typeface="Arial" pitchFamily="34" charset="0"/>
              <a:ea typeface="+mj-ea"/>
              <a:cs typeface="Arial" pitchFamily="34" charset="0"/>
            </a:endParaRPr>
          </a:p>
          <a:p>
            <a:pPr marL="0" marR="0" indent="0" algn="l" defTabSz="914400" rtl="0" eaLnBrk="1" fontAlgn="base" latinLnBrk="0" hangingPunct="1">
              <a:lnSpc>
                <a:spcPct val="100000"/>
              </a:lnSpc>
              <a:spcBef>
                <a:spcPct val="0"/>
              </a:spcBef>
              <a:spcAft>
                <a:spcPct val="0"/>
              </a:spcAft>
              <a:buClrTx/>
              <a:buSzTx/>
              <a:buFont typeface="Wingdings" pitchFamily="2" charset="2"/>
              <a:buChar char="Ø"/>
              <a:tabLst/>
            </a:pPr>
            <a:r>
              <a:rPr kumimoji="1" lang="en-US" altLang="ja-JP" sz="1800" kern="0" dirty="0" smtClean="0">
                <a:solidFill>
                  <a:schemeClr val="tx1"/>
                </a:solidFill>
                <a:latin typeface="Arial" pitchFamily="34" charset="0"/>
                <a:ea typeface="+mj-ea"/>
                <a:cs typeface="Arial" pitchFamily="34" charset="0"/>
              </a:rPr>
              <a:t>  Flat premium (Differential premium can be adopted under the current</a:t>
            </a:r>
          </a:p>
          <a:p>
            <a:pPr marL="0" marR="0" indent="0" algn="l" defTabSz="914400" rtl="0" eaLnBrk="1" fontAlgn="base" latinLnBrk="0" hangingPunct="1">
              <a:lnSpc>
                <a:spcPct val="100000"/>
              </a:lnSpc>
              <a:spcBef>
                <a:spcPct val="0"/>
              </a:spcBef>
              <a:spcAft>
                <a:spcPct val="0"/>
              </a:spcAft>
              <a:buClrTx/>
              <a:buSzTx/>
              <a:tabLst/>
            </a:pPr>
            <a:r>
              <a:rPr kumimoji="1" lang="en-US" altLang="ja-JP" sz="1800" kern="0" dirty="0" smtClean="0">
                <a:solidFill>
                  <a:schemeClr val="tx1"/>
                </a:solidFill>
                <a:latin typeface="Arial" pitchFamily="34" charset="0"/>
                <a:ea typeface="+mj-ea"/>
                <a:cs typeface="Arial" pitchFamily="34" charset="0"/>
              </a:rPr>
              <a:t>     legal framework.)</a:t>
            </a:r>
          </a:p>
          <a:p>
            <a:pPr marL="0" marR="0" indent="0" algn="l" defTabSz="914400" rtl="0" eaLnBrk="1" fontAlgn="base" latinLnBrk="0" hangingPunct="1">
              <a:lnSpc>
                <a:spcPct val="100000"/>
              </a:lnSpc>
              <a:spcBef>
                <a:spcPct val="0"/>
              </a:spcBef>
              <a:spcAft>
                <a:spcPct val="0"/>
              </a:spcAft>
              <a:buClrTx/>
              <a:buSzTx/>
              <a:buFont typeface="Wingdings" pitchFamily="2" charset="2"/>
              <a:buChar char="Ø"/>
              <a:tabLst/>
            </a:pPr>
            <a:endParaRPr kumimoji="1" lang="en-US" altLang="ja-JP" sz="1800" kern="0" dirty="0" smtClean="0">
              <a:solidFill>
                <a:schemeClr val="tx1"/>
              </a:solidFill>
              <a:latin typeface="Arial" pitchFamily="34" charset="0"/>
              <a:ea typeface="+mj-ea"/>
              <a:cs typeface="Arial" pitchFamily="34" charset="0"/>
            </a:endParaRPr>
          </a:p>
          <a:p>
            <a:pPr marL="0" marR="0" indent="0" algn="l" defTabSz="914400" rtl="0" eaLnBrk="1" fontAlgn="base" latinLnBrk="0" hangingPunct="1">
              <a:lnSpc>
                <a:spcPct val="100000"/>
              </a:lnSpc>
              <a:spcBef>
                <a:spcPct val="0"/>
              </a:spcBef>
              <a:spcAft>
                <a:spcPct val="0"/>
              </a:spcAft>
              <a:buClrTx/>
              <a:buSzTx/>
              <a:buFont typeface="Wingdings" pitchFamily="2" charset="2"/>
              <a:buChar char="l"/>
              <a:tabLst/>
            </a:pPr>
            <a:r>
              <a:rPr kumimoji="1" lang="ja-JP" altLang="en-US" sz="2800" kern="0" dirty="0" smtClean="0">
                <a:solidFill>
                  <a:schemeClr val="tx1"/>
                </a:solidFill>
                <a:latin typeface="Arial" pitchFamily="34" charset="0"/>
                <a:ea typeface="+mj-ea"/>
                <a:cs typeface="Arial" pitchFamily="34" charset="0"/>
              </a:rPr>
              <a:t> </a:t>
            </a:r>
            <a:r>
              <a:rPr kumimoji="1" lang="en-US" altLang="ja-JP" sz="2800" kern="0" dirty="0" smtClean="0">
                <a:solidFill>
                  <a:schemeClr val="tx1"/>
                </a:solidFill>
                <a:latin typeface="Arial" pitchFamily="34" charset="0"/>
                <a:ea typeface="+mj-ea"/>
                <a:cs typeface="Arial" pitchFamily="34" charset="0"/>
              </a:rPr>
              <a:t>External financing (Government guaranteed)</a:t>
            </a:r>
          </a:p>
          <a:p>
            <a:pPr algn="l" eaLnBrk="1" hangingPunct="1">
              <a:buFont typeface="Wingdings" pitchFamily="2" charset="2"/>
              <a:buChar char="Ø"/>
            </a:pPr>
            <a:r>
              <a:rPr kumimoji="1" lang="ja-JP" altLang="en-US" sz="1800" kern="0" dirty="0" smtClean="0">
                <a:solidFill>
                  <a:schemeClr val="tx1"/>
                </a:solidFill>
                <a:latin typeface="Arial" pitchFamily="34" charset="0"/>
                <a:ea typeface="+mj-ea"/>
                <a:cs typeface="Arial" pitchFamily="34" charset="0"/>
              </a:rPr>
              <a:t>　</a:t>
            </a:r>
            <a:r>
              <a:rPr kumimoji="1" lang="en-US" altLang="ja-JP" sz="1800" kern="0" dirty="0" smtClean="0">
                <a:solidFill>
                  <a:schemeClr val="tx1"/>
                </a:solidFill>
                <a:latin typeface="Arial" pitchFamily="34" charset="0"/>
                <a:ea typeface="+mj-ea"/>
                <a:cs typeface="Arial" pitchFamily="34" charset="0"/>
              </a:rPr>
              <a:t>Issue of DICJ Bonds (2 to 7 years)</a:t>
            </a:r>
          </a:p>
          <a:p>
            <a:pPr algn="l" eaLnBrk="1" hangingPunct="1">
              <a:buFont typeface="Wingdings" pitchFamily="2" charset="2"/>
              <a:buChar char="Ø"/>
            </a:pPr>
            <a:r>
              <a:rPr kumimoji="1" lang="ja-JP" altLang="en-US" sz="1800" kern="0" dirty="0" smtClean="0">
                <a:solidFill>
                  <a:schemeClr val="tx1"/>
                </a:solidFill>
                <a:latin typeface="Arial" pitchFamily="34" charset="0"/>
                <a:ea typeface="+mj-ea"/>
                <a:cs typeface="Arial" pitchFamily="34" charset="0"/>
              </a:rPr>
              <a:t>  </a:t>
            </a:r>
            <a:r>
              <a:rPr kumimoji="1" lang="en-US" altLang="ja-JP" sz="1800" kern="0" dirty="0" smtClean="0">
                <a:solidFill>
                  <a:schemeClr val="tx1"/>
                </a:solidFill>
                <a:latin typeface="Arial" pitchFamily="34" charset="0"/>
                <a:ea typeface="+mj-ea"/>
                <a:cs typeface="Arial" pitchFamily="34" charset="0"/>
              </a:rPr>
              <a:t>Borrowing from private financial institutions and BOJ </a:t>
            </a:r>
            <a:br>
              <a:rPr kumimoji="1" lang="en-US" altLang="ja-JP" sz="1800" kern="0" dirty="0" smtClean="0">
                <a:solidFill>
                  <a:schemeClr val="tx1"/>
                </a:solidFill>
                <a:latin typeface="Arial" pitchFamily="34" charset="0"/>
                <a:ea typeface="+mj-ea"/>
                <a:cs typeface="Arial" pitchFamily="34" charset="0"/>
              </a:rPr>
            </a:br>
            <a:r>
              <a:rPr kumimoji="1" lang="en-US" altLang="ja-JP" sz="1800" kern="0" dirty="0" smtClean="0">
                <a:solidFill>
                  <a:schemeClr val="tx1"/>
                </a:solidFill>
                <a:latin typeface="Arial" pitchFamily="34" charset="0"/>
                <a:ea typeface="+mj-ea"/>
                <a:cs typeface="Arial" pitchFamily="34" charset="0"/>
              </a:rPr>
              <a:t>     (in principle, up to 1 year)</a:t>
            </a:r>
            <a:endParaRPr kumimoji="1" lang="ja-JP" altLang="en-US" sz="1800" b="1" u="none" strike="noStrike" kern="0" cap="none" spc="0" normalizeH="0" baseline="0" noProof="0" dirty="0" smtClean="0">
              <a:ln>
                <a:noFill/>
              </a:ln>
              <a:solidFill>
                <a:srgbClr val="FFFF00"/>
              </a:solidFill>
              <a:uLnTx/>
              <a:uFillTx/>
              <a:latin typeface="Arial" pitchFamily="34" charset="0"/>
              <a:ea typeface="+mj-ea"/>
              <a:cs typeface="Arial" pitchFamily="34" charset="0"/>
            </a:endParaRPr>
          </a:p>
        </p:txBody>
      </p:sp>
      <p:sp>
        <p:nvSpPr>
          <p:cNvPr id="4" name="テキスト ボックス 3"/>
          <p:cNvSpPr txBox="1"/>
          <p:nvPr/>
        </p:nvSpPr>
        <p:spPr bwMode="auto">
          <a:xfrm>
            <a:off x="8341042" y="6416040"/>
            <a:ext cx="643864" cy="307777"/>
          </a:xfrm>
          <a:prstGeom prst="rect">
            <a:avLst/>
          </a:prstGeom>
          <a:noFill/>
          <a:ln>
            <a:noFill/>
            <a:headEnd/>
            <a:tailEnd/>
          </a:ln>
        </p:spPr>
        <p:style>
          <a:lnRef idx="1">
            <a:schemeClr val="dk1"/>
          </a:lnRef>
          <a:fillRef idx="2">
            <a:schemeClr val="dk1"/>
          </a:fillRef>
          <a:effectRef idx="1">
            <a:schemeClr val="dk1"/>
          </a:effectRef>
          <a:fontRef idx="minor">
            <a:schemeClr val="dk1"/>
          </a:fontRef>
        </p:style>
        <p:txBody>
          <a:bodyPr vert="horz" wrap="square" lIns="91440" tIns="45720" rIns="91440" bIns="45720" numCol="1" rtlCol="0" anchor="ctr" anchorCtr="0" compatLnSpc="1">
            <a:prstTxWarp prst="textNoShape">
              <a:avLst/>
            </a:prstTxWarp>
            <a:spAutoFit/>
          </a:bodyPr>
          <a:lstStyle/>
          <a:p>
            <a:pPr marL="0" marR="0" indent="0" algn="r" defTabSz="914400" rtl="0" eaLnBrk="1" fontAlgn="base" latinLnBrk="0" hangingPunct="1">
              <a:lnSpc>
                <a:spcPct val="100000"/>
              </a:lnSpc>
              <a:spcBef>
                <a:spcPct val="0"/>
              </a:spcBef>
              <a:spcAft>
                <a:spcPct val="0"/>
              </a:spcAft>
              <a:buClrTx/>
              <a:buSzTx/>
              <a:buFontTx/>
              <a:buNone/>
              <a:tabLst/>
            </a:pPr>
            <a:r>
              <a:rPr kumimoji="1" lang="en-US" altLang="ja-JP" b="0" u="none" strike="noStrike" kern="0" cap="none" spc="0" normalizeH="0" baseline="0" noProof="0" dirty="0" smtClean="0">
                <a:ln>
                  <a:noFill/>
                </a:ln>
                <a:solidFill>
                  <a:schemeClr val="tx1"/>
                </a:solidFill>
                <a:uLnTx/>
                <a:uFillTx/>
                <a:latin typeface="Arial" pitchFamily="34" charset="0"/>
                <a:ea typeface="+mj-ea"/>
                <a:cs typeface="Arial" pitchFamily="34" charset="0"/>
              </a:rPr>
              <a:t>4</a:t>
            </a:r>
            <a:endParaRPr kumimoji="1" lang="ja-JP" altLang="en-US" b="0" u="none" strike="noStrike" kern="0" cap="none" spc="0" normalizeH="0" baseline="0" noProof="0" dirty="0" smtClean="0">
              <a:ln>
                <a:noFill/>
              </a:ln>
              <a:solidFill>
                <a:schemeClr val="tx1"/>
              </a:solidFill>
              <a:uLnTx/>
              <a:uFillTx/>
              <a:latin typeface="Arial" pitchFamily="34" charset="0"/>
              <a:ea typeface="+mj-ea"/>
              <a:cs typeface="Arial" pitchFamily="34" charset="0"/>
            </a:endParaRPr>
          </a:p>
        </p:txBody>
      </p:sp>
      <p:pic>
        <p:nvPicPr>
          <p:cNvPr id="6" name="Picture 9"/>
          <p:cNvPicPr>
            <a:picLocks noChangeAspect="1" noChangeArrowheads="1"/>
          </p:cNvPicPr>
          <p:nvPr/>
        </p:nvPicPr>
        <p:blipFill>
          <a:blip r:embed="rId3"/>
          <a:srcRect/>
          <a:stretch>
            <a:fillRect/>
          </a:stretch>
        </p:blipFill>
        <p:spPr bwMode="auto">
          <a:xfrm>
            <a:off x="-214313" y="-71438"/>
            <a:ext cx="1250951" cy="97472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37570" name="Rectangle 2"/>
          <p:cNvSpPr>
            <a:spLocks noGrp="1" noChangeArrowheads="1"/>
          </p:cNvSpPr>
          <p:nvPr>
            <p:ph type="title"/>
          </p:nvPr>
        </p:nvSpPr>
        <p:spPr>
          <a:xfrm>
            <a:off x="395288" y="620713"/>
            <a:ext cx="8353425" cy="792162"/>
          </a:xfrm>
        </p:spPr>
        <p:txBody>
          <a:bodyPr/>
          <a:lstStyle/>
          <a:p>
            <a:pPr eaLnBrk="1" hangingPunct="1">
              <a:defRPr/>
            </a:pPr>
            <a:r>
              <a:rPr lang="en-US" altLang="ja-JP" sz="3200" b="1" i="1" dirty="0" smtClean="0">
                <a:solidFill>
                  <a:srgbClr val="FFFF00"/>
                </a:solidFill>
                <a:effectLst>
                  <a:outerShdw blurRad="38100" dist="38100" dir="2700000" algn="tl">
                    <a:srgbClr val="000000"/>
                  </a:outerShdw>
                </a:effectLst>
                <a:latin typeface="Arial" charset="0"/>
              </a:rPr>
              <a:t>Insurance Premium</a:t>
            </a:r>
          </a:p>
        </p:txBody>
      </p:sp>
      <p:sp>
        <p:nvSpPr>
          <p:cNvPr id="4" name="テキスト ボックス 3"/>
          <p:cNvSpPr txBox="1"/>
          <p:nvPr/>
        </p:nvSpPr>
        <p:spPr bwMode="auto">
          <a:xfrm>
            <a:off x="8341042" y="6416040"/>
            <a:ext cx="643864" cy="307777"/>
          </a:xfrm>
          <a:prstGeom prst="rect">
            <a:avLst/>
          </a:prstGeom>
          <a:noFill/>
          <a:ln>
            <a:noFill/>
            <a:headEnd/>
            <a:tailEnd/>
          </a:ln>
        </p:spPr>
        <p:style>
          <a:lnRef idx="1">
            <a:schemeClr val="dk1"/>
          </a:lnRef>
          <a:fillRef idx="2">
            <a:schemeClr val="dk1"/>
          </a:fillRef>
          <a:effectRef idx="1">
            <a:schemeClr val="dk1"/>
          </a:effectRef>
          <a:fontRef idx="minor">
            <a:schemeClr val="dk1"/>
          </a:fontRef>
        </p:style>
        <p:txBody>
          <a:bodyPr vert="horz" wrap="square" lIns="91440" tIns="45720" rIns="91440" bIns="45720" numCol="1" rtlCol="0" anchor="ctr" anchorCtr="0" compatLnSpc="1">
            <a:prstTxWarp prst="textNoShape">
              <a:avLst/>
            </a:prstTxWarp>
            <a:spAutoFit/>
          </a:bodyPr>
          <a:lstStyle/>
          <a:p>
            <a:pPr marL="0" marR="0" indent="0" algn="r" defTabSz="914400" rtl="0" eaLnBrk="1" fontAlgn="base" latinLnBrk="0" hangingPunct="1">
              <a:lnSpc>
                <a:spcPct val="100000"/>
              </a:lnSpc>
              <a:spcBef>
                <a:spcPct val="0"/>
              </a:spcBef>
              <a:spcAft>
                <a:spcPct val="0"/>
              </a:spcAft>
              <a:buClrTx/>
              <a:buSzTx/>
              <a:buFontTx/>
              <a:buNone/>
              <a:tabLst/>
            </a:pPr>
            <a:r>
              <a:rPr kumimoji="1" lang="en-US" altLang="ja-JP" b="0" u="none" strike="noStrike" kern="0" cap="none" spc="0" normalizeH="0" baseline="0" noProof="0" dirty="0" smtClean="0">
                <a:ln>
                  <a:noFill/>
                </a:ln>
                <a:solidFill>
                  <a:schemeClr val="tx1"/>
                </a:solidFill>
                <a:uLnTx/>
                <a:uFillTx/>
                <a:latin typeface="Arial" pitchFamily="34" charset="0"/>
                <a:ea typeface="+mj-ea"/>
                <a:cs typeface="Arial" pitchFamily="34" charset="0"/>
              </a:rPr>
              <a:t>5</a:t>
            </a:r>
            <a:endParaRPr kumimoji="1" lang="ja-JP" altLang="en-US" b="0" u="none" strike="noStrike" kern="0" cap="none" spc="0" normalizeH="0" baseline="0" noProof="0" dirty="0" smtClean="0">
              <a:ln>
                <a:noFill/>
              </a:ln>
              <a:solidFill>
                <a:schemeClr val="tx1"/>
              </a:solidFill>
              <a:uLnTx/>
              <a:uFillTx/>
              <a:latin typeface="Arial" pitchFamily="34" charset="0"/>
              <a:ea typeface="+mj-ea"/>
              <a:cs typeface="Arial" pitchFamily="34" charset="0"/>
            </a:endParaRPr>
          </a:p>
        </p:txBody>
      </p:sp>
      <p:sp>
        <p:nvSpPr>
          <p:cNvPr id="5" name="テキスト ボックス 4"/>
          <p:cNvSpPr txBox="1"/>
          <p:nvPr/>
        </p:nvSpPr>
        <p:spPr bwMode="auto">
          <a:xfrm>
            <a:off x="214282" y="1225691"/>
            <a:ext cx="8643998" cy="2123658"/>
          </a:xfrm>
          <a:prstGeom prst="rect">
            <a:avLst/>
          </a:prstGeom>
          <a:noFill/>
          <a:ln>
            <a:noFill/>
            <a:headEnd/>
            <a:tailEnd/>
          </a:ln>
        </p:spPr>
        <p:style>
          <a:lnRef idx="1">
            <a:schemeClr val="dk1"/>
          </a:lnRef>
          <a:fillRef idx="2">
            <a:schemeClr val="dk1"/>
          </a:fillRef>
          <a:effectRef idx="1">
            <a:schemeClr val="dk1"/>
          </a:effectRef>
          <a:fontRef idx="minor">
            <a:schemeClr val="dk1"/>
          </a:fontRef>
        </p:style>
        <p:txBody>
          <a:bodyPr vert="horz" wrap="square" lIns="91440" tIns="45720" rIns="91440" bIns="45720" numCol="1" rtlCol="0" anchor="ctr"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en-US" altLang="ja-JP" sz="2600" kern="0" dirty="0" smtClean="0">
              <a:solidFill>
                <a:srgbClr val="FFFF00"/>
              </a:solidFill>
              <a:latin typeface="Arial" pitchFamily="34" charset="0"/>
              <a:ea typeface="+mj-ea"/>
              <a:cs typeface="Arial" pitchFamily="34" charset="0"/>
            </a:endParaRPr>
          </a:p>
          <a:p>
            <a:pPr marL="0" marR="0" indent="0" algn="l" defTabSz="914400" rtl="0" eaLnBrk="1" fontAlgn="base" latinLnBrk="0" hangingPunct="1">
              <a:lnSpc>
                <a:spcPct val="100000"/>
              </a:lnSpc>
              <a:spcBef>
                <a:spcPct val="0"/>
              </a:spcBef>
              <a:spcAft>
                <a:spcPct val="0"/>
              </a:spcAft>
              <a:buClrTx/>
              <a:buSzTx/>
              <a:buFont typeface="Wingdings" pitchFamily="2" charset="2"/>
              <a:buChar char="l"/>
              <a:tabLst/>
            </a:pPr>
            <a:r>
              <a:rPr kumimoji="1" lang="en-US" altLang="ja-JP" sz="2600" kern="0" dirty="0" smtClean="0">
                <a:solidFill>
                  <a:schemeClr val="tx1"/>
                </a:solidFill>
                <a:latin typeface="Arial" pitchFamily="34" charset="0"/>
                <a:ea typeface="+mj-ea"/>
                <a:cs typeface="Arial" pitchFamily="34" charset="0"/>
              </a:rPr>
              <a:t>  Premium rates were raised during the crisis, </a:t>
            </a:r>
          </a:p>
          <a:p>
            <a:pPr marL="0" marR="0" indent="0" algn="l" defTabSz="914400" rtl="0" eaLnBrk="1" fontAlgn="base" latinLnBrk="0" hangingPunct="1">
              <a:lnSpc>
                <a:spcPct val="100000"/>
              </a:lnSpc>
              <a:spcBef>
                <a:spcPct val="0"/>
              </a:spcBef>
              <a:spcAft>
                <a:spcPct val="0"/>
              </a:spcAft>
              <a:buClrTx/>
              <a:buSzTx/>
              <a:tabLst/>
            </a:pPr>
            <a:r>
              <a:rPr kumimoji="1" lang="en-US" altLang="ja-JP" sz="2600" kern="0" dirty="0" smtClean="0">
                <a:solidFill>
                  <a:schemeClr val="tx1"/>
                </a:solidFill>
                <a:latin typeface="Arial" pitchFamily="34" charset="0"/>
                <a:ea typeface="+mj-ea"/>
                <a:cs typeface="Arial" pitchFamily="34" charset="0"/>
              </a:rPr>
              <a:t>    and has </a:t>
            </a:r>
            <a:r>
              <a:rPr kumimoji="1" lang="en-US" altLang="ja-JP" sz="2800" kern="0" dirty="0" smtClean="0">
                <a:solidFill>
                  <a:schemeClr val="tx1"/>
                </a:solidFill>
                <a:latin typeface="Arial" pitchFamily="34" charset="0"/>
                <a:ea typeface="+mj-ea"/>
                <a:cs typeface="Arial" pitchFamily="34" charset="0"/>
              </a:rPr>
              <a:t>been</a:t>
            </a:r>
            <a:r>
              <a:rPr kumimoji="1" lang="en-US" altLang="ja-JP" sz="2600" kern="0" dirty="0" smtClean="0">
                <a:solidFill>
                  <a:schemeClr val="tx1"/>
                </a:solidFill>
                <a:latin typeface="Arial" pitchFamily="34" charset="0"/>
                <a:ea typeface="+mj-ea"/>
                <a:cs typeface="Arial" pitchFamily="34" charset="0"/>
              </a:rPr>
              <a:t> kept at 0.084% on a weighted </a:t>
            </a:r>
          </a:p>
          <a:p>
            <a:pPr marL="0" marR="0" indent="0" algn="l" defTabSz="914400" rtl="0" eaLnBrk="1" fontAlgn="base" latinLnBrk="0" hangingPunct="1">
              <a:lnSpc>
                <a:spcPct val="100000"/>
              </a:lnSpc>
              <a:spcBef>
                <a:spcPct val="0"/>
              </a:spcBef>
              <a:spcAft>
                <a:spcPct val="0"/>
              </a:spcAft>
              <a:buClrTx/>
              <a:buSzTx/>
              <a:tabLst/>
            </a:pPr>
            <a:r>
              <a:rPr kumimoji="1" lang="en-US" altLang="ja-JP" sz="2600" kern="0" dirty="0" smtClean="0">
                <a:solidFill>
                  <a:schemeClr val="tx1"/>
                </a:solidFill>
                <a:latin typeface="Arial" pitchFamily="34" charset="0"/>
                <a:ea typeface="+mj-ea"/>
                <a:cs typeface="Arial" pitchFamily="34" charset="0"/>
              </a:rPr>
              <a:t>    average basis.</a:t>
            </a:r>
            <a:endParaRPr kumimoji="1" lang="en-US" altLang="ja-JP" sz="2600" b="0" kern="0" dirty="0" smtClean="0">
              <a:solidFill>
                <a:schemeClr val="tx1"/>
              </a:solidFill>
              <a:latin typeface="Arial" pitchFamily="34" charset="0"/>
              <a:ea typeface="+mj-ea"/>
              <a:cs typeface="Arial" pitchFamily="34" charset="0"/>
            </a:endParaRPr>
          </a:p>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2600" b="1" u="none" strike="noStrike" kern="0" cap="none" spc="0" normalizeH="0" baseline="0" noProof="0" dirty="0" smtClean="0">
              <a:ln>
                <a:noFill/>
              </a:ln>
              <a:solidFill>
                <a:srgbClr val="FFFF00"/>
              </a:solidFill>
              <a:uLnTx/>
              <a:uFillTx/>
              <a:latin typeface="Arial" pitchFamily="34" charset="0"/>
              <a:ea typeface="+mj-ea"/>
              <a:cs typeface="Arial" pitchFamily="34" charset="0"/>
            </a:endParaRPr>
          </a:p>
        </p:txBody>
      </p:sp>
      <p:graphicFrame>
        <p:nvGraphicFramePr>
          <p:cNvPr id="147570" name="Object 114"/>
          <p:cNvGraphicFramePr>
            <a:graphicFrameLocks noChangeAspect="1"/>
          </p:cNvGraphicFramePr>
          <p:nvPr/>
        </p:nvGraphicFramePr>
        <p:xfrm>
          <a:off x="642910" y="2909907"/>
          <a:ext cx="8064500" cy="3376613"/>
        </p:xfrm>
        <a:graphic>
          <a:graphicData uri="http://schemas.openxmlformats.org/presentationml/2006/ole">
            <p:oleObj spid="_x0000_s169986" name="ワークシート" r:id="rId4" imgW="6362700" imgH="2190902" progId="Excel.Sheet.12">
              <p:embed/>
            </p:oleObj>
          </a:graphicData>
        </a:graphic>
      </p:graphicFrame>
      <p:sp>
        <p:nvSpPr>
          <p:cNvPr id="8" name="テキスト ボックス 7"/>
          <p:cNvSpPr txBox="1"/>
          <p:nvPr/>
        </p:nvSpPr>
        <p:spPr bwMode="auto">
          <a:xfrm>
            <a:off x="500002" y="6037996"/>
            <a:ext cx="8643998" cy="830997"/>
          </a:xfrm>
          <a:prstGeom prst="rect">
            <a:avLst/>
          </a:prstGeom>
          <a:noFill/>
          <a:ln>
            <a:noFill/>
            <a:headEnd/>
            <a:tailEnd/>
          </a:ln>
        </p:spPr>
        <p:style>
          <a:lnRef idx="1">
            <a:schemeClr val="dk1"/>
          </a:lnRef>
          <a:fillRef idx="2">
            <a:schemeClr val="dk1"/>
          </a:fillRef>
          <a:effectRef idx="1">
            <a:schemeClr val="dk1"/>
          </a:effectRef>
          <a:fontRef idx="minor">
            <a:schemeClr val="dk1"/>
          </a:fontRef>
        </p:style>
        <p:txBody>
          <a:bodyPr vert="horz" wrap="square" lIns="91440" tIns="45720" rIns="91440" bIns="45720" numCol="1" rtlCol="0" anchor="ctr"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en-US" altLang="ja-JP" sz="1200" b="0" kern="0" dirty="0" smtClean="0">
              <a:solidFill>
                <a:srgbClr val="FFFF00"/>
              </a:solidFill>
              <a:latin typeface="Arial" pitchFamily="34" charset="0"/>
              <a:ea typeface="+mj-ea"/>
              <a:cs typeface="Arial" pitchFamily="34" charset="0"/>
            </a:endParaRPr>
          </a:p>
          <a:p>
            <a:pPr marL="0" marR="0" indent="0" algn="l" defTabSz="914400" rtl="0" eaLnBrk="1" fontAlgn="base" latinLnBrk="0" hangingPunct="1">
              <a:lnSpc>
                <a:spcPct val="100000"/>
              </a:lnSpc>
              <a:spcBef>
                <a:spcPct val="0"/>
              </a:spcBef>
              <a:spcAft>
                <a:spcPct val="0"/>
              </a:spcAft>
              <a:buClrTx/>
              <a:buSzTx/>
              <a:tabLst/>
            </a:pPr>
            <a:r>
              <a:rPr kumimoji="1" lang="en-US" altLang="ja-JP" sz="1200" b="0" kern="0" dirty="0" smtClean="0">
                <a:solidFill>
                  <a:schemeClr val="tx1"/>
                </a:solidFill>
                <a:latin typeface="Arial" pitchFamily="34" charset="0"/>
                <a:ea typeface="+mj-ea"/>
                <a:cs typeface="Arial" pitchFamily="34" charset="0"/>
              </a:rPr>
              <a:t>   (Note)  The rate from FY1996 to FY2001 includes a rate of special insurance premium (0.036%). From FY2002 </a:t>
            </a:r>
            <a:br>
              <a:rPr kumimoji="1" lang="en-US" altLang="ja-JP" sz="1200" b="0" kern="0" dirty="0" smtClean="0">
                <a:solidFill>
                  <a:schemeClr val="tx1"/>
                </a:solidFill>
                <a:latin typeface="Arial" pitchFamily="34" charset="0"/>
                <a:ea typeface="+mj-ea"/>
                <a:cs typeface="Arial" pitchFamily="34" charset="0"/>
              </a:rPr>
            </a:br>
            <a:r>
              <a:rPr kumimoji="1" lang="en-US" altLang="ja-JP" sz="1200" b="0" kern="0" dirty="0" smtClean="0">
                <a:solidFill>
                  <a:schemeClr val="tx1"/>
                </a:solidFill>
                <a:latin typeface="Arial" pitchFamily="34" charset="0"/>
                <a:ea typeface="+mj-ea"/>
                <a:cs typeface="Arial" pitchFamily="34" charset="0"/>
              </a:rPr>
              <a:t>               onward, the rate is a weighted average of two different premium rates.</a:t>
            </a:r>
          </a:p>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200" b="0" u="none" strike="noStrike" kern="0" cap="none" spc="0" normalizeH="0" baseline="0" noProof="0" dirty="0" smtClean="0">
              <a:ln>
                <a:noFill/>
              </a:ln>
              <a:solidFill>
                <a:srgbClr val="FFFF00"/>
              </a:solidFill>
              <a:uLnTx/>
              <a:uFillTx/>
              <a:latin typeface="Arial" pitchFamily="34" charset="0"/>
              <a:ea typeface="+mj-ea"/>
              <a:cs typeface="Arial" pitchFamily="34" charset="0"/>
            </a:endParaRPr>
          </a:p>
        </p:txBody>
      </p:sp>
      <p:pic>
        <p:nvPicPr>
          <p:cNvPr id="9" name="Picture 9"/>
          <p:cNvPicPr>
            <a:picLocks noChangeAspect="1" noChangeArrowheads="1"/>
          </p:cNvPicPr>
          <p:nvPr/>
        </p:nvPicPr>
        <p:blipFill>
          <a:blip r:embed="rId5"/>
          <a:srcRect/>
          <a:stretch>
            <a:fillRect/>
          </a:stretch>
        </p:blipFill>
        <p:spPr bwMode="auto">
          <a:xfrm>
            <a:off x="-214313" y="-71438"/>
            <a:ext cx="1250951" cy="97472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37570" name="Rectangle 2"/>
          <p:cNvSpPr>
            <a:spLocks noGrp="1" noChangeArrowheads="1"/>
          </p:cNvSpPr>
          <p:nvPr>
            <p:ph type="title"/>
          </p:nvPr>
        </p:nvSpPr>
        <p:spPr>
          <a:xfrm>
            <a:off x="395288" y="620713"/>
            <a:ext cx="8353425" cy="792162"/>
          </a:xfrm>
        </p:spPr>
        <p:txBody>
          <a:bodyPr/>
          <a:lstStyle/>
          <a:p>
            <a:pPr eaLnBrk="1" hangingPunct="1">
              <a:defRPr/>
            </a:pPr>
            <a:r>
              <a:rPr lang="en-US" altLang="ja-JP" sz="3200" b="1" i="1" dirty="0" smtClean="0">
                <a:solidFill>
                  <a:srgbClr val="FFFF00"/>
                </a:solidFill>
                <a:effectLst>
                  <a:outerShdw blurRad="38100" dist="38100" dir="2700000" algn="tl">
                    <a:srgbClr val="000000"/>
                  </a:outerShdw>
                </a:effectLst>
                <a:latin typeface="Arial" charset="0"/>
              </a:rPr>
              <a:t>Reserves</a:t>
            </a:r>
          </a:p>
        </p:txBody>
      </p:sp>
      <p:sp>
        <p:nvSpPr>
          <p:cNvPr id="4" name="テキスト ボックス 3"/>
          <p:cNvSpPr txBox="1"/>
          <p:nvPr/>
        </p:nvSpPr>
        <p:spPr bwMode="auto">
          <a:xfrm>
            <a:off x="8341042" y="6416040"/>
            <a:ext cx="643864" cy="307777"/>
          </a:xfrm>
          <a:prstGeom prst="rect">
            <a:avLst/>
          </a:prstGeom>
          <a:noFill/>
          <a:ln>
            <a:noFill/>
            <a:headEnd/>
            <a:tailEnd/>
          </a:ln>
        </p:spPr>
        <p:style>
          <a:lnRef idx="1">
            <a:schemeClr val="dk1"/>
          </a:lnRef>
          <a:fillRef idx="2">
            <a:schemeClr val="dk1"/>
          </a:fillRef>
          <a:effectRef idx="1">
            <a:schemeClr val="dk1"/>
          </a:effectRef>
          <a:fontRef idx="minor">
            <a:schemeClr val="dk1"/>
          </a:fontRef>
        </p:style>
        <p:txBody>
          <a:bodyPr vert="horz" wrap="square" lIns="91440" tIns="45720" rIns="91440" bIns="45720" numCol="1" rtlCol="0" anchor="ctr" anchorCtr="0" compatLnSpc="1">
            <a:prstTxWarp prst="textNoShape">
              <a:avLst/>
            </a:prstTxWarp>
            <a:spAutoFit/>
          </a:bodyPr>
          <a:lstStyle/>
          <a:p>
            <a:pPr marL="0" marR="0" indent="0" algn="r" defTabSz="914400" rtl="0" eaLnBrk="1" fontAlgn="base" latinLnBrk="0" hangingPunct="1">
              <a:lnSpc>
                <a:spcPct val="100000"/>
              </a:lnSpc>
              <a:spcBef>
                <a:spcPct val="0"/>
              </a:spcBef>
              <a:spcAft>
                <a:spcPct val="0"/>
              </a:spcAft>
              <a:buClrTx/>
              <a:buSzTx/>
              <a:buFontTx/>
              <a:buNone/>
              <a:tabLst/>
            </a:pPr>
            <a:r>
              <a:rPr kumimoji="1" lang="en-US" altLang="ja-JP" b="0" u="none" strike="noStrike" kern="0" cap="none" spc="0" normalizeH="0" baseline="0" noProof="0" dirty="0" smtClean="0">
                <a:ln>
                  <a:noFill/>
                </a:ln>
                <a:solidFill>
                  <a:schemeClr val="tx1"/>
                </a:solidFill>
                <a:uLnTx/>
                <a:uFillTx/>
                <a:latin typeface="Arial" pitchFamily="34" charset="0"/>
                <a:ea typeface="+mj-ea"/>
                <a:cs typeface="Arial" pitchFamily="34" charset="0"/>
              </a:rPr>
              <a:t>6</a:t>
            </a:r>
            <a:endParaRPr kumimoji="1" lang="ja-JP" altLang="en-US" b="0" u="none" strike="noStrike" kern="0" cap="none" spc="0" normalizeH="0" baseline="0" noProof="0" dirty="0" smtClean="0">
              <a:ln>
                <a:noFill/>
              </a:ln>
              <a:solidFill>
                <a:schemeClr val="tx1"/>
              </a:solidFill>
              <a:uLnTx/>
              <a:uFillTx/>
              <a:latin typeface="Arial" pitchFamily="34" charset="0"/>
              <a:ea typeface="+mj-ea"/>
              <a:cs typeface="Arial" pitchFamily="34" charset="0"/>
            </a:endParaRPr>
          </a:p>
        </p:txBody>
      </p:sp>
      <p:sp>
        <p:nvSpPr>
          <p:cNvPr id="5" name="テキスト ボックス 4"/>
          <p:cNvSpPr txBox="1"/>
          <p:nvPr/>
        </p:nvSpPr>
        <p:spPr bwMode="auto">
          <a:xfrm>
            <a:off x="214282" y="1081428"/>
            <a:ext cx="8643998" cy="2677656"/>
          </a:xfrm>
          <a:prstGeom prst="rect">
            <a:avLst/>
          </a:prstGeom>
          <a:noFill/>
          <a:ln>
            <a:noFill/>
            <a:headEnd/>
            <a:tailEnd/>
          </a:ln>
        </p:spPr>
        <p:style>
          <a:lnRef idx="1">
            <a:schemeClr val="dk1"/>
          </a:lnRef>
          <a:fillRef idx="2">
            <a:schemeClr val="dk1"/>
          </a:fillRef>
          <a:effectRef idx="1">
            <a:schemeClr val="dk1"/>
          </a:effectRef>
          <a:fontRef idx="minor">
            <a:schemeClr val="dk1"/>
          </a:fontRef>
        </p:style>
        <p:txBody>
          <a:bodyPr vert="horz" wrap="square" lIns="91440" tIns="45720" rIns="91440" bIns="45720" numCol="1" rtlCol="0" anchor="ctr"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en-US" altLang="ja-JP" sz="2800" kern="0" dirty="0" smtClean="0">
              <a:solidFill>
                <a:srgbClr val="FFFF00"/>
              </a:solidFill>
              <a:latin typeface="Arial" pitchFamily="34" charset="0"/>
              <a:ea typeface="+mj-ea"/>
              <a:cs typeface="Arial" pitchFamily="34" charset="0"/>
            </a:endParaRPr>
          </a:p>
          <a:p>
            <a:pPr marL="0" marR="0" indent="0" algn="l" defTabSz="914400" rtl="0" eaLnBrk="1" fontAlgn="base" latinLnBrk="0" hangingPunct="1">
              <a:lnSpc>
                <a:spcPct val="100000"/>
              </a:lnSpc>
              <a:spcBef>
                <a:spcPct val="0"/>
              </a:spcBef>
              <a:spcAft>
                <a:spcPct val="0"/>
              </a:spcAft>
              <a:buClrTx/>
              <a:buSzTx/>
              <a:buFont typeface="Wingdings" pitchFamily="2" charset="2"/>
              <a:buChar char="l"/>
              <a:tabLst/>
            </a:pPr>
            <a:r>
              <a:rPr kumimoji="1" lang="en-US" altLang="ja-JP" sz="2800" kern="0" dirty="0" smtClean="0">
                <a:solidFill>
                  <a:schemeClr val="tx1"/>
                </a:solidFill>
                <a:latin typeface="Arial" pitchFamily="34" charset="0"/>
                <a:ea typeface="+mj-ea"/>
                <a:cs typeface="Arial" pitchFamily="34" charset="0"/>
              </a:rPr>
              <a:t>  Fund balance (general account) has been </a:t>
            </a:r>
            <a:br>
              <a:rPr kumimoji="1" lang="en-US" altLang="ja-JP" sz="2800" kern="0" dirty="0" smtClean="0">
                <a:solidFill>
                  <a:schemeClr val="tx1"/>
                </a:solidFill>
                <a:latin typeface="Arial" pitchFamily="34" charset="0"/>
                <a:ea typeface="+mj-ea"/>
                <a:cs typeface="Arial" pitchFamily="34" charset="0"/>
              </a:rPr>
            </a:br>
            <a:r>
              <a:rPr kumimoji="1" lang="en-US" altLang="ja-JP" sz="2800" kern="0" dirty="0" smtClean="0">
                <a:solidFill>
                  <a:schemeClr val="tx1"/>
                </a:solidFill>
                <a:latin typeface="Arial" pitchFamily="34" charset="0"/>
                <a:ea typeface="+mj-ea"/>
                <a:cs typeface="Arial" pitchFamily="34" charset="0"/>
              </a:rPr>
              <a:t>     in deficit since the previous crisis, but the</a:t>
            </a:r>
            <a:br>
              <a:rPr kumimoji="1" lang="en-US" altLang="ja-JP" sz="2800" kern="0" dirty="0" smtClean="0">
                <a:solidFill>
                  <a:schemeClr val="tx1"/>
                </a:solidFill>
                <a:latin typeface="Arial" pitchFamily="34" charset="0"/>
                <a:ea typeface="+mj-ea"/>
                <a:cs typeface="Arial" pitchFamily="34" charset="0"/>
              </a:rPr>
            </a:br>
            <a:r>
              <a:rPr kumimoji="1" lang="en-US" altLang="ja-JP" sz="2800" kern="0" dirty="0" smtClean="0">
                <a:solidFill>
                  <a:schemeClr val="tx1"/>
                </a:solidFill>
                <a:latin typeface="Arial" pitchFamily="34" charset="0"/>
                <a:ea typeface="+mj-ea"/>
                <a:cs typeface="Arial" pitchFamily="34" charset="0"/>
              </a:rPr>
              <a:t>     deficit is narrowing.</a:t>
            </a:r>
          </a:p>
          <a:p>
            <a:pPr marL="0" marR="0" indent="0" algn="l" defTabSz="914400" rtl="0" eaLnBrk="1" fontAlgn="base" latinLnBrk="0" hangingPunct="1">
              <a:lnSpc>
                <a:spcPct val="100000"/>
              </a:lnSpc>
              <a:spcBef>
                <a:spcPct val="0"/>
              </a:spcBef>
              <a:spcAft>
                <a:spcPct val="0"/>
              </a:spcAft>
              <a:buClrTx/>
              <a:buSzTx/>
              <a:tabLst/>
            </a:pPr>
            <a:r>
              <a:rPr kumimoji="1" lang="ja-JP" altLang="en-US" sz="2800" b="0" kern="0" dirty="0" smtClean="0">
                <a:solidFill>
                  <a:schemeClr val="tx1"/>
                </a:solidFill>
                <a:latin typeface="Arial" pitchFamily="34" charset="0"/>
                <a:ea typeface="+mj-ea"/>
                <a:cs typeface="Arial" pitchFamily="34" charset="0"/>
              </a:rPr>
              <a:t>　</a:t>
            </a:r>
            <a:endParaRPr kumimoji="1" lang="en-US" altLang="ja-JP" sz="2800" b="0" kern="0" dirty="0" smtClean="0">
              <a:solidFill>
                <a:schemeClr val="tx1"/>
              </a:solidFill>
              <a:latin typeface="Arial" pitchFamily="34" charset="0"/>
              <a:ea typeface="+mj-ea"/>
              <a:cs typeface="Arial" pitchFamily="34" charset="0"/>
            </a:endParaRPr>
          </a:p>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2800" b="1" u="none" strike="noStrike" kern="0" cap="none" spc="0" normalizeH="0" baseline="0" noProof="0" dirty="0" smtClean="0">
              <a:ln>
                <a:noFill/>
              </a:ln>
              <a:solidFill>
                <a:srgbClr val="FFFF00"/>
              </a:solidFill>
              <a:uLnTx/>
              <a:uFillTx/>
              <a:latin typeface="Arial" pitchFamily="34" charset="0"/>
              <a:ea typeface="+mj-ea"/>
              <a:cs typeface="Arial" pitchFamily="34" charset="0"/>
            </a:endParaRPr>
          </a:p>
        </p:txBody>
      </p:sp>
      <p:graphicFrame>
        <p:nvGraphicFramePr>
          <p:cNvPr id="6" name="グラフ 5"/>
          <p:cNvGraphicFramePr/>
          <p:nvPr/>
        </p:nvGraphicFramePr>
        <p:xfrm>
          <a:off x="714348" y="2928934"/>
          <a:ext cx="7786742" cy="3429024"/>
        </p:xfrm>
        <a:graphic>
          <a:graphicData uri="http://schemas.openxmlformats.org/drawingml/2006/chart">
            <c:chart xmlns:c="http://schemas.openxmlformats.org/drawingml/2006/chart" xmlns:r="http://schemas.openxmlformats.org/officeDocument/2006/relationships" r:id="rId3"/>
          </a:graphicData>
        </a:graphic>
      </p:graphicFrame>
      <p:pic>
        <p:nvPicPr>
          <p:cNvPr id="8" name="Picture 9"/>
          <p:cNvPicPr>
            <a:picLocks noChangeAspect="1" noChangeArrowheads="1"/>
          </p:cNvPicPr>
          <p:nvPr/>
        </p:nvPicPr>
        <p:blipFill>
          <a:blip r:embed="rId4"/>
          <a:srcRect/>
          <a:stretch>
            <a:fillRect/>
          </a:stretch>
        </p:blipFill>
        <p:spPr bwMode="auto">
          <a:xfrm>
            <a:off x="-214313" y="-71438"/>
            <a:ext cx="1250951" cy="97472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sz="3200" b="1" i="1" dirty="0" smtClean="0">
                <a:solidFill>
                  <a:srgbClr val="FFFF00"/>
                </a:solidFill>
                <a:effectLst>
                  <a:outerShdw blurRad="38100" dist="38100" dir="2700000" algn="tl">
                    <a:srgbClr val="000000"/>
                  </a:outerShdw>
                </a:effectLst>
                <a:latin typeface="Arial" charset="0"/>
              </a:rPr>
              <a:t>Funding in Extraordinary Situation</a:t>
            </a:r>
            <a:endParaRPr kumimoji="1" lang="ja-JP" altLang="en-US" sz="3200" dirty="0"/>
          </a:p>
        </p:txBody>
      </p:sp>
      <p:sp>
        <p:nvSpPr>
          <p:cNvPr id="3" name="コンテンツ プレースホルダ 2"/>
          <p:cNvSpPr>
            <a:spLocks noGrp="1"/>
          </p:cNvSpPr>
          <p:nvPr>
            <p:ph idx="1"/>
          </p:nvPr>
        </p:nvSpPr>
        <p:spPr>
          <a:xfrm>
            <a:off x="468313" y="1773238"/>
            <a:ext cx="8229600" cy="4799034"/>
          </a:xfrm>
        </p:spPr>
        <p:txBody>
          <a:bodyPr/>
          <a:lstStyle/>
          <a:p>
            <a:pPr marL="457200" indent="-457200" eaLnBrk="1" hangingPunct="1">
              <a:spcBef>
                <a:spcPts val="1800"/>
              </a:spcBef>
              <a:spcAft>
                <a:spcPts val="0"/>
              </a:spcAft>
            </a:pPr>
            <a:r>
              <a:rPr lang="en-US" altLang="ja-JP" sz="2600" b="1" kern="1200" dirty="0" smtClean="0">
                <a:latin typeface="Arial" pitchFamily="34" charset="0"/>
                <a:ea typeface="HGｺﾞｼｯｸM"/>
                <a:cs typeface="Arial" pitchFamily="34" charset="0"/>
              </a:rPr>
              <a:t>Introduction of “Special insurance premium” (0.036%, from FY1996 to FY2001)</a:t>
            </a:r>
          </a:p>
          <a:p>
            <a:pPr marL="457200" indent="-457200" eaLnBrk="1" hangingPunct="1">
              <a:spcBef>
                <a:spcPts val="1800"/>
              </a:spcBef>
              <a:spcAft>
                <a:spcPts val="0"/>
              </a:spcAft>
            </a:pPr>
            <a:r>
              <a:rPr lang="en-US" altLang="ja-JP" sz="2600" b="1" kern="1200" dirty="0" smtClean="0">
                <a:latin typeface="Arial" pitchFamily="34" charset="0"/>
                <a:ea typeface="HGｺﾞｼｯｸM"/>
                <a:cs typeface="Arial" pitchFamily="34" charset="0"/>
              </a:rPr>
              <a:t>Borrowing limit (government guaranteed) raised substantially during the crisis</a:t>
            </a:r>
          </a:p>
          <a:p>
            <a:pPr marL="457200" indent="-457200" eaLnBrk="1" hangingPunct="1">
              <a:spcBef>
                <a:spcPts val="1800"/>
              </a:spcBef>
              <a:spcAft>
                <a:spcPts val="0"/>
              </a:spcAft>
            </a:pPr>
            <a:r>
              <a:rPr lang="en-US" altLang="ja-JP" sz="2600" b="1" kern="1200" dirty="0" smtClean="0">
                <a:latin typeface="Arial" pitchFamily="34" charset="0"/>
                <a:ea typeface="HGｺﾞｼｯｸM"/>
                <a:cs typeface="Arial" pitchFamily="34" charset="0"/>
              </a:rPr>
              <a:t>Use of Grant bonds (issued in FY1997</a:t>
            </a:r>
            <a:r>
              <a:rPr lang="ja-JP" altLang="en-US" sz="2600" b="1" kern="1200" dirty="0" smtClean="0">
                <a:latin typeface="Arial" pitchFamily="34" charset="0"/>
                <a:ea typeface="HGｺﾞｼｯｸM"/>
                <a:cs typeface="Arial" pitchFamily="34" charset="0"/>
              </a:rPr>
              <a:t> </a:t>
            </a:r>
            <a:r>
              <a:rPr lang="en-US" altLang="ja-JP" sz="2600" b="1" kern="1200" dirty="0" smtClean="0">
                <a:latin typeface="Arial" pitchFamily="34" charset="0"/>
                <a:ea typeface="HGｺﾞｼｯｸM"/>
                <a:cs typeface="Arial" pitchFamily="34" charset="0"/>
              </a:rPr>
              <a:t>/ FY2000, redemption completed at end FY2002)</a:t>
            </a:r>
            <a:endParaRPr lang="ja-JP" altLang="ja-JP" sz="2600" b="1" dirty="0" smtClean="0">
              <a:latin typeface="Arial" pitchFamily="34" charset="0"/>
              <a:cs typeface="Arial" pitchFamily="34" charset="0"/>
            </a:endParaRPr>
          </a:p>
          <a:p>
            <a:pPr marL="457200" indent="-457200" eaLnBrk="1" hangingPunct="1">
              <a:spcBef>
                <a:spcPts val="1800"/>
              </a:spcBef>
              <a:spcAft>
                <a:spcPts val="0"/>
              </a:spcAft>
              <a:buNone/>
            </a:pPr>
            <a:r>
              <a:rPr lang="ja-JP" altLang="en-US" sz="1800" b="1" kern="1200" dirty="0" smtClean="0">
                <a:latin typeface="Arial" pitchFamily="34" charset="0"/>
                <a:ea typeface="HGｺﾞｼｯｸM"/>
                <a:cs typeface="Arial" pitchFamily="34" charset="0"/>
              </a:rPr>
              <a:t>  </a:t>
            </a:r>
            <a:r>
              <a:rPr lang="en-US" altLang="ja-JP" sz="1800" b="1" kern="1200" dirty="0" smtClean="0">
                <a:latin typeface="Arial" pitchFamily="34" charset="0"/>
                <a:ea typeface="HGｺﾞｼｯｸM"/>
                <a:cs typeface="Arial" pitchFamily="34" charset="0"/>
              </a:rPr>
              <a:t> Cf. </a:t>
            </a:r>
            <a:r>
              <a:rPr lang="en-US" altLang="ja-JP" sz="1800" b="1" i="1" kern="1200" dirty="0" smtClean="0">
                <a:latin typeface="Arial" pitchFamily="34" charset="0"/>
                <a:ea typeface="HGｺﾞｼｯｸM"/>
                <a:cs typeface="Arial" pitchFamily="34" charset="0"/>
              </a:rPr>
              <a:t>&lt;IADI’s Core Principle #11&gt;</a:t>
            </a:r>
            <a:r>
              <a:rPr lang="en-US" altLang="ja-JP" sz="1800" b="1" kern="1200" dirty="0" smtClean="0">
                <a:latin typeface="Arial" pitchFamily="34" charset="0"/>
                <a:ea typeface="HGｺﾞｼｯｸM"/>
                <a:cs typeface="Arial" pitchFamily="34" charset="0"/>
              </a:rPr>
              <a:t/>
            </a:r>
            <a:br>
              <a:rPr lang="en-US" altLang="ja-JP" sz="1800" b="1" kern="1200" dirty="0" smtClean="0">
                <a:latin typeface="Arial" pitchFamily="34" charset="0"/>
                <a:ea typeface="HGｺﾞｼｯｸM"/>
                <a:cs typeface="Arial" pitchFamily="34" charset="0"/>
              </a:rPr>
            </a:br>
            <a:r>
              <a:rPr lang="en-US" altLang="ja-JP" sz="1800" b="1" kern="1200" dirty="0" smtClean="0">
                <a:latin typeface="Arial" pitchFamily="34" charset="0"/>
                <a:ea typeface="HGｺﾞｼｯｸM"/>
                <a:cs typeface="Arial" pitchFamily="34" charset="0"/>
              </a:rPr>
              <a:t>”</a:t>
            </a:r>
            <a:r>
              <a:rPr lang="en-US" altLang="ja-JP" sz="1800" b="1" dirty="0" smtClean="0">
                <a:latin typeface="Arial" pitchFamily="34" charset="0"/>
                <a:cs typeface="Arial" pitchFamily="34" charset="0"/>
              </a:rPr>
              <a:t> A deposit insurance system should have available all funding mechanisms necessary to ensure the prompt reimbursement of depositors’ claims including a means of obtaining supplementary back up funding for liquidity purposes when required.</a:t>
            </a:r>
            <a:r>
              <a:rPr lang="ja-JP" altLang="en-US" sz="1800" b="1" dirty="0" smtClean="0">
                <a:latin typeface="Arial" pitchFamily="34" charset="0"/>
                <a:cs typeface="Arial" pitchFamily="34" charset="0"/>
              </a:rPr>
              <a:t> </a:t>
            </a:r>
            <a:r>
              <a:rPr lang="en-US" altLang="ja-JP" sz="1800" b="1" kern="1200" dirty="0" smtClean="0">
                <a:latin typeface="Arial" pitchFamily="34" charset="0"/>
                <a:ea typeface="HGｺﾞｼｯｸM"/>
                <a:cs typeface="Arial" pitchFamily="34" charset="0"/>
              </a:rPr>
              <a:t>”</a:t>
            </a:r>
            <a:endParaRPr kumimoji="1" lang="ja-JP" altLang="en-US" sz="1800" b="1" dirty="0">
              <a:latin typeface="Arial" pitchFamily="34" charset="0"/>
              <a:cs typeface="Arial" pitchFamily="34" charset="0"/>
            </a:endParaRPr>
          </a:p>
        </p:txBody>
      </p:sp>
      <p:sp>
        <p:nvSpPr>
          <p:cNvPr id="4" name="テキスト ボックス 3"/>
          <p:cNvSpPr txBox="1"/>
          <p:nvPr/>
        </p:nvSpPr>
        <p:spPr bwMode="auto">
          <a:xfrm>
            <a:off x="8341042" y="6416040"/>
            <a:ext cx="643864" cy="307777"/>
          </a:xfrm>
          <a:prstGeom prst="rect">
            <a:avLst/>
          </a:prstGeom>
          <a:noFill/>
          <a:ln>
            <a:noFill/>
            <a:headEnd/>
            <a:tailEnd/>
          </a:ln>
        </p:spPr>
        <p:style>
          <a:lnRef idx="1">
            <a:schemeClr val="dk1"/>
          </a:lnRef>
          <a:fillRef idx="2">
            <a:schemeClr val="dk1"/>
          </a:fillRef>
          <a:effectRef idx="1">
            <a:schemeClr val="dk1"/>
          </a:effectRef>
          <a:fontRef idx="minor">
            <a:schemeClr val="dk1"/>
          </a:fontRef>
        </p:style>
        <p:txBody>
          <a:bodyPr vert="horz" wrap="square" lIns="91440" tIns="45720" rIns="91440" bIns="45720" numCol="1" rtlCol="0" anchor="ctr" anchorCtr="0" compatLnSpc="1">
            <a:prstTxWarp prst="textNoShape">
              <a:avLst/>
            </a:prstTxWarp>
            <a:spAutoFit/>
          </a:bodyPr>
          <a:lstStyle/>
          <a:p>
            <a:pPr marL="0" marR="0" indent="0" algn="r" defTabSz="914400" rtl="0" eaLnBrk="1" fontAlgn="base" latinLnBrk="0" hangingPunct="1">
              <a:lnSpc>
                <a:spcPct val="100000"/>
              </a:lnSpc>
              <a:spcBef>
                <a:spcPct val="0"/>
              </a:spcBef>
              <a:spcAft>
                <a:spcPct val="0"/>
              </a:spcAft>
              <a:buClrTx/>
              <a:buSzTx/>
              <a:buFontTx/>
              <a:buNone/>
              <a:tabLst/>
            </a:pPr>
            <a:r>
              <a:rPr kumimoji="1" lang="en-US" altLang="ja-JP" b="0" u="none" strike="noStrike" kern="0" cap="none" spc="0" normalizeH="0" baseline="0" noProof="0" dirty="0" smtClean="0">
                <a:ln>
                  <a:noFill/>
                </a:ln>
                <a:solidFill>
                  <a:schemeClr val="tx1"/>
                </a:solidFill>
                <a:uLnTx/>
                <a:uFillTx/>
                <a:latin typeface="Arial" pitchFamily="34" charset="0"/>
                <a:ea typeface="+mj-ea"/>
                <a:cs typeface="Arial" pitchFamily="34" charset="0"/>
              </a:rPr>
              <a:t>7</a:t>
            </a:r>
            <a:endParaRPr kumimoji="1" lang="ja-JP" altLang="en-US" b="0" u="none" strike="noStrike" kern="0" cap="none" spc="0" normalizeH="0" baseline="0" noProof="0" dirty="0" smtClean="0">
              <a:ln>
                <a:noFill/>
              </a:ln>
              <a:solidFill>
                <a:schemeClr val="tx1"/>
              </a:solidFill>
              <a:uLnTx/>
              <a:uFillTx/>
              <a:latin typeface="Arial" pitchFamily="34" charset="0"/>
              <a:ea typeface="+mj-ea"/>
              <a:cs typeface="Arial" pitchFamily="34" charset="0"/>
            </a:endParaRPr>
          </a:p>
        </p:txBody>
      </p:sp>
      <p:pic>
        <p:nvPicPr>
          <p:cNvPr id="6" name="Picture 9"/>
          <p:cNvPicPr>
            <a:picLocks noChangeAspect="1" noChangeArrowheads="1"/>
          </p:cNvPicPr>
          <p:nvPr/>
        </p:nvPicPr>
        <p:blipFill>
          <a:blip r:embed="rId2"/>
          <a:srcRect/>
          <a:stretch>
            <a:fillRect/>
          </a:stretch>
        </p:blipFill>
        <p:spPr bwMode="auto">
          <a:xfrm>
            <a:off x="-214313" y="-71438"/>
            <a:ext cx="1250951" cy="97472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37570" name="Rectangle 2"/>
          <p:cNvSpPr>
            <a:spLocks noGrp="1" noChangeArrowheads="1"/>
          </p:cNvSpPr>
          <p:nvPr>
            <p:ph type="title"/>
          </p:nvPr>
        </p:nvSpPr>
        <p:spPr>
          <a:xfrm>
            <a:off x="395288" y="620713"/>
            <a:ext cx="8353425" cy="792162"/>
          </a:xfrm>
        </p:spPr>
        <p:txBody>
          <a:bodyPr/>
          <a:lstStyle/>
          <a:p>
            <a:pPr eaLnBrk="1" hangingPunct="1">
              <a:defRPr/>
            </a:pPr>
            <a:r>
              <a:rPr lang="en-US" altLang="ja-JP" sz="3200" b="1" i="1" dirty="0" smtClean="0">
                <a:solidFill>
                  <a:srgbClr val="FFFF00"/>
                </a:solidFill>
                <a:effectLst>
                  <a:outerShdw blurRad="38100" dist="38100" dir="2700000" algn="tl">
                    <a:srgbClr val="000000"/>
                  </a:outerShdw>
                </a:effectLst>
                <a:latin typeface="Arial" charset="0"/>
              </a:rPr>
              <a:t>Borrowing</a:t>
            </a:r>
          </a:p>
        </p:txBody>
      </p:sp>
      <p:sp>
        <p:nvSpPr>
          <p:cNvPr id="4" name="テキスト ボックス 3"/>
          <p:cNvSpPr txBox="1"/>
          <p:nvPr/>
        </p:nvSpPr>
        <p:spPr bwMode="auto">
          <a:xfrm>
            <a:off x="8341042" y="6416040"/>
            <a:ext cx="643864" cy="307777"/>
          </a:xfrm>
          <a:prstGeom prst="rect">
            <a:avLst/>
          </a:prstGeom>
          <a:noFill/>
          <a:ln>
            <a:noFill/>
            <a:headEnd/>
            <a:tailEnd/>
          </a:ln>
        </p:spPr>
        <p:style>
          <a:lnRef idx="1">
            <a:schemeClr val="dk1"/>
          </a:lnRef>
          <a:fillRef idx="2">
            <a:schemeClr val="dk1"/>
          </a:fillRef>
          <a:effectRef idx="1">
            <a:schemeClr val="dk1"/>
          </a:effectRef>
          <a:fontRef idx="minor">
            <a:schemeClr val="dk1"/>
          </a:fontRef>
        </p:style>
        <p:txBody>
          <a:bodyPr vert="horz" wrap="square" lIns="91440" tIns="45720" rIns="91440" bIns="45720" numCol="1" rtlCol="0" anchor="ctr" anchorCtr="0" compatLnSpc="1">
            <a:prstTxWarp prst="textNoShape">
              <a:avLst/>
            </a:prstTxWarp>
            <a:spAutoFit/>
          </a:bodyPr>
          <a:lstStyle/>
          <a:p>
            <a:pPr marL="0" marR="0" indent="0" algn="r" defTabSz="914400" rtl="0" eaLnBrk="1" fontAlgn="base" latinLnBrk="0" hangingPunct="1">
              <a:lnSpc>
                <a:spcPct val="100000"/>
              </a:lnSpc>
              <a:spcBef>
                <a:spcPct val="0"/>
              </a:spcBef>
              <a:spcAft>
                <a:spcPct val="0"/>
              </a:spcAft>
              <a:buClrTx/>
              <a:buSzTx/>
              <a:buFontTx/>
              <a:buNone/>
              <a:tabLst/>
            </a:pPr>
            <a:r>
              <a:rPr kumimoji="1" lang="en-US" altLang="ja-JP" b="0" u="none" strike="noStrike" kern="0" cap="none" spc="0" normalizeH="0" baseline="0" noProof="0" dirty="0" smtClean="0">
                <a:ln>
                  <a:noFill/>
                </a:ln>
                <a:solidFill>
                  <a:schemeClr val="tx1"/>
                </a:solidFill>
                <a:uLnTx/>
                <a:uFillTx/>
                <a:latin typeface="Arial" pitchFamily="34" charset="0"/>
                <a:ea typeface="+mj-ea"/>
                <a:cs typeface="Arial" pitchFamily="34" charset="0"/>
              </a:rPr>
              <a:t>8</a:t>
            </a:r>
            <a:endParaRPr kumimoji="1" lang="ja-JP" altLang="en-US" b="0" u="none" strike="noStrike" kern="0" cap="none" spc="0" normalizeH="0" baseline="0" noProof="0" dirty="0" smtClean="0">
              <a:ln>
                <a:noFill/>
              </a:ln>
              <a:solidFill>
                <a:schemeClr val="tx1"/>
              </a:solidFill>
              <a:uLnTx/>
              <a:uFillTx/>
              <a:latin typeface="Arial" pitchFamily="34" charset="0"/>
              <a:ea typeface="+mj-ea"/>
              <a:cs typeface="Arial" pitchFamily="34" charset="0"/>
            </a:endParaRPr>
          </a:p>
        </p:txBody>
      </p:sp>
      <p:sp>
        <p:nvSpPr>
          <p:cNvPr id="5" name="テキスト ボックス 4"/>
          <p:cNvSpPr txBox="1"/>
          <p:nvPr/>
        </p:nvSpPr>
        <p:spPr bwMode="auto">
          <a:xfrm>
            <a:off x="214282" y="1164135"/>
            <a:ext cx="8643998" cy="1384995"/>
          </a:xfrm>
          <a:prstGeom prst="rect">
            <a:avLst/>
          </a:prstGeom>
          <a:noFill/>
          <a:ln>
            <a:noFill/>
            <a:headEnd/>
            <a:tailEnd/>
          </a:ln>
        </p:spPr>
        <p:style>
          <a:lnRef idx="1">
            <a:schemeClr val="dk1"/>
          </a:lnRef>
          <a:fillRef idx="2">
            <a:schemeClr val="dk1"/>
          </a:fillRef>
          <a:effectRef idx="1">
            <a:schemeClr val="dk1"/>
          </a:effectRef>
          <a:fontRef idx="minor">
            <a:schemeClr val="dk1"/>
          </a:fontRef>
        </p:style>
        <p:txBody>
          <a:bodyPr vert="horz" wrap="square" lIns="91440" tIns="45720" rIns="91440" bIns="45720" numCol="1" rtlCol="0" anchor="ctr"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en-US" altLang="ja-JP" sz="2800" kern="0" dirty="0" smtClean="0">
              <a:solidFill>
                <a:srgbClr val="FFFF00"/>
              </a:solidFill>
              <a:latin typeface="Arial" pitchFamily="34" charset="0"/>
              <a:ea typeface="+mj-ea"/>
              <a:cs typeface="Arial" pitchFamily="34" charset="0"/>
            </a:endParaRPr>
          </a:p>
          <a:p>
            <a:pPr marL="0" marR="0" indent="0" algn="l" defTabSz="914400" rtl="0" eaLnBrk="1" fontAlgn="base" latinLnBrk="0" hangingPunct="1">
              <a:lnSpc>
                <a:spcPct val="100000"/>
              </a:lnSpc>
              <a:spcBef>
                <a:spcPct val="0"/>
              </a:spcBef>
              <a:spcAft>
                <a:spcPct val="0"/>
              </a:spcAft>
              <a:buClrTx/>
              <a:buSzTx/>
              <a:buFont typeface="Wingdings" pitchFamily="2" charset="2"/>
              <a:buChar char="l"/>
              <a:tabLst/>
            </a:pPr>
            <a:r>
              <a:rPr kumimoji="1" lang="en-US" altLang="ja-JP" sz="2800" kern="0" dirty="0" smtClean="0">
                <a:solidFill>
                  <a:schemeClr val="tx1"/>
                </a:solidFill>
                <a:latin typeface="Arial" pitchFamily="34" charset="0"/>
                <a:ea typeface="+mj-ea"/>
                <a:cs typeface="Arial" pitchFamily="34" charset="0"/>
              </a:rPr>
              <a:t>  Proportion of long-term financing has risen to</a:t>
            </a:r>
          </a:p>
          <a:p>
            <a:pPr marL="0" marR="0" indent="0" algn="l" defTabSz="914400" rtl="0" eaLnBrk="1" fontAlgn="base" latinLnBrk="0" hangingPunct="1">
              <a:lnSpc>
                <a:spcPct val="100000"/>
              </a:lnSpc>
              <a:spcBef>
                <a:spcPct val="0"/>
              </a:spcBef>
              <a:spcAft>
                <a:spcPct val="0"/>
              </a:spcAft>
              <a:buClrTx/>
              <a:buSzTx/>
              <a:tabLst/>
            </a:pPr>
            <a:r>
              <a:rPr kumimoji="1" lang="en-US" altLang="ja-JP" sz="2800" kern="0" dirty="0" smtClean="0">
                <a:solidFill>
                  <a:schemeClr val="tx1"/>
                </a:solidFill>
                <a:latin typeface="Arial" pitchFamily="34" charset="0"/>
                <a:ea typeface="+mj-ea"/>
                <a:cs typeface="Arial" pitchFamily="34" charset="0"/>
              </a:rPr>
              <a:t>    secure stable funds.   </a:t>
            </a:r>
            <a:endParaRPr kumimoji="1" lang="ja-JP" altLang="en-US" sz="2800" b="1" u="none" strike="noStrike" kern="0" cap="none" spc="0" normalizeH="0" baseline="0" noProof="0" dirty="0" smtClean="0">
              <a:ln>
                <a:noFill/>
              </a:ln>
              <a:solidFill>
                <a:srgbClr val="FFFF00"/>
              </a:solidFill>
              <a:uLnTx/>
              <a:uFillTx/>
              <a:latin typeface="Arial" pitchFamily="34" charset="0"/>
              <a:ea typeface="+mj-ea"/>
              <a:cs typeface="Arial" pitchFamily="34" charset="0"/>
            </a:endParaRPr>
          </a:p>
        </p:txBody>
      </p:sp>
      <p:graphicFrame>
        <p:nvGraphicFramePr>
          <p:cNvPr id="12" name="グラフ 11"/>
          <p:cNvGraphicFramePr/>
          <p:nvPr/>
        </p:nvGraphicFramePr>
        <p:xfrm>
          <a:off x="642910" y="2500306"/>
          <a:ext cx="8072494" cy="3786214"/>
        </p:xfrm>
        <a:graphic>
          <a:graphicData uri="http://schemas.openxmlformats.org/drawingml/2006/chart">
            <c:chart xmlns:c="http://schemas.openxmlformats.org/drawingml/2006/chart" xmlns:r="http://schemas.openxmlformats.org/officeDocument/2006/relationships" r:id="rId3"/>
          </a:graphicData>
        </a:graphic>
      </p:graphicFrame>
      <p:pic>
        <p:nvPicPr>
          <p:cNvPr id="7" name="Picture 9"/>
          <p:cNvPicPr>
            <a:picLocks noChangeAspect="1" noChangeArrowheads="1"/>
          </p:cNvPicPr>
          <p:nvPr/>
        </p:nvPicPr>
        <p:blipFill>
          <a:blip r:embed="rId4"/>
          <a:srcRect/>
          <a:stretch>
            <a:fillRect/>
          </a:stretch>
        </p:blipFill>
        <p:spPr bwMode="auto">
          <a:xfrm>
            <a:off x="-214313" y="-71438"/>
            <a:ext cx="1250951" cy="97472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1_DICJ01">
  <a:themeElements>
    <a:clrScheme name="1_DICJ01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DICJ01">
      <a:majorFont>
        <a:latin typeface="ＭＳ Ｐゴシック"/>
        <a:ea typeface="ＭＳ Ｐゴシック"/>
        <a:cs typeface=""/>
      </a:majorFont>
      <a:minorFont>
        <a:latin typeface="ＭＳ Ｐゴシック"/>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9525">
          <a:noFill/>
          <a:miter lim="800000"/>
          <a:headEnd/>
          <a:tailEnd/>
        </a:ln>
      </a:spPr>
      <a:bodyPr vert="horz" wrap="square" lIns="0" tIns="0" rIns="0" bIns="0" numCol="1" anchor="t"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1" sz="1400" b="0" i="0" u="none" strike="noStrike" cap="none" normalizeH="0" baseline="0" dirty="0" smtClean="0">
            <a:ln>
              <a:noFill/>
            </a:ln>
            <a:solidFill>
              <a:srgbClr val="000000"/>
            </a:solidFill>
            <a:effectLst/>
            <a:latin typeface="Times New Roman" pitchFamily="18" charset="0"/>
            <a:ea typeface="ＭＳ Ｐゴシック" pitchFamily="50" charset="-128"/>
          </a:defRPr>
        </a:defPPr>
      </a:lstStyle>
    </a:spDef>
    <a:lnDef>
      <a:spPr bwMode="auto">
        <a:xfrm>
          <a:off x="0" y="0"/>
          <a:ext cx="1" cy="1"/>
        </a:xfrm>
        <a:custGeom>
          <a:avLst/>
          <a:gdLst/>
          <a:ahLst/>
          <a:cxnLst/>
          <a:rect l="0" t="0" r="0" b="0"/>
          <a:pathLst/>
        </a:custGeom>
        <a:solidFill>
          <a:srgbClr val="FF99CC"/>
        </a:solidFill>
        <a:ln w="9525"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ja-JP" altLang="en-US" sz="1600" b="1" i="0" u="none" strike="noStrike" cap="none" normalizeH="0" baseline="0" smtClean="0">
            <a:ln>
              <a:noFill/>
            </a:ln>
            <a:solidFill>
              <a:schemeClr val="tx1"/>
            </a:solidFill>
            <a:effectLst/>
            <a:latin typeface="Arial" pitchFamily="34" charset="0"/>
            <a:ea typeface="ＭＳ Ｐゴシック" pitchFamily="50" charset="-128"/>
          </a:defRPr>
        </a:defPPr>
      </a:lstStyle>
    </a:lnDef>
    <a:txDef>
      <a:spPr bwMode="auto">
        <a:ln>
          <a:noFill/>
          <a:headEnd/>
          <a:tailEnd/>
        </a:ln>
      </a:spPr>
      <a:bodyPr vert="horz" wrap="square" lIns="91440" tIns="45720" rIns="91440" bIns="45720" numCol="1" rtlCol="0" anchor="ctr"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1" sz="1200" b="1" i="1" u="none" strike="noStrike" kern="0" cap="none" spc="0" normalizeH="0" baseline="0" noProof="0" dirty="0" smtClean="0">
            <a:ln>
              <a:noFill/>
            </a:ln>
            <a:solidFill>
              <a:srgbClr val="FFFF00"/>
            </a:solidFill>
            <a:effectLst>
              <a:outerShdw blurRad="38100" dist="38100" dir="2700000" algn="tl">
                <a:srgbClr val="000000">
                  <a:alpha val="43137"/>
                </a:srgbClr>
              </a:outerShdw>
            </a:effectLst>
            <a:uLnTx/>
            <a:uFillTx/>
            <a:latin typeface="Arial" pitchFamily="34" charset="0"/>
            <a:ea typeface="+mj-ea"/>
            <a:cs typeface="Arial" pitchFamily="34" charset="0"/>
          </a:defRPr>
        </a:defPPr>
      </a:lstStyle>
      <a:style>
        <a:lnRef idx="1">
          <a:schemeClr val="dk1"/>
        </a:lnRef>
        <a:fillRef idx="2">
          <a:schemeClr val="dk1"/>
        </a:fillRef>
        <a:effectRef idx="1">
          <a:schemeClr val="dk1"/>
        </a:effectRef>
        <a:fontRef idx="minor">
          <a:schemeClr val="dk1"/>
        </a:fontRef>
      </a:style>
    </a:txDef>
  </a:objectDefaults>
  <a:extraClrSchemeLst>
    <a:extraClrScheme>
      <a:clrScheme name="1_DICJ01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DICJ01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DICJ01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DICJ01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DICJ01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DICJ01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DICJ01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DICJ01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DICJ01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DICJ01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DICJ01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DICJ01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1_DICJ01 13">
        <a:dk1>
          <a:srgbClr val="2D2015"/>
        </a:dk1>
        <a:lt1>
          <a:srgbClr val="FFFFFF"/>
        </a:lt1>
        <a:dk2>
          <a:srgbClr val="C1D6EB"/>
        </a:dk2>
        <a:lt2>
          <a:srgbClr val="DFC08D"/>
        </a:lt2>
        <a:accent1>
          <a:srgbClr val="8C7B70"/>
        </a:accent1>
        <a:accent2>
          <a:srgbClr val="8F5F2F"/>
        </a:accent2>
        <a:accent3>
          <a:srgbClr val="DDE8F3"/>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デザインの設定">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DICJ02(Yellow)</Template>
  <TotalTime>22099</TotalTime>
  <Words>1596</Words>
  <Application>Microsoft Office PowerPoint</Application>
  <PresentationFormat>On-screen Show (4:3)</PresentationFormat>
  <Paragraphs>293</Paragraphs>
  <Slides>14</Slides>
  <Notes>9</Notes>
  <HiddenSlides>0</HiddenSlides>
  <MMClips>0</MMClips>
  <ScaleCrop>false</ScaleCrop>
  <HeadingPairs>
    <vt:vector size="6" baseType="variant">
      <vt:variant>
        <vt:lpstr>Theme</vt:lpstr>
      </vt:variant>
      <vt:variant>
        <vt:i4>2</vt:i4>
      </vt:variant>
      <vt:variant>
        <vt:lpstr>Embedded OLE Servers</vt:lpstr>
      </vt:variant>
      <vt:variant>
        <vt:i4>3</vt:i4>
      </vt:variant>
      <vt:variant>
        <vt:lpstr>Slide Titles</vt:lpstr>
      </vt:variant>
      <vt:variant>
        <vt:i4>14</vt:i4>
      </vt:variant>
    </vt:vector>
  </HeadingPairs>
  <TitlesOfParts>
    <vt:vector size="19" baseType="lpstr">
      <vt:lpstr>1_DICJ01</vt:lpstr>
      <vt:lpstr>デザインの設定</vt:lpstr>
      <vt:lpstr>イメージ ドキュメント</vt:lpstr>
      <vt:lpstr>文書</vt:lpstr>
      <vt:lpstr>ワークシート</vt:lpstr>
      <vt:lpstr>ARC 8th Annual Meeting &amp; International Conference on January 18-20, 2010 in Goa  Funding Mechanism in Japan</vt:lpstr>
      <vt:lpstr>International Comparison - Funding - </vt:lpstr>
      <vt:lpstr>Insured Banks</vt:lpstr>
      <vt:lpstr>Insured Deposits</vt:lpstr>
      <vt:lpstr>Funding Channels</vt:lpstr>
      <vt:lpstr>Insurance Premium</vt:lpstr>
      <vt:lpstr>Reserves</vt:lpstr>
      <vt:lpstr>Funding in Extraordinary Situation</vt:lpstr>
      <vt:lpstr>Borrowing</vt:lpstr>
      <vt:lpstr>Pre-funding --- Pros and Cons </vt:lpstr>
      <vt:lpstr>Agenda in the future</vt:lpstr>
      <vt:lpstr>Possibility of Introducing Differential Premium </vt:lpstr>
      <vt:lpstr>Other issues</vt:lpstr>
      <vt:lpstr> Thank you.</vt:lpstr>
    </vt:vector>
  </TitlesOfParts>
  <Company>預金保険機構</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Status of the Deposit Insurance Framework in the Financial System and Its Relationship with the Supervising Authorities</dc:title>
  <dc:creator>預金保険機構</dc:creator>
  <cp:lastModifiedBy>Pratik Mitra</cp:lastModifiedBy>
  <cp:revision>1754</cp:revision>
  <dcterms:created xsi:type="dcterms:W3CDTF">2004-05-13T06:24:13Z</dcterms:created>
  <dcterms:modified xsi:type="dcterms:W3CDTF">2010-01-15T08:00:43Z</dcterms:modified>
</cp:coreProperties>
</file>