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notesSlides/notesSlide14.xml" ContentType="application/vnd.openxmlformats-officedocument.presentationml.notesSlide+xml"/>
  <Override PartName="/ppt/charts/chart11.xml" ContentType="application/vnd.openxmlformats-officedocument.drawingml.chart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charts/chart7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rawings/drawing3.xml" ContentType="application/vnd.openxmlformats-officedocument.drawingml.chartshap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charts/chart8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charts/chart6.xml" ContentType="application/vnd.openxmlformats-officedocument.drawingml.chart+xml"/>
  <Override PartName="/ppt/notesSlides/notesSlide11.xml" ContentType="application/vnd.openxmlformats-officedocument.presentationml.notesSlide+xml"/>
  <Override PartName="/ppt/charts/chart10.xml" ContentType="application/vnd.openxmlformats-officedocument.drawingml.chart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96" r:id="rId2"/>
    <p:sldId id="257" r:id="rId3"/>
    <p:sldId id="260" r:id="rId4"/>
    <p:sldId id="261" r:id="rId5"/>
    <p:sldId id="271" r:id="rId6"/>
    <p:sldId id="268" r:id="rId7"/>
    <p:sldId id="280" r:id="rId8"/>
    <p:sldId id="291" r:id="rId9"/>
    <p:sldId id="262" r:id="rId10"/>
    <p:sldId id="270" r:id="rId11"/>
    <p:sldId id="293" r:id="rId12"/>
    <p:sldId id="292" r:id="rId13"/>
    <p:sldId id="287" r:id="rId14"/>
    <p:sldId id="286" r:id="rId15"/>
    <p:sldId id="290" r:id="rId16"/>
    <p:sldId id="285" r:id="rId17"/>
    <p:sldId id="284" r:id="rId18"/>
    <p:sldId id="263" r:id="rId19"/>
    <p:sldId id="282" r:id="rId20"/>
    <p:sldId id="276" r:id="rId21"/>
    <p:sldId id="288" r:id="rId22"/>
    <p:sldId id="294" r:id="rId23"/>
    <p:sldId id="289" r:id="rId24"/>
    <p:sldId id="279" r:id="rId25"/>
    <p:sldId id="266" r:id="rId26"/>
    <p:sldId id="267" r:id="rId27"/>
    <p:sldId id="277" r:id="rId28"/>
    <p:sldId id="295" r:id="rId29"/>
    <p:sldId id="278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663300"/>
    <a:srgbClr val="996633"/>
    <a:srgbClr val="6C4BE7"/>
    <a:srgbClr val="80170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660" autoAdjust="0"/>
    <p:restoredTop sz="94660"/>
  </p:normalViewPr>
  <p:slideViewPr>
    <p:cSldViewPr>
      <p:cViewPr varScale="1">
        <p:scale>
          <a:sx n="102" d="100"/>
          <a:sy n="102" d="100"/>
        </p:scale>
        <p:origin x="-8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Office_Excel_Worksheet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Office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IN"/>
  <c:chart>
    <c:plotArea>
      <c:layout/>
      <c:barChart>
        <c:barDir val="col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Half Yearly Premium</c:v>
                </c:pt>
              </c:strCache>
            </c:strRef>
          </c:tx>
          <c:cat>
            <c:strRef>
              <c:f>Sheet1!$A$2:$A$11</c:f>
              <c:strCache>
                <c:ptCount val="10"/>
                <c:pt idx="0">
                  <c:v>1999-00</c:v>
                </c:pt>
                <c:pt idx="1">
                  <c:v>2000-01</c:v>
                </c:pt>
                <c:pt idx="2">
                  <c:v>2001-02</c:v>
                </c:pt>
                <c:pt idx="3">
                  <c:v>2002-03</c:v>
                </c:pt>
                <c:pt idx="4">
                  <c:v>2003-04</c:v>
                </c:pt>
                <c:pt idx="5">
                  <c:v>2004-05</c:v>
                </c:pt>
                <c:pt idx="6">
                  <c:v>2005-06</c:v>
                </c:pt>
                <c:pt idx="7">
                  <c:v>2006-07</c:v>
                </c:pt>
                <c:pt idx="8">
                  <c:v>2007-08</c:v>
                </c:pt>
                <c:pt idx="9">
                  <c:v>2008-09</c:v>
                </c:pt>
              </c:strCache>
            </c:strRef>
          </c:cat>
          <c:val>
            <c:numRef>
              <c:f>Sheet1!$B$2:$B$11</c:f>
              <c:numCache>
                <c:formatCode>#,##0.00</c:formatCode>
                <c:ptCount val="10"/>
                <c:pt idx="0">
                  <c:v>3.53</c:v>
                </c:pt>
                <c:pt idx="1">
                  <c:v>5.1499999999999995</c:v>
                </c:pt>
                <c:pt idx="2">
                  <c:v>6.35</c:v>
                </c:pt>
                <c:pt idx="3">
                  <c:v>7.07</c:v>
                </c:pt>
                <c:pt idx="4">
                  <c:v>7.71</c:v>
                </c:pt>
                <c:pt idx="5">
                  <c:v>13.55</c:v>
                </c:pt>
                <c:pt idx="6">
                  <c:v>19.739999999999988</c:v>
                </c:pt>
                <c:pt idx="7">
                  <c:v>23.21</c:v>
                </c:pt>
                <c:pt idx="8">
                  <c:v>28.439999999999987</c:v>
                </c:pt>
                <c:pt idx="9">
                  <c:v>34.53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Investment Returns</c:v>
                </c:pt>
              </c:strCache>
            </c:strRef>
          </c:tx>
          <c:cat>
            <c:strRef>
              <c:f>Sheet1!$A$2:$A$11</c:f>
              <c:strCache>
                <c:ptCount val="10"/>
                <c:pt idx="0">
                  <c:v>1999-00</c:v>
                </c:pt>
                <c:pt idx="1">
                  <c:v>2000-01</c:v>
                </c:pt>
                <c:pt idx="2">
                  <c:v>2001-02</c:v>
                </c:pt>
                <c:pt idx="3">
                  <c:v>2002-03</c:v>
                </c:pt>
                <c:pt idx="4">
                  <c:v>2003-04</c:v>
                </c:pt>
                <c:pt idx="5">
                  <c:v>2004-05</c:v>
                </c:pt>
                <c:pt idx="6">
                  <c:v>2005-06</c:v>
                </c:pt>
                <c:pt idx="7">
                  <c:v>2006-07</c:v>
                </c:pt>
                <c:pt idx="8">
                  <c:v>2007-08</c:v>
                </c:pt>
                <c:pt idx="9">
                  <c:v>2008-09</c:v>
                </c:pt>
              </c:strCache>
            </c:strRef>
          </c:cat>
          <c:val>
            <c:numRef>
              <c:f>Sheet1!$C$2:$C$11</c:f>
              <c:numCache>
                <c:formatCode>#,##0.00</c:formatCode>
                <c:ptCount val="10"/>
                <c:pt idx="0">
                  <c:v>4.18</c:v>
                </c:pt>
                <c:pt idx="1">
                  <c:v>5.34</c:v>
                </c:pt>
                <c:pt idx="2">
                  <c:v>6.1899999999999995</c:v>
                </c:pt>
                <c:pt idx="3">
                  <c:v>6.56</c:v>
                </c:pt>
                <c:pt idx="4">
                  <c:v>7.03</c:v>
                </c:pt>
                <c:pt idx="5">
                  <c:v>5.14</c:v>
                </c:pt>
                <c:pt idx="6">
                  <c:v>7.88</c:v>
                </c:pt>
                <c:pt idx="7">
                  <c:v>7.6599999999999975</c:v>
                </c:pt>
                <c:pt idx="8">
                  <c:v>11.58</c:v>
                </c:pt>
                <c:pt idx="9">
                  <c:v>15.69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Recovery</c:v>
                </c:pt>
              </c:strCache>
            </c:strRef>
          </c:tx>
          <c:cat>
            <c:strRef>
              <c:f>Sheet1!$A$2:$A$11</c:f>
              <c:strCache>
                <c:ptCount val="10"/>
                <c:pt idx="0">
                  <c:v>1999-00</c:v>
                </c:pt>
                <c:pt idx="1">
                  <c:v>2000-01</c:v>
                </c:pt>
                <c:pt idx="2">
                  <c:v>2001-02</c:v>
                </c:pt>
                <c:pt idx="3">
                  <c:v>2002-03</c:v>
                </c:pt>
                <c:pt idx="4">
                  <c:v>2003-04</c:v>
                </c:pt>
                <c:pt idx="5">
                  <c:v>2004-05</c:v>
                </c:pt>
                <c:pt idx="6">
                  <c:v>2005-06</c:v>
                </c:pt>
                <c:pt idx="7">
                  <c:v>2006-07</c:v>
                </c:pt>
                <c:pt idx="8">
                  <c:v>2007-08</c:v>
                </c:pt>
                <c:pt idx="9">
                  <c:v>2008-09</c:v>
                </c:pt>
              </c:strCache>
            </c:strRef>
          </c:cat>
          <c:val>
            <c:numRef>
              <c:f>Sheet1!$D$2:$D$11</c:f>
              <c:numCache>
                <c:formatCode>#,##0.00</c:formatCode>
                <c:ptCount val="10"/>
                <c:pt idx="0">
                  <c:v>1.0000000000000052E-2</c:v>
                </c:pt>
                <c:pt idx="1">
                  <c:v>4.0000000000000112E-2</c:v>
                </c:pt>
                <c:pt idx="2">
                  <c:v>3.0000000000000145E-2</c:v>
                </c:pt>
                <c:pt idx="3">
                  <c:v>3.0000000000000145E-2</c:v>
                </c:pt>
                <c:pt idx="4">
                  <c:v>0.13</c:v>
                </c:pt>
                <c:pt idx="5">
                  <c:v>0.11000000000000018</c:v>
                </c:pt>
                <c:pt idx="6">
                  <c:v>9.0000000000000066E-2</c:v>
                </c:pt>
                <c:pt idx="7">
                  <c:v>0.2</c:v>
                </c:pt>
                <c:pt idx="8">
                  <c:v>0.99</c:v>
                </c:pt>
                <c:pt idx="9">
                  <c:v>1.03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Others</c:v>
                </c:pt>
              </c:strCache>
            </c:strRef>
          </c:tx>
          <c:cat>
            <c:strRef>
              <c:f>Sheet1!$A$2:$A$11</c:f>
              <c:strCache>
                <c:ptCount val="10"/>
                <c:pt idx="0">
                  <c:v>1999-00</c:v>
                </c:pt>
                <c:pt idx="1">
                  <c:v>2000-01</c:v>
                </c:pt>
                <c:pt idx="2">
                  <c:v>2001-02</c:v>
                </c:pt>
                <c:pt idx="3">
                  <c:v>2002-03</c:v>
                </c:pt>
                <c:pt idx="4">
                  <c:v>2003-04</c:v>
                </c:pt>
                <c:pt idx="5">
                  <c:v>2004-05</c:v>
                </c:pt>
                <c:pt idx="6">
                  <c:v>2005-06</c:v>
                </c:pt>
                <c:pt idx="7">
                  <c:v>2006-07</c:v>
                </c:pt>
                <c:pt idx="8">
                  <c:v>2007-08</c:v>
                </c:pt>
                <c:pt idx="9">
                  <c:v>2008-09</c:v>
                </c:pt>
              </c:strCache>
            </c:strRef>
          </c:cat>
          <c:val>
            <c:numRef>
              <c:f>Sheet1!$E$2:$E$11</c:f>
              <c:numCache>
                <c:formatCode>#,##0.00</c:formatCode>
                <c:ptCount val="10"/>
                <c:pt idx="0">
                  <c:v>1.7000000000000127E-3</c:v>
                </c:pt>
                <c:pt idx="1">
                  <c:v>0</c:v>
                </c:pt>
                <c:pt idx="2">
                  <c:v>2.0000000000000147E-4</c:v>
                </c:pt>
                <c:pt idx="3">
                  <c:v>0</c:v>
                </c:pt>
                <c:pt idx="4">
                  <c:v>0.19000000000000061</c:v>
                </c:pt>
                <c:pt idx="5">
                  <c:v>0</c:v>
                </c:pt>
                <c:pt idx="6">
                  <c:v>0</c:v>
                </c:pt>
                <c:pt idx="7">
                  <c:v>0.25</c:v>
                </c:pt>
                <c:pt idx="8">
                  <c:v>0.16000000000000061</c:v>
                </c:pt>
                <c:pt idx="9">
                  <c:v>0.2</c:v>
                </c:pt>
              </c:numCache>
            </c:numRef>
          </c:val>
        </c:ser>
        <c:overlap val="100"/>
        <c:axId val="105261696"/>
        <c:axId val="105267584"/>
      </c:barChart>
      <c:catAx>
        <c:axId val="105261696"/>
        <c:scaling>
          <c:orientation val="minMax"/>
        </c:scaling>
        <c:axPos val="b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105267584"/>
        <c:crosses val="autoZero"/>
        <c:auto val="1"/>
        <c:lblAlgn val="ctr"/>
        <c:lblOffset val="100"/>
      </c:catAx>
      <c:valAx>
        <c:axId val="105267584"/>
        <c:scaling>
          <c:orientation val="minMax"/>
          <c:max val="51"/>
          <c:min val="0"/>
        </c:scaling>
        <c:axPos val="l"/>
        <c:majorGridlines/>
        <c:numFmt formatCode="#,##0.00" sourceLinked="1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105261696"/>
        <c:crosses val="autoZero"/>
        <c:crossBetween val="between"/>
      </c:valAx>
    </c:plotArea>
    <c:legend>
      <c:legendPos val="l"/>
      <c:layout>
        <c:manualLayout>
          <c:xMode val="edge"/>
          <c:yMode val="edge"/>
          <c:x val="0.18316370117932451"/>
          <c:y val="5.8108358682161118E-2"/>
          <c:w val="0.37090197023286253"/>
          <c:h val="0.24739482214434674"/>
        </c:manualLayout>
      </c:layout>
      <c:overlay val="1"/>
      <c:txPr>
        <a:bodyPr/>
        <a:lstStyle/>
        <a:p>
          <a:pPr>
            <a:defRPr lang="en-US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IN"/>
  <c:chart>
    <c:plotArea>
      <c:layout/>
      <c:lineChart>
        <c:grouping val="standard"/>
        <c:ser>
          <c:idx val="0"/>
          <c:order val="0"/>
          <c:tx>
            <c:strRef>
              <c:f>Sheet1!$A$2</c:f>
              <c:strCache>
                <c:ptCount val="1"/>
                <c:pt idx="0">
                  <c:v>T-Bills Index</c:v>
                </c:pt>
              </c:strCache>
            </c:strRef>
          </c:tx>
          <c:dLbls>
            <c:txPr>
              <a:bodyPr/>
              <a:lstStyle/>
              <a:p>
                <a:pPr>
                  <a:defRPr lang="en-US" sz="1100" b="1"/>
                </a:pPr>
                <a:endParaRPr lang="en-US"/>
              </a:p>
            </c:txPr>
            <c:dLblPos val="r"/>
            <c:showVal val="1"/>
          </c:dLbls>
          <c:cat>
            <c:strRef>
              <c:f>Sheet1!$B$1:$F$1</c:f>
              <c:strCache>
                <c:ptCount val="5"/>
                <c:pt idx="0">
                  <c:v>2004-05</c:v>
                </c:pt>
                <c:pt idx="1">
                  <c:v>2005-06</c:v>
                </c:pt>
                <c:pt idx="2">
                  <c:v>2006-07</c:v>
                </c:pt>
                <c:pt idx="3">
                  <c:v>2007-08</c:v>
                </c:pt>
                <c:pt idx="4">
                  <c:v>2008-09</c:v>
                </c:pt>
              </c:strCache>
            </c:strRef>
          </c:cat>
          <c:val>
            <c:numRef>
              <c:f>Sheet1!$B$2:$F$2</c:f>
              <c:numCache>
                <c:formatCode>0.00</c:formatCode>
                <c:ptCount val="5"/>
                <c:pt idx="0">
                  <c:v>3.4897677816201642</c:v>
                </c:pt>
                <c:pt idx="1">
                  <c:v>3.9787191250131593</c:v>
                </c:pt>
                <c:pt idx="2">
                  <c:v>3.9148988691806768</c:v>
                </c:pt>
                <c:pt idx="3">
                  <c:v>5.0407028690558855</c:v>
                </c:pt>
                <c:pt idx="4">
                  <c:v>5.3363419417338331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Liquid Bond Index</c:v>
                </c:pt>
              </c:strCache>
            </c:strRef>
          </c:tx>
          <c:dLbls>
            <c:txPr>
              <a:bodyPr/>
              <a:lstStyle/>
              <a:p>
                <a:pPr>
                  <a:defRPr lang="en-US" sz="1100" b="1"/>
                </a:pPr>
                <a:endParaRPr lang="en-US"/>
              </a:p>
            </c:txPr>
            <c:dLblPos val="r"/>
            <c:showVal val="1"/>
          </c:dLbls>
          <c:cat>
            <c:strRef>
              <c:f>Sheet1!$B$1:$F$1</c:f>
              <c:strCache>
                <c:ptCount val="5"/>
                <c:pt idx="0">
                  <c:v>2004-05</c:v>
                </c:pt>
                <c:pt idx="1">
                  <c:v>2005-06</c:v>
                </c:pt>
                <c:pt idx="2">
                  <c:v>2006-07</c:v>
                </c:pt>
                <c:pt idx="3">
                  <c:v>2007-08</c:v>
                </c:pt>
                <c:pt idx="4">
                  <c:v>2008-09</c:v>
                </c:pt>
              </c:strCache>
            </c:strRef>
          </c:cat>
          <c:val>
            <c:numRef>
              <c:f>Sheet1!$B$3:$F$3</c:f>
              <c:numCache>
                <c:formatCode>0.00</c:formatCode>
                <c:ptCount val="5"/>
                <c:pt idx="0">
                  <c:v>-4.5468820538991537</c:v>
                </c:pt>
                <c:pt idx="1">
                  <c:v>3.9656182848212467</c:v>
                </c:pt>
                <c:pt idx="2">
                  <c:v>5.1672303645246274</c:v>
                </c:pt>
                <c:pt idx="3">
                  <c:v>5.2697403684304485</c:v>
                </c:pt>
                <c:pt idx="4">
                  <c:v>13.091909564347409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All Sovereign Bond Index</c:v>
                </c:pt>
              </c:strCache>
            </c:strRef>
          </c:tx>
          <c:dLbls>
            <c:txPr>
              <a:bodyPr/>
              <a:lstStyle/>
              <a:p>
                <a:pPr>
                  <a:defRPr lang="en-US" sz="1100" b="1"/>
                </a:pPr>
                <a:endParaRPr lang="en-US"/>
              </a:p>
            </c:txPr>
            <c:dLblPos val="r"/>
            <c:showVal val="1"/>
          </c:dLbls>
          <c:cat>
            <c:strRef>
              <c:f>Sheet1!$B$1:$F$1</c:f>
              <c:strCache>
                <c:ptCount val="5"/>
                <c:pt idx="0">
                  <c:v>2004-05</c:v>
                </c:pt>
                <c:pt idx="1">
                  <c:v>2005-06</c:v>
                </c:pt>
                <c:pt idx="2">
                  <c:v>2006-07</c:v>
                </c:pt>
                <c:pt idx="3">
                  <c:v>2007-08</c:v>
                </c:pt>
                <c:pt idx="4">
                  <c:v>2008-09</c:v>
                </c:pt>
              </c:strCache>
            </c:strRef>
          </c:cat>
          <c:val>
            <c:numRef>
              <c:f>Sheet1!$B$4:$F$4</c:f>
              <c:numCache>
                <c:formatCode>0.00</c:formatCode>
                <c:ptCount val="5"/>
                <c:pt idx="0">
                  <c:v>-2.9610762543516342</c:v>
                </c:pt>
                <c:pt idx="1">
                  <c:v>2.4494552824930267</c:v>
                </c:pt>
                <c:pt idx="2">
                  <c:v>2.7677758873105969</c:v>
                </c:pt>
                <c:pt idx="3">
                  <c:v>6.6041004909038303</c:v>
                </c:pt>
                <c:pt idx="4">
                  <c:v>10.101037462415698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DICGC (DIF) Portfolio</c:v>
                </c:pt>
              </c:strCache>
            </c:strRef>
          </c:tx>
          <c:dLbls>
            <c:txPr>
              <a:bodyPr/>
              <a:lstStyle/>
              <a:p>
                <a:pPr>
                  <a:defRPr lang="en-US" sz="1100" b="1"/>
                </a:pPr>
                <a:endParaRPr lang="en-US"/>
              </a:p>
            </c:txPr>
            <c:dLblPos val="r"/>
            <c:showVal val="1"/>
          </c:dLbls>
          <c:cat>
            <c:strRef>
              <c:f>Sheet1!$B$1:$F$1</c:f>
              <c:strCache>
                <c:ptCount val="5"/>
                <c:pt idx="0">
                  <c:v>2004-05</c:v>
                </c:pt>
                <c:pt idx="1">
                  <c:v>2005-06</c:v>
                </c:pt>
                <c:pt idx="2">
                  <c:v>2006-07</c:v>
                </c:pt>
                <c:pt idx="3">
                  <c:v>2007-08</c:v>
                </c:pt>
                <c:pt idx="4">
                  <c:v>2008-09</c:v>
                </c:pt>
              </c:strCache>
            </c:strRef>
          </c:cat>
          <c:val>
            <c:numRef>
              <c:f>Sheet1!$B$5:$F$5</c:f>
              <c:numCache>
                <c:formatCode>0.00</c:formatCode>
                <c:ptCount val="5"/>
                <c:pt idx="0">
                  <c:v>-2.6815879687054807</c:v>
                </c:pt>
                <c:pt idx="1">
                  <c:v>4.5712876313841964</c:v>
                </c:pt>
                <c:pt idx="2">
                  <c:v>6.0053208307391976</c:v>
                </c:pt>
                <c:pt idx="3">
                  <c:v>9.0002491036728181</c:v>
                </c:pt>
                <c:pt idx="4">
                  <c:v>12.552415429235559</c:v>
                </c:pt>
              </c:numCache>
            </c:numRef>
          </c:val>
        </c:ser>
        <c:dLbls>
          <c:showVal val="1"/>
        </c:dLbls>
        <c:marker val="1"/>
        <c:axId val="114787072"/>
        <c:axId val="114788608"/>
      </c:lineChart>
      <c:catAx>
        <c:axId val="114787072"/>
        <c:scaling>
          <c:orientation val="minMax"/>
        </c:scaling>
        <c:axPos val="b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114788608"/>
        <c:crosses val="autoZero"/>
        <c:auto val="1"/>
        <c:lblAlgn val="ctr"/>
        <c:lblOffset val="100"/>
      </c:catAx>
      <c:valAx>
        <c:axId val="114788608"/>
        <c:scaling>
          <c:orientation val="minMax"/>
          <c:max val="13.5"/>
          <c:min val="-5"/>
        </c:scaling>
        <c:axPos val="l"/>
        <c:majorGridlines/>
        <c:numFmt formatCode="0" sourceLinked="0"/>
        <c:tickLblPos val="nextTo"/>
        <c:txPr>
          <a:bodyPr/>
          <a:lstStyle/>
          <a:p>
            <a:pPr>
              <a:defRPr lang="en-US" sz="1600"/>
            </a:pPr>
            <a:endParaRPr lang="en-US"/>
          </a:p>
        </c:txPr>
        <c:crossAx val="114787072"/>
        <c:crosses val="autoZero"/>
        <c:crossBetween val="between"/>
      </c:valAx>
      <c:spPr>
        <a:solidFill>
          <a:schemeClr val="bg1">
            <a:lumMod val="95000"/>
          </a:schemeClr>
        </a:solidFill>
        <a:ln w="25400" cap="flat" cmpd="sng" algn="ctr">
          <a:solidFill>
            <a:schemeClr val="accent6"/>
          </a:solidFill>
          <a:prstDash val="solid"/>
        </a:ln>
        <a:effectLst/>
      </c:spPr>
    </c:plotArea>
    <c:legend>
      <c:legendPos val="l"/>
      <c:layout>
        <c:manualLayout>
          <c:xMode val="edge"/>
          <c:yMode val="edge"/>
          <c:x val="0.12317467427632979"/>
          <c:y val="4.8249183887754107E-2"/>
          <c:w val="0.35053052997004586"/>
          <c:h val="0.23391362682904923"/>
        </c:manualLayout>
      </c:layout>
      <c:overlay val="1"/>
      <c:txPr>
        <a:bodyPr/>
        <a:lstStyle/>
        <a:p>
          <a:pPr>
            <a:defRPr lang="en-US" sz="1700">
              <a:solidFill>
                <a:schemeClr val="bg2">
                  <a:lumMod val="10000"/>
                </a:schemeClr>
              </a:solidFill>
            </a:defRPr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IN"/>
  <c:chart>
    <c:plotArea>
      <c:layout/>
      <c:areaChart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DI Fund (Actuarial + Surplus)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</c:spPr>
          <c:cat>
            <c:strRef>
              <c:f>Sheet1!$A$2:$A$11</c:f>
              <c:strCache>
                <c:ptCount val="10"/>
                <c:pt idx="0">
                  <c:v>1999-00</c:v>
                </c:pt>
                <c:pt idx="1">
                  <c:v>2000-01</c:v>
                </c:pt>
                <c:pt idx="2">
                  <c:v>2001-02</c:v>
                </c:pt>
                <c:pt idx="3">
                  <c:v>2002-03</c:v>
                </c:pt>
                <c:pt idx="4">
                  <c:v>2003-04</c:v>
                </c:pt>
                <c:pt idx="5">
                  <c:v>2004-05</c:v>
                </c:pt>
                <c:pt idx="6">
                  <c:v>2005-06</c:v>
                </c:pt>
                <c:pt idx="7">
                  <c:v>2006-07</c:v>
                </c:pt>
                <c:pt idx="8">
                  <c:v>2007-08</c:v>
                </c:pt>
                <c:pt idx="9">
                  <c:v>2008-09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33.094250000000002</c:v>
                </c:pt>
                <c:pt idx="1">
                  <c:v>37.053524000000003</c:v>
                </c:pt>
                <c:pt idx="2">
                  <c:v>42.497169</c:v>
                </c:pt>
                <c:pt idx="3">
                  <c:v>55.144566000000005</c:v>
                </c:pt>
                <c:pt idx="4">
                  <c:v>59.084178000000001</c:v>
                </c:pt>
                <c:pt idx="5">
                  <c:v>78.175128999999714</c:v>
                </c:pt>
                <c:pt idx="6">
                  <c:v>91.026257999999999</c:v>
                </c:pt>
                <c:pt idx="7">
                  <c:v>109.788197</c:v>
                </c:pt>
                <c:pt idx="8">
                  <c:v>133.62402700000001</c:v>
                </c:pt>
                <c:pt idx="9">
                  <c:v>161.55481499999999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Investment Reserve + Investment Fluctuation Resreve</c:v>
                </c:pt>
              </c:strCache>
            </c:strRef>
          </c:tx>
          <c:spPr>
            <a:solidFill>
              <a:srgbClr val="FFFF00"/>
            </a:solidFill>
          </c:spPr>
          <c:cat>
            <c:strRef>
              <c:f>Sheet1!$A$2:$A$11</c:f>
              <c:strCache>
                <c:ptCount val="10"/>
                <c:pt idx="0">
                  <c:v>1999-00</c:v>
                </c:pt>
                <c:pt idx="1">
                  <c:v>2000-01</c:v>
                </c:pt>
                <c:pt idx="2">
                  <c:v>2001-02</c:v>
                </c:pt>
                <c:pt idx="3">
                  <c:v>2002-03</c:v>
                </c:pt>
                <c:pt idx="4">
                  <c:v>2003-04</c:v>
                </c:pt>
                <c:pt idx="5">
                  <c:v>2004-05</c:v>
                </c:pt>
                <c:pt idx="6">
                  <c:v>2005-06</c:v>
                </c:pt>
                <c:pt idx="7">
                  <c:v>2006-07</c:v>
                </c:pt>
                <c:pt idx="8">
                  <c:v>2007-08</c:v>
                </c:pt>
                <c:pt idx="9">
                  <c:v>2008-09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2.6072620000000004</c:v>
                </c:pt>
                <c:pt idx="1">
                  <c:v>2.607262</c:v>
                </c:pt>
                <c:pt idx="2">
                  <c:v>2.607262</c:v>
                </c:pt>
                <c:pt idx="3">
                  <c:v>2.607262</c:v>
                </c:pt>
                <c:pt idx="4">
                  <c:v>2.5861219999999996</c:v>
                </c:pt>
                <c:pt idx="5">
                  <c:v>4.7531879999999855</c:v>
                </c:pt>
                <c:pt idx="6">
                  <c:v>6.4139530000000002</c:v>
                </c:pt>
                <c:pt idx="7">
                  <c:v>9.5372599999999998</c:v>
                </c:pt>
                <c:pt idx="8">
                  <c:v>6.1429859999999703</c:v>
                </c:pt>
                <c:pt idx="9">
                  <c:v>9.2938089999999995</c:v>
                </c:pt>
              </c:numCache>
            </c:numRef>
          </c:val>
        </c:ser>
        <c:axId val="109433600"/>
        <c:axId val="109435136"/>
      </c:areaChart>
      <c:lineChart>
        <c:grouping val="standard"/>
        <c:ser>
          <c:idx val="2"/>
          <c:order val="2"/>
          <c:tx>
            <c:strRef>
              <c:f>Sheet1!$D$1</c:f>
              <c:strCache>
                <c:ptCount val="1"/>
                <c:pt idx="0">
                  <c:v>Investments Book Value</c:v>
                </c:pt>
              </c:strCache>
            </c:strRef>
          </c:tx>
          <c:spPr>
            <a:ln w="47625">
              <a:solidFill>
                <a:srgbClr val="00B050"/>
              </a:solidFill>
            </a:ln>
          </c:spPr>
          <c:marker>
            <c:symbol val="none"/>
          </c:marker>
          <c:cat>
            <c:strRef>
              <c:f>Sheet1!$A$2:$A$11</c:f>
              <c:strCache>
                <c:ptCount val="10"/>
                <c:pt idx="0">
                  <c:v>1999-00</c:v>
                </c:pt>
                <c:pt idx="1">
                  <c:v>2000-01</c:v>
                </c:pt>
                <c:pt idx="2">
                  <c:v>2001-02</c:v>
                </c:pt>
                <c:pt idx="3">
                  <c:v>2002-03</c:v>
                </c:pt>
                <c:pt idx="4">
                  <c:v>2003-04</c:v>
                </c:pt>
                <c:pt idx="5">
                  <c:v>2004-05</c:v>
                </c:pt>
                <c:pt idx="6">
                  <c:v>2005-06</c:v>
                </c:pt>
                <c:pt idx="7">
                  <c:v>2006-07</c:v>
                </c:pt>
                <c:pt idx="8">
                  <c:v>2007-08</c:v>
                </c:pt>
                <c:pt idx="9">
                  <c:v>2008-09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41.705987</c:v>
                </c:pt>
                <c:pt idx="1">
                  <c:v>48.738004000000011</c:v>
                </c:pt>
                <c:pt idx="2">
                  <c:v>54.533241000000004</c:v>
                </c:pt>
                <c:pt idx="3">
                  <c:v>59.994487999999997</c:v>
                </c:pt>
                <c:pt idx="4">
                  <c:v>70.790855000000022</c:v>
                </c:pt>
                <c:pt idx="5">
                  <c:v>93.631779000000009</c:v>
                </c:pt>
                <c:pt idx="6">
                  <c:v>102.838064</c:v>
                </c:pt>
                <c:pt idx="7">
                  <c:v>121.94395100000027</c:v>
                </c:pt>
                <c:pt idx="8">
                  <c:v>143.98693600000075</c:v>
                </c:pt>
                <c:pt idx="9">
                  <c:v>172.67920299999992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Investments Market Value</c:v>
                </c:pt>
              </c:strCache>
            </c:strRef>
          </c:tx>
          <c:spPr>
            <a:ln w="50800">
              <a:solidFill>
                <a:schemeClr val="accent6">
                  <a:lumMod val="75000"/>
                </a:schemeClr>
              </a:solidFill>
            </a:ln>
          </c:spPr>
          <c:marker>
            <c:symbol val="none"/>
          </c:marker>
          <c:cat>
            <c:strRef>
              <c:f>Sheet1!$A$2:$A$11</c:f>
              <c:strCache>
                <c:ptCount val="10"/>
                <c:pt idx="0">
                  <c:v>1999-00</c:v>
                </c:pt>
                <c:pt idx="1">
                  <c:v>2000-01</c:v>
                </c:pt>
                <c:pt idx="2">
                  <c:v>2001-02</c:v>
                </c:pt>
                <c:pt idx="3">
                  <c:v>2002-03</c:v>
                </c:pt>
                <c:pt idx="4">
                  <c:v>2003-04</c:v>
                </c:pt>
                <c:pt idx="5">
                  <c:v>2004-05</c:v>
                </c:pt>
                <c:pt idx="6">
                  <c:v>2005-06</c:v>
                </c:pt>
                <c:pt idx="7">
                  <c:v>2006-07</c:v>
                </c:pt>
                <c:pt idx="8">
                  <c:v>2007-08</c:v>
                </c:pt>
                <c:pt idx="9">
                  <c:v>2008-09</c:v>
                </c:pt>
              </c:strCache>
            </c:strRef>
          </c:cat>
          <c:val>
            <c:numRef>
              <c:f>Sheet1!$E$2:$E$11</c:f>
              <c:numCache>
                <c:formatCode>General</c:formatCode>
                <c:ptCount val="10"/>
                <c:pt idx="0">
                  <c:v>41.428789000000002</c:v>
                </c:pt>
                <c:pt idx="1">
                  <c:v>49.902964000000004</c:v>
                </c:pt>
                <c:pt idx="2">
                  <c:v>63.057779000000004</c:v>
                </c:pt>
                <c:pt idx="3">
                  <c:v>70.333874999999978</c:v>
                </c:pt>
                <c:pt idx="4">
                  <c:v>83.45052645749</c:v>
                </c:pt>
                <c:pt idx="5">
                  <c:v>96.765189000000007</c:v>
                </c:pt>
                <c:pt idx="6">
                  <c:v>101.81594399999999</c:v>
                </c:pt>
                <c:pt idx="7">
                  <c:v>116.822869</c:v>
                </c:pt>
                <c:pt idx="8">
                  <c:v>138.9213560000006</c:v>
                </c:pt>
                <c:pt idx="9">
                  <c:v>173.96654100000001</c:v>
                </c:pt>
              </c:numCache>
            </c:numRef>
          </c:val>
        </c:ser>
        <c:marker val="1"/>
        <c:axId val="109433600"/>
        <c:axId val="109435136"/>
      </c:lineChart>
      <c:catAx>
        <c:axId val="109433600"/>
        <c:scaling>
          <c:orientation val="minMax"/>
        </c:scaling>
        <c:axPos val="b"/>
        <c:numFmt formatCode="dd/mm/yyyy" sourceLinked="1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109435136"/>
        <c:crosses val="autoZero"/>
        <c:auto val="1"/>
        <c:lblAlgn val="ctr"/>
        <c:lblOffset val="100"/>
      </c:catAx>
      <c:valAx>
        <c:axId val="109435136"/>
        <c:scaling>
          <c:orientation val="minMax"/>
          <c:max val="175"/>
          <c:min val="30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109433600"/>
        <c:crosses val="autoZero"/>
        <c:crossBetween val="between"/>
      </c:valAx>
    </c:plotArea>
    <c:legend>
      <c:legendPos val="l"/>
      <c:layout>
        <c:manualLayout>
          <c:xMode val="edge"/>
          <c:yMode val="edge"/>
          <c:x val="0.11049165752544909"/>
          <c:y val="5.9657408804127433E-2"/>
          <c:w val="0.70872814485457891"/>
          <c:h val="0.20254553264640782"/>
        </c:manualLayout>
      </c:layout>
      <c:overlay val="1"/>
      <c:txPr>
        <a:bodyPr/>
        <a:lstStyle/>
        <a:p>
          <a:pPr>
            <a:defRPr lang="en-US" sz="1400" b="1">
              <a:solidFill>
                <a:srgbClr val="002060"/>
              </a:solidFill>
            </a:defRPr>
          </a:pPr>
          <a:endParaRPr lang="en-US"/>
        </a:p>
      </c:txPr>
    </c:legend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IN"/>
  <c:style val="42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Amount</c:v>
                </c:pt>
              </c:strCache>
            </c:strRef>
          </c:tx>
          <c:spPr>
            <a:ln>
              <a:solidFill>
                <a:schemeClr val="bg2">
                  <a:lumMod val="10000"/>
                </a:schemeClr>
              </a:solidFill>
            </a:ln>
          </c:spPr>
          <c:explosion val="8"/>
          <c:dLbls>
            <c:dLbl>
              <c:idx val="2"/>
              <c:layout>
                <c:manualLayout>
                  <c:x val="-1.5533871859011802E-2"/>
                  <c:y val="6.956473049905243E-2"/>
                </c:manualLayout>
              </c:layout>
              <c:dLblPos val="ctr"/>
              <c:showVal val="1"/>
            </c:dLbl>
            <c:txPr>
              <a:bodyPr/>
              <a:lstStyle/>
              <a:p>
                <a:pPr>
                  <a:defRPr lang="en-US" sz="1400"/>
                </a:pPr>
                <a:endParaRPr lang="en-US"/>
              </a:p>
            </c:txPr>
            <c:dLblPos val="ctr"/>
            <c:showVal val="1"/>
            <c:showLeaderLines val="1"/>
          </c:dLbls>
          <c:cat>
            <c:strRef>
              <c:f>Sheet1!$A$2:$A$5</c:f>
              <c:strCache>
                <c:ptCount val="4"/>
                <c:pt idx="0">
                  <c:v>Claims</c:v>
                </c:pt>
                <c:pt idx="1">
                  <c:v>Taxes</c:v>
                </c:pt>
                <c:pt idx="2">
                  <c:v>Investment Provisions</c:v>
                </c:pt>
                <c:pt idx="3">
                  <c:v>Surplus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39.24</c:v>
                </c:pt>
                <c:pt idx="1">
                  <c:v>81.59</c:v>
                </c:pt>
                <c:pt idx="2">
                  <c:v>5.67</c:v>
                </c:pt>
                <c:pt idx="3">
                  <c:v>103.9</c:v>
                </c:pt>
              </c:numCache>
            </c:numRef>
          </c:val>
        </c:ser>
      </c:pie3DChart>
    </c:plotArea>
    <c:plotVisOnly val="1"/>
  </c:chart>
  <c:spPr>
    <a:solidFill>
      <a:schemeClr val="dk1"/>
    </a:solidFill>
    <a:ln w="25400" cap="flat" cmpd="sng" algn="ctr">
      <a:solidFill>
        <a:schemeClr val="dk1">
          <a:shade val="50000"/>
        </a:schemeClr>
      </a:solidFill>
      <a:prstDash val="solid"/>
    </a:ln>
    <a:effectLst/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en-US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IN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Claims Paid</c:v>
                </c:pt>
              </c:strCache>
            </c:strRef>
          </c:tx>
          <c:dLbls>
            <c:dLbl>
              <c:idx val="0"/>
              <c:layout>
                <c:manualLayout>
                  <c:x val="1.2698459253610616E-2"/>
                  <c:y val="-1.5802358533118142E-2"/>
                </c:manualLayout>
              </c:layout>
              <c:showVal val="1"/>
            </c:dLbl>
            <c:txPr>
              <a:bodyPr/>
              <a:lstStyle/>
              <a:p>
                <a:pPr>
                  <a:defRPr lang="en-US" sz="1400" b="1">
                    <a:solidFill>
                      <a:schemeClr val="tx2">
                        <a:lumMod val="60000"/>
                        <a:lumOff val="40000"/>
                      </a:schemeClr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Sheet1!$A$2:$A$4</c:f>
              <c:strCache>
                <c:ptCount val="3"/>
                <c:pt idx="0">
                  <c:v>Commercial</c:v>
                </c:pt>
                <c:pt idx="1">
                  <c:v>Coops</c:v>
                </c:pt>
                <c:pt idx="2">
                  <c:v>Total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2.96</c:v>
                </c:pt>
                <c:pt idx="1">
                  <c:v>26.88</c:v>
                </c:pt>
                <c:pt idx="2">
                  <c:v>29.84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Recovered</c:v>
                </c:pt>
              </c:strCache>
            </c:strRef>
          </c:tx>
          <c:dLbls>
            <c:dLbl>
              <c:idx val="0"/>
              <c:layout>
                <c:manualLayout>
                  <c:x val="4.6561017263238712E-2"/>
                  <c:y val="-1.1851768899838619E-2"/>
                </c:manualLayout>
              </c:layout>
              <c:showVal val="1"/>
            </c:dLbl>
            <c:dLbl>
              <c:idx val="1"/>
              <c:layout>
                <c:manualLayout>
                  <c:x val="4.6561017263238733E-2"/>
                  <c:y val="0"/>
                </c:manualLayout>
              </c:layout>
              <c:showVal val="1"/>
            </c:dLbl>
            <c:dLbl>
              <c:idx val="2"/>
              <c:layout>
                <c:manualLayout>
                  <c:x val="3.8095377760831696E-2"/>
                  <c:y val="-7.9011792665591423E-3"/>
                </c:manualLayout>
              </c:layout>
              <c:showVal val="1"/>
            </c:dLbl>
            <c:txPr>
              <a:bodyPr/>
              <a:lstStyle/>
              <a:p>
                <a:pPr>
                  <a:defRPr lang="en-US" sz="1400" b="1">
                    <a:solidFill>
                      <a:srgbClr val="C00000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Sheet1!$A$2:$A$4</c:f>
              <c:strCache>
                <c:ptCount val="3"/>
                <c:pt idx="0">
                  <c:v>Commercial</c:v>
                </c:pt>
                <c:pt idx="1">
                  <c:v>Coops</c:v>
                </c:pt>
                <c:pt idx="2">
                  <c:v>Total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1.21</c:v>
                </c:pt>
                <c:pt idx="1">
                  <c:v>2.14</c:v>
                </c:pt>
                <c:pt idx="2">
                  <c:v>3.3499999999999988</c:v>
                </c:pt>
              </c:numCache>
            </c:numRef>
          </c:val>
        </c:ser>
        <c:dLbls>
          <c:showVal val="1"/>
        </c:dLbls>
        <c:shape val="cylinder"/>
        <c:axId val="105767296"/>
        <c:axId val="105768832"/>
        <c:axId val="0"/>
      </c:bar3DChart>
      <c:catAx>
        <c:axId val="105767296"/>
        <c:scaling>
          <c:orientation val="minMax"/>
        </c:scaling>
        <c:delete val="1"/>
        <c:axPos val="b"/>
        <c:tickLblPos val="nextTo"/>
        <c:crossAx val="105768832"/>
        <c:crosses val="autoZero"/>
        <c:auto val="1"/>
        <c:lblAlgn val="ctr"/>
        <c:lblOffset val="100"/>
      </c:catAx>
      <c:valAx>
        <c:axId val="105768832"/>
        <c:scaling>
          <c:orientation val="minMax"/>
          <c:max val="27"/>
          <c:min val="1"/>
        </c:scaling>
        <c:delete val="1"/>
        <c:axPos val="l"/>
        <c:numFmt formatCode="#,##0" sourceLinked="0"/>
        <c:tickLblPos val="nextTo"/>
        <c:crossAx val="105767296"/>
        <c:crosses val="autoZero"/>
        <c:crossBetween val="between"/>
      </c:valAx>
    </c:plotArea>
    <c:legend>
      <c:legendPos val="l"/>
      <c:layout>
        <c:manualLayout>
          <c:xMode val="edge"/>
          <c:yMode val="edge"/>
          <c:x val="2.1164129411840715E-2"/>
          <c:y val="0.37446923672741939"/>
          <c:w val="0.40358669814729303"/>
          <c:h val="0.14355882801248021"/>
        </c:manualLayout>
      </c:layout>
      <c:overlay val="1"/>
      <c:txPr>
        <a:bodyPr/>
        <a:lstStyle/>
        <a:p>
          <a:pPr>
            <a:defRPr lang="en-US" sz="1400" b="1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IN"/>
  <c:chart>
    <c:plotArea>
      <c:layout>
        <c:manualLayout>
          <c:layoutTarget val="inner"/>
          <c:xMode val="edge"/>
          <c:yMode val="edge"/>
          <c:x val="0.21562909251534437"/>
          <c:y val="0.19039547890789529"/>
          <c:w val="0.77501080968423275"/>
          <c:h val="0.34001561793843232"/>
        </c:manualLayout>
      </c:layout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Reported IDR</c:v>
                </c:pt>
              </c:strCache>
            </c:strRef>
          </c:tx>
          <c:marker>
            <c:symbol val="none"/>
          </c:marker>
          <c:cat>
            <c:strRef>
              <c:f>Sheet1!$A$2:$A$9</c:f>
              <c:strCache>
                <c:ptCount val="8"/>
                <c:pt idx="0">
                  <c:v>2001-02</c:v>
                </c:pt>
                <c:pt idx="1">
                  <c:v>2002-03</c:v>
                </c:pt>
                <c:pt idx="2">
                  <c:v>2003-04</c:v>
                </c:pt>
                <c:pt idx="3">
                  <c:v>2004-05</c:v>
                </c:pt>
                <c:pt idx="4">
                  <c:v>2005-06</c:v>
                </c:pt>
                <c:pt idx="5">
                  <c:v>2006-07</c:v>
                </c:pt>
                <c:pt idx="6">
                  <c:v>2007-08</c:v>
                </c:pt>
                <c:pt idx="7">
                  <c:v>2008-09</c:v>
                </c:pt>
              </c:strCache>
            </c:strRef>
          </c:cat>
          <c:val>
            <c:numRef>
              <c:f>Sheet1!$B$2:$B$9</c:f>
              <c:numCache>
                <c:formatCode>#,##0.00</c:formatCode>
                <c:ptCount val="8"/>
                <c:pt idx="0">
                  <c:v>78.06</c:v>
                </c:pt>
                <c:pt idx="1">
                  <c:v>80.540000000000006</c:v>
                </c:pt>
                <c:pt idx="2">
                  <c:v>78.75</c:v>
                </c:pt>
                <c:pt idx="3">
                  <c:v>80</c:v>
                </c:pt>
                <c:pt idx="4">
                  <c:v>74.08</c:v>
                </c:pt>
                <c:pt idx="5">
                  <c:v>70.48</c:v>
                </c:pt>
                <c:pt idx="6">
                  <c:v>65.400000000000006</c:v>
                </c:pt>
                <c:pt idx="7">
                  <c:v>67.260000000000005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Observed IDR</c:v>
                </c:pt>
              </c:strCache>
            </c:strRef>
          </c:tx>
          <c:marker>
            <c:symbol val="none"/>
          </c:marker>
          <c:cat>
            <c:strRef>
              <c:f>Sheet1!$A$2:$A$9</c:f>
              <c:strCache>
                <c:ptCount val="8"/>
                <c:pt idx="0">
                  <c:v>2001-02</c:v>
                </c:pt>
                <c:pt idx="1">
                  <c:v>2002-03</c:v>
                </c:pt>
                <c:pt idx="2">
                  <c:v>2003-04</c:v>
                </c:pt>
                <c:pt idx="3">
                  <c:v>2004-05</c:v>
                </c:pt>
                <c:pt idx="4">
                  <c:v>2005-06</c:v>
                </c:pt>
                <c:pt idx="5">
                  <c:v>2006-07</c:v>
                </c:pt>
                <c:pt idx="6">
                  <c:v>2007-08</c:v>
                </c:pt>
                <c:pt idx="7">
                  <c:v>2008-09</c:v>
                </c:pt>
              </c:strCache>
            </c:strRef>
          </c:cat>
          <c:val>
            <c:numRef>
              <c:f>Sheet1!$C$2:$C$9</c:f>
              <c:numCache>
                <c:formatCode>#,##0.00</c:formatCode>
                <c:ptCount val="8"/>
                <c:pt idx="0">
                  <c:v>63.71</c:v>
                </c:pt>
                <c:pt idx="1">
                  <c:v>78.73</c:v>
                </c:pt>
                <c:pt idx="2">
                  <c:v>64.209999999999994</c:v>
                </c:pt>
                <c:pt idx="3">
                  <c:v>69.58</c:v>
                </c:pt>
                <c:pt idx="4">
                  <c:v>88.6</c:v>
                </c:pt>
                <c:pt idx="5">
                  <c:v>71.760000000000005</c:v>
                </c:pt>
                <c:pt idx="6">
                  <c:v>78.819999999999993</c:v>
                </c:pt>
                <c:pt idx="7">
                  <c:v>79.73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Column1</c:v>
                </c:pt>
              </c:strCache>
            </c:strRef>
          </c:tx>
          <c:marker>
            <c:symbol val="none"/>
          </c:marker>
          <c:cat>
            <c:strRef>
              <c:f>Sheet1!$A$2:$A$9</c:f>
              <c:strCache>
                <c:ptCount val="8"/>
                <c:pt idx="0">
                  <c:v>2001-02</c:v>
                </c:pt>
                <c:pt idx="1">
                  <c:v>2002-03</c:v>
                </c:pt>
                <c:pt idx="2">
                  <c:v>2003-04</c:v>
                </c:pt>
                <c:pt idx="3">
                  <c:v>2004-05</c:v>
                </c:pt>
                <c:pt idx="4">
                  <c:v>2005-06</c:v>
                </c:pt>
                <c:pt idx="5">
                  <c:v>2006-07</c:v>
                </c:pt>
                <c:pt idx="6">
                  <c:v>2007-08</c:v>
                </c:pt>
                <c:pt idx="7">
                  <c:v>2008-09</c:v>
                </c:pt>
              </c:strCache>
            </c:strRef>
          </c:cat>
          <c:val>
            <c:numRef>
              <c:f>Sheet1!$D$2:$D$9</c:f>
            </c:numRef>
          </c:val>
        </c:ser>
        <c:marker val="1"/>
        <c:axId val="113006848"/>
        <c:axId val="113012736"/>
      </c:lineChart>
      <c:catAx>
        <c:axId val="113006848"/>
        <c:scaling>
          <c:orientation val="minMax"/>
        </c:scaling>
        <c:axPos val="b"/>
        <c:tickLblPos val="nextTo"/>
        <c:txPr>
          <a:bodyPr/>
          <a:lstStyle/>
          <a:p>
            <a:pPr>
              <a:defRPr lang="en-US" sz="1000">
                <a:solidFill>
                  <a:schemeClr val="accent2">
                    <a:lumMod val="75000"/>
                  </a:schemeClr>
                </a:solidFill>
              </a:defRPr>
            </a:pPr>
            <a:endParaRPr lang="en-US"/>
          </a:p>
        </c:txPr>
        <c:crossAx val="113012736"/>
        <c:crosses val="autoZero"/>
        <c:auto val="1"/>
        <c:lblAlgn val="ctr"/>
        <c:lblOffset val="100"/>
      </c:catAx>
      <c:valAx>
        <c:axId val="113012736"/>
        <c:scaling>
          <c:orientation val="minMax"/>
          <c:max val="90"/>
          <c:min val="60"/>
        </c:scaling>
        <c:axPos val="l"/>
        <c:majorGridlines/>
        <c:numFmt formatCode="#,##0" sourceLinked="0"/>
        <c:tickLblPos val="nextTo"/>
        <c:txPr>
          <a:bodyPr/>
          <a:lstStyle/>
          <a:p>
            <a:pPr>
              <a:defRPr lang="en-US" sz="1000">
                <a:solidFill>
                  <a:schemeClr val="accent2">
                    <a:lumMod val="75000"/>
                  </a:schemeClr>
                </a:solidFill>
              </a:defRPr>
            </a:pPr>
            <a:endParaRPr lang="en-US"/>
          </a:p>
        </c:txPr>
        <c:crossAx val="113006848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5933661201165888"/>
          <c:y val="0.75061203032311252"/>
          <c:w val="0.76033856864227267"/>
          <c:h val="9.1849075921978302E-2"/>
        </c:manualLayout>
      </c:layout>
      <c:txPr>
        <a:bodyPr/>
        <a:lstStyle/>
        <a:p>
          <a:pPr>
            <a:defRPr lang="en-US" sz="1000" b="1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IN"/>
  <c:chart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Actuarial Fund</c:v>
                </c:pt>
              </c:strCache>
            </c:strRef>
          </c:tx>
          <c:marker>
            <c:symbol val="none"/>
          </c:marker>
          <c:cat>
            <c:strRef>
              <c:f>Sheet1!$A$2:$A$11</c:f>
              <c:strCache>
                <c:ptCount val="10"/>
                <c:pt idx="0">
                  <c:v>1999-00</c:v>
                </c:pt>
                <c:pt idx="1">
                  <c:v>2000-01</c:v>
                </c:pt>
                <c:pt idx="2">
                  <c:v>2001-02</c:v>
                </c:pt>
                <c:pt idx="3">
                  <c:v>2002-03</c:v>
                </c:pt>
                <c:pt idx="4">
                  <c:v>2003-04</c:v>
                </c:pt>
                <c:pt idx="5">
                  <c:v>2004-05</c:v>
                </c:pt>
                <c:pt idx="6">
                  <c:v>2005-06</c:v>
                </c:pt>
                <c:pt idx="7">
                  <c:v>2006-07</c:v>
                </c:pt>
                <c:pt idx="8">
                  <c:v>2007-08</c:v>
                </c:pt>
                <c:pt idx="9">
                  <c:v>2008-09</c:v>
                </c:pt>
              </c:strCache>
            </c:strRef>
          </c:cat>
          <c:val>
            <c:numRef>
              <c:f>Sheet1!$B$2:$B$11</c:f>
              <c:numCache>
                <c:formatCode>#,##0.00</c:formatCode>
                <c:ptCount val="10"/>
                <c:pt idx="0">
                  <c:v>3.53</c:v>
                </c:pt>
                <c:pt idx="1">
                  <c:v>4.33</c:v>
                </c:pt>
                <c:pt idx="2">
                  <c:v>5.01</c:v>
                </c:pt>
                <c:pt idx="3">
                  <c:v>5.63</c:v>
                </c:pt>
                <c:pt idx="4">
                  <c:v>8.31</c:v>
                </c:pt>
                <c:pt idx="5">
                  <c:v>8.7100000000000009</c:v>
                </c:pt>
                <c:pt idx="6">
                  <c:v>8.75</c:v>
                </c:pt>
                <c:pt idx="7">
                  <c:v>10.26</c:v>
                </c:pt>
                <c:pt idx="8">
                  <c:v>12.11</c:v>
                </c:pt>
                <c:pt idx="9">
                  <c:v>15.53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 Net Claims</c:v>
                </c:pt>
              </c:strCache>
            </c:strRef>
          </c:tx>
          <c:marker>
            <c:symbol val="none"/>
          </c:marker>
          <c:cat>
            <c:strRef>
              <c:f>Sheet1!$A$2:$A$11</c:f>
              <c:strCache>
                <c:ptCount val="10"/>
                <c:pt idx="0">
                  <c:v>1999-00</c:v>
                </c:pt>
                <c:pt idx="1">
                  <c:v>2000-01</c:v>
                </c:pt>
                <c:pt idx="2">
                  <c:v>2001-02</c:v>
                </c:pt>
                <c:pt idx="3">
                  <c:v>2002-03</c:v>
                </c:pt>
                <c:pt idx="4">
                  <c:v>2003-04</c:v>
                </c:pt>
                <c:pt idx="5">
                  <c:v>2004-05</c:v>
                </c:pt>
                <c:pt idx="6">
                  <c:v>2005-06</c:v>
                </c:pt>
                <c:pt idx="7">
                  <c:v>2006-07</c:v>
                </c:pt>
                <c:pt idx="8">
                  <c:v>2007-08</c:v>
                </c:pt>
                <c:pt idx="9">
                  <c:v>2008-09</c:v>
                </c:pt>
              </c:strCache>
            </c:strRef>
          </c:cat>
          <c:val>
            <c:numRef>
              <c:f>Sheet1!$C$2:$C$11</c:f>
              <c:numCache>
                <c:formatCode>#,##0.00</c:formatCode>
                <c:ptCount val="10"/>
                <c:pt idx="0">
                  <c:v>6.35</c:v>
                </c:pt>
                <c:pt idx="1">
                  <c:v>5.55</c:v>
                </c:pt>
                <c:pt idx="2">
                  <c:v>4.45</c:v>
                </c:pt>
                <c:pt idx="3">
                  <c:v>1.6300000000000001</c:v>
                </c:pt>
                <c:pt idx="4">
                  <c:v>9.3800000000000008</c:v>
                </c:pt>
                <c:pt idx="5">
                  <c:v>10.01</c:v>
                </c:pt>
                <c:pt idx="6">
                  <c:v>2.94</c:v>
                </c:pt>
                <c:pt idx="7">
                  <c:v>3.23</c:v>
                </c:pt>
                <c:pt idx="8">
                  <c:v>1.8</c:v>
                </c:pt>
                <c:pt idx="9">
                  <c:v>9.09</c:v>
                </c:pt>
              </c:numCache>
            </c:numRef>
          </c:val>
        </c:ser>
        <c:marker val="1"/>
        <c:axId val="113090944"/>
        <c:axId val="113092480"/>
      </c:lineChart>
      <c:catAx>
        <c:axId val="113090944"/>
        <c:scaling>
          <c:orientation val="minMax"/>
        </c:scaling>
        <c:axPos val="b"/>
        <c:tickLblPos val="nextTo"/>
        <c:txPr>
          <a:bodyPr/>
          <a:lstStyle/>
          <a:p>
            <a:pPr>
              <a:defRPr lang="en-US" sz="1200" b="1"/>
            </a:pPr>
            <a:endParaRPr lang="en-US"/>
          </a:p>
        </c:txPr>
        <c:crossAx val="113092480"/>
        <c:crosses val="autoZero"/>
        <c:auto val="1"/>
        <c:lblAlgn val="ctr"/>
        <c:lblOffset val="100"/>
      </c:catAx>
      <c:valAx>
        <c:axId val="113092480"/>
        <c:scaling>
          <c:orientation val="minMax"/>
          <c:max val="16"/>
          <c:min val="1"/>
        </c:scaling>
        <c:axPos val="l"/>
        <c:majorGridlines/>
        <c:numFmt formatCode="#,##0" sourceLinked="0"/>
        <c:tickLblPos val="nextTo"/>
        <c:txPr>
          <a:bodyPr/>
          <a:lstStyle/>
          <a:p>
            <a:pPr>
              <a:defRPr lang="en-US" sz="1400" b="1"/>
            </a:pPr>
            <a:endParaRPr lang="en-US"/>
          </a:p>
        </c:txPr>
        <c:crossAx val="11309094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8480561844734991"/>
          <c:y val="6.8632557096410501E-2"/>
          <c:w val="0.81390112356303834"/>
          <c:h val="0.11905688328479741"/>
        </c:manualLayout>
      </c:layout>
      <c:txPr>
        <a:bodyPr/>
        <a:lstStyle/>
        <a:p>
          <a:pPr>
            <a:defRPr lang="en-US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IN"/>
  <c:style val="26"/>
  <c:chart>
    <c:plotArea>
      <c:layout/>
      <c:lineChart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Fund Size</c:v>
                </c:pt>
              </c:strCache>
            </c:strRef>
          </c:tx>
          <c:marker>
            <c:symbol val="none"/>
          </c:marker>
          <c:cat>
            <c:strRef>
              <c:f>Sheet1!$A$2:$A$11</c:f>
              <c:strCache>
                <c:ptCount val="10"/>
                <c:pt idx="0">
                  <c:v>1999-00</c:v>
                </c:pt>
                <c:pt idx="1">
                  <c:v>2000-01</c:v>
                </c:pt>
                <c:pt idx="2">
                  <c:v>2001-02</c:v>
                </c:pt>
                <c:pt idx="3">
                  <c:v>2002-03</c:v>
                </c:pt>
                <c:pt idx="4">
                  <c:v>2003-04</c:v>
                </c:pt>
                <c:pt idx="5">
                  <c:v>2004-05</c:v>
                </c:pt>
                <c:pt idx="6">
                  <c:v>2005-06</c:v>
                </c:pt>
                <c:pt idx="7">
                  <c:v>2006-07</c:v>
                </c:pt>
                <c:pt idx="8">
                  <c:v>2007-08</c:v>
                </c:pt>
                <c:pt idx="9">
                  <c:v>2008-09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33.1</c:v>
                </c:pt>
                <c:pt idx="1">
                  <c:v>37.06</c:v>
                </c:pt>
                <c:pt idx="2">
                  <c:v>42.5</c:v>
                </c:pt>
                <c:pt idx="3">
                  <c:v>55.14</c:v>
                </c:pt>
                <c:pt idx="4">
                  <c:v>59.08</c:v>
                </c:pt>
                <c:pt idx="5">
                  <c:v>78.179999999999978</c:v>
                </c:pt>
                <c:pt idx="6">
                  <c:v>91.03</c:v>
                </c:pt>
                <c:pt idx="7">
                  <c:v>109.79</c:v>
                </c:pt>
                <c:pt idx="8">
                  <c:v>133.62</c:v>
                </c:pt>
                <c:pt idx="9">
                  <c:v>161.55000000000001</c:v>
                </c:pt>
              </c:numCache>
            </c:numRef>
          </c:val>
        </c:ser>
        <c:marker val="1"/>
        <c:axId val="113107328"/>
        <c:axId val="113108864"/>
      </c:lineChart>
      <c:lineChart>
        <c:grouping val="standard"/>
        <c:ser>
          <c:idx val="1"/>
          <c:order val="1"/>
          <c:tx>
            <c:strRef>
              <c:f>Sheet1!$D$1</c:f>
              <c:strCache>
                <c:ptCount val="1"/>
                <c:pt idx="0">
                  <c:v>RR (Actuarially Adjusted)</c:v>
                </c:pt>
              </c:strCache>
            </c:strRef>
          </c:tx>
          <c:marker>
            <c:symbol val="none"/>
          </c:marker>
          <c:cat>
            <c:strRef>
              <c:f>Sheet1!$A$2:$A$11</c:f>
              <c:strCache>
                <c:ptCount val="10"/>
                <c:pt idx="0">
                  <c:v>1999-00</c:v>
                </c:pt>
                <c:pt idx="1">
                  <c:v>2000-01</c:v>
                </c:pt>
                <c:pt idx="2">
                  <c:v>2001-02</c:v>
                </c:pt>
                <c:pt idx="3">
                  <c:v>2002-03</c:v>
                </c:pt>
                <c:pt idx="4">
                  <c:v>2003-04</c:v>
                </c:pt>
                <c:pt idx="5">
                  <c:v>2004-05</c:v>
                </c:pt>
                <c:pt idx="6">
                  <c:v>2005-06</c:v>
                </c:pt>
                <c:pt idx="7">
                  <c:v>2006-07</c:v>
                </c:pt>
                <c:pt idx="8">
                  <c:v>2007-08</c:v>
                </c:pt>
                <c:pt idx="9">
                  <c:v>2008-09</c:v>
                </c:pt>
              </c:strCache>
            </c:strRef>
          </c:cat>
          <c:val>
            <c:numRef>
              <c:f>Sheet1!$D$2:$D$11</c:f>
              <c:numCache>
                <c:formatCode>0.00%</c:formatCode>
                <c:ptCount val="10"/>
                <c:pt idx="0">
                  <c:v>5.7686367483823523E-3</c:v>
                </c:pt>
                <c:pt idx="1">
                  <c:v>5.5988987376710923E-3</c:v>
                </c:pt>
                <c:pt idx="2">
                  <c:v>5.4699125140382551E-3</c:v>
                </c:pt>
                <c:pt idx="3">
                  <c:v>5.6497584103947576E-3</c:v>
                </c:pt>
                <c:pt idx="4">
                  <c:v>5.7834064344272134E-3</c:v>
                </c:pt>
                <c:pt idx="5">
                  <c:v>7.0034750066827094E-3</c:v>
                </c:pt>
                <c:pt idx="6">
                  <c:v>7.6705527508385734E-3</c:v>
                </c:pt>
                <c:pt idx="7">
                  <c:v>7.1164369439828514E-3</c:v>
                </c:pt>
                <c:pt idx="8">
                  <c:v>6.5420923172380173E-3</c:v>
                </c:pt>
                <c:pt idx="9">
                  <c:v>7.5114552442676914E-3</c:v>
                </c:pt>
              </c:numCache>
            </c:numRef>
          </c:val>
        </c:ser>
        <c:ser>
          <c:idx val="2"/>
          <c:order val="2"/>
          <c:tx>
            <c:strRef>
              <c:f>Sheet1!$C$1</c:f>
              <c:strCache>
                <c:ptCount val="1"/>
                <c:pt idx="0">
                  <c:v>Reserve Ratio (RR)</c:v>
                </c:pt>
              </c:strCache>
            </c:strRef>
          </c:tx>
          <c:marker>
            <c:symbol val="none"/>
          </c:marker>
          <c:val>
            <c:numRef>
              <c:f>Sheet1!$C$2:$C$11</c:f>
              <c:numCache>
                <c:formatCode>0.00%</c:formatCode>
                <c:ptCount val="10"/>
                <c:pt idx="0">
                  <c:v>6.6391473008155953E-3</c:v>
                </c:pt>
                <c:pt idx="1">
                  <c:v>6.4741088055566796E-3</c:v>
                </c:pt>
                <c:pt idx="2">
                  <c:v>6.305160885452344E-3</c:v>
                </c:pt>
                <c:pt idx="3">
                  <c:v>6.6523100309451863E-3</c:v>
                </c:pt>
                <c:pt idx="4">
                  <c:v>6.7834753255104204E-3</c:v>
                </c:pt>
                <c:pt idx="5">
                  <c:v>7.8860964427835047E-3</c:v>
                </c:pt>
                <c:pt idx="6">
                  <c:v>8.6449228291300539E-3</c:v>
                </c:pt>
                <c:pt idx="7">
                  <c:v>7.9987061023739179E-3</c:v>
                </c:pt>
                <c:pt idx="8">
                  <c:v>7.402441997030682E-3</c:v>
                </c:pt>
                <c:pt idx="9">
                  <c:v>8.4627630567784291E-3</c:v>
                </c:pt>
              </c:numCache>
            </c:numRef>
          </c:val>
        </c:ser>
        <c:marker val="1"/>
        <c:axId val="113144960"/>
        <c:axId val="113110400"/>
      </c:lineChart>
      <c:catAx>
        <c:axId val="113107328"/>
        <c:scaling>
          <c:orientation val="minMax"/>
        </c:scaling>
        <c:axPos val="b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113108864"/>
        <c:crosses val="autoZero"/>
        <c:auto val="1"/>
        <c:lblAlgn val="ctr"/>
        <c:lblOffset val="100"/>
      </c:catAx>
      <c:valAx>
        <c:axId val="113108864"/>
        <c:scaling>
          <c:orientation val="minMax"/>
          <c:max val="170"/>
          <c:min val="30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113107328"/>
        <c:crosses val="autoZero"/>
        <c:crossBetween val="between"/>
      </c:valAx>
      <c:valAx>
        <c:axId val="113110400"/>
        <c:scaling>
          <c:orientation val="minMax"/>
          <c:max val="9.0000000000000028E-3"/>
          <c:min val="5.0000000000000114E-3"/>
        </c:scaling>
        <c:axPos val="r"/>
        <c:numFmt formatCode="0.00%" sourceLinked="1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113144960"/>
        <c:crosses val="max"/>
        <c:crossBetween val="between"/>
      </c:valAx>
      <c:catAx>
        <c:axId val="113144960"/>
        <c:scaling>
          <c:orientation val="minMax"/>
        </c:scaling>
        <c:delete val="1"/>
        <c:axPos val="b"/>
        <c:tickLblPos val="nextTo"/>
        <c:crossAx val="113110400"/>
        <c:crosses val="autoZero"/>
        <c:auto val="1"/>
        <c:lblAlgn val="ctr"/>
        <c:lblOffset val="100"/>
      </c:catAx>
    </c:plotArea>
    <c:legend>
      <c:legendPos val="l"/>
      <c:layout>
        <c:manualLayout>
          <c:xMode val="edge"/>
          <c:yMode val="edge"/>
          <c:x val="0.13806049941833357"/>
          <c:y val="4.5856729520398994E-2"/>
          <c:w val="0.31063612369124732"/>
          <c:h val="0.38268635496636288"/>
        </c:manualLayout>
      </c:layout>
      <c:overlay val="1"/>
      <c:txPr>
        <a:bodyPr/>
        <a:lstStyle/>
        <a:p>
          <a:pPr>
            <a:defRPr lang="en-US"/>
          </a:pPr>
          <a:endParaRPr lang="en-US"/>
        </a:p>
      </c:txPr>
    </c:legend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IN"/>
  <c:chart>
    <c:plotArea>
      <c:layout/>
      <c:areaChart>
        <c:grouping val="standard"/>
        <c:ser>
          <c:idx val="1"/>
          <c:order val="1"/>
          <c:tx>
            <c:strRef>
              <c:f>Sheet1!$C$1</c:f>
              <c:strCache>
                <c:ptCount val="1"/>
                <c:pt idx="0">
                  <c:v>DIF &gt; Insured Deposits (Of each bank)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solidFill>
                <a:srgbClr val="00B0F0"/>
              </a:solidFill>
            </a:ln>
          </c:spPr>
          <c:cat>
            <c:strRef>
              <c:f>Sheet1!$A$2:$A$9</c:f>
              <c:strCache>
                <c:ptCount val="8"/>
                <c:pt idx="0">
                  <c:v>State Bank Group</c:v>
                </c:pt>
                <c:pt idx="1">
                  <c:v>Public Sector Banks</c:v>
                </c:pt>
                <c:pt idx="2">
                  <c:v>Regional Rural Banks</c:v>
                </c:pt>
                <c:pt idx="3">
                  <c:v>Foreign Banks</c:v>
                </c:pt>
                <c:pt idx="4">
                  <c:v>Local Area Banks</c:v>
                </c:pt>
                <c:pt idx="5">
                  <c:v>Private Banks</c:v>
                </c:pt>
                <c:pt idx="6">
                  <c:v>Coop Banks</c:v>
                </c:pt>
                <c:pt idx="7">
                  <c:v>Total</c:v>
                </c:pt>
              </c:strCache>
            </c:strRef>
          </c:cat>
          <c:val>
            <c:numRef>
              <c:f>Sheet1!$C$2:$C$9</c:f>
              <c:numCache>
                <c:formatCode>0.00%</c:formatCode>
                <c:ptCount val="8"/>
                <c:pt idx="0">
                  <c:v>0.14285714285714352</c:v>
                </c:pt>
                <c:pt idx="1">
                  <c:v>0</c:v>
                </c:pt>
                <c:pt idx="2">
                  <c:v>0.8953488372093048</c:v>
                </c:pt>
                <c:pt idx="3">
                  <c:v>0.90322580645161465</c:v>
                </c:pt>
                <c:pt idx="4">
                  <c:v>1</c:v>
                </c:pt>
                <c:pt idx="5">
                  <c:v>0.8333333333333337</c:v>
                </c:pt>
                <c:pt idx="6">
                  <c:v>0.86897519887693031</c:v>
                </c:pt>
                <c:pt idx="7">
                  <c:v>0.8612917208495906</c:v>
                </c:pt>
              </c:numCache>
            </c:numRef>
          </c:val>
        </c:ser>
        <c:axId val="113547136"/>
        <c:axId val="113548672"/>
      </c:areaChar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Insured Deposit Ratio</c:v>
                </c:pt>
              </c:strCache>
            </c:strRef>
          </c:tx>
          <c:spPr>
            <a:effectLst>
              <a:innerShdw blurRad="63500" dist="50800" dir="8100000">
                <a:prstClr val="black">
                  <a:alpha val="50000"/>
                </a:prstClr>
              </a:innerShdw>
            </a:effectLst>
          </c:spPr>
          <c:cat>
            <c:strRef>
              <c:f>Sheet1!$A$2:$A$9</c:f>
              <c:strCache>
                <c:ptCount val="8"/>
                <c:pt idx="0">
                  <c:v>State Bank Group</c:v>
                </c:pt>
                <c:pt idx="1">
                  <c:v>Public Sector Banks</c:v>
                </c:pt>
                <c:pt idx="2">
                  <c:v>Regional Rural Banks</c:v>
                </c:pt>
                <c:pt idx="3">
                  <c:v>Foreign Banks</c:v>
                </c:pt>
                <c:pt idx="4">
                  <c:v>Local Area Banks</c:v>
                </c:pt>
                <c:pt idx="5">
                  <c:v>Private Banks</c:v>
                </c:pt>
                <c:pt idx="6">
                  <c:v>Coop Banks</c:v>
                </c:pt>
                <c:pt idx="7">
                  <c:v>Total</c:v>
                </c:pt>
              </c:strCache>
            </c:strRef>
          </c:cat>
          <c:val>
            <c:numRef>
              <c:f>Sheet1!$B$2:$B$9</c:f>
              <c:numCache>
                <c:formatCode>0.00%</c:formatCode>
                <c:ptCount val="8"/>
                <c:pt idx="0">
                  <c:v>0.6804</c:v>
                </c:pt>
                <c:pt idx="1">
                  <c:v>0.654200000000002</c:v>
                </c:pt>
                <c:pt idx="2">
                  <c:v>0.84680000000000177</c:v>
                </c:pt>
                <c:pt idx="3">
                  <c:v>0.16739999999999999</c:v>
                </c:pt>
                <c:pt idx="4">
                  <c:v>0.53569999999999995</c:v>
                </c:pt>
                <c:pt idx="5">
                  <c:v>0.2288</c:v>
                </c:pt>
                <c:pt idx="6">
                  <c:v>0.67260000000000308</c:v>
                </c:pt>
                <c:pt idx="7">
                  <c:v>0.4617</c:v>
                </c:pt>
              </c:numCache>
            </c:numRef>
          </c:val>
        </c:ser>
        <c:axId val="113547136"/>
        <c:axId val="113548672"/>
      </c:barChart>
      <c:catAx>
        <c:axId val="113547136"/>
        <c:scaling>
          <c:orientation val="minMax"/>
        </c:scaling>
        <c:axPos val="b"/>
        <c:tickLblPos val="nextTo"/>
        <c:txPr>
          <a:bodyPr/>
          <a:lstStyle/>
          <a:p>
            <a:pPr>
              <a:defRPr lang="en-US" sz="1400" b="1">
                <a:solidFill>
                  <a:srgbClr val="C00000"/>
                </a:solidFill>
              </a:defRPr>
            </a:pPr>
            <a:endParaRPr lang="en-US"/>
          </a:p>
        </c:txPr>
        <c:crossAx val="113548672"/>
        <c:crosses val="autoZero"/>
        <c:auto val="1"/>
        <c:lblAlgn val="ctr"/>
        <c:lblOffset val="100"/>
      </c:catAx>
      <c:valAx>
        <c:axId val="113548672"/>
        <c:scaling>
          <c:orientation val="minMax"/>
          <c:max val="1"/>
        </c:scaling>
        <c:axPos val="l"/>
        <c:majorGridlines/>
        <c:numFmt formatCode="0%" sourceLinked="0"/>
        <c:tickLblPos val="nextTo"/>
        <c:txPr>
          <a:bodyPr/>
          <a:lstStyle/>
          <a:p>
            <a:pPr>
              <a:defRPr lang="en-US" sz="1400" b="1">
                <a:solidFill>
                  <a:srgbClr val="0070C0"/>
                </a:solidFill>
              </a:defRPr>
            </a:pPr>
            <a:endParaRPr lang="en-US"/>
          </a:p>
        </c:txPr>
        <c:crossAx val="113547136"/>
        <c:crosses val="autoZero"/>
        <c:crossBetween val="between"/>
        <c:minorUnit val="2.0000000000000011E-2"/>
      </c:valAx>
      <c:spPr>
        <a:solidFill>
          <a:schemeClr val="accent2">
            <a:lumMod val="40000"/>
            <a:lumOff val="60000"/>
          </a:schemeClr>
        </a:solidFill>
      </c:spPr>
    </c:plotArea>
    <c:legend>
      <c:legendPos val="l"/>
      <c:layout>
        <c:manualLayout>
          <c:xMode val="edge"/>
          <c:yMode val="edge"/>
          <c:x val="6.8215047337889329E-2"/>
          <c:y val="2.5777029864490351E-2"/>
          <c:w val="0.5506616057714866"/>
          <c:h val="9.3334004235765197E-2"/>
        </c:manualLayout>
      </c:layout>
      <c:overlay val="1"/>
      <c:txPr>
        <a:bodyPr/>
        <a:lstStyle/>
        <a:p>
          <a:pPr>
            <a:defRPr lang="en-US" b="1">
              <a:solidFill>
                <a:schemeClr val="accent4">
                  <a:lumMod val="50000"/>
                </a:schemeClr>
              </a:solidFill>
            </a:defRPr>
          </a:pPr>
          <a:endParaRPr lang="en-US"/>
        </a:p>
      </c:txPr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IN"/>
  <c:chart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Insurable  Deposit</c:v>
                </c:pt>
              </c:strCache>
            </c:strRef>
          </c:tx>
          <c:spPr>
            <a:ln w="47625"/>
          </c:spPr>
          <c:marker>
            <c:symbol val="none"/>
          </c:marker>
          <c:cat>
            <c:strRef>
              <c:f>Sheet1!$A$2:$A$11</c:f>
              <c:strCache>
                <c:ptCount val="10"/>
                <c:pt idx="0">
                  <c:v>1999-00</c:v>
                </c:pt>
                <c:pt idx="1">
                  <c:v>2000-01</c:v>
                </c:pt>
                <c:pt idx="2">
                  <c:v>2001-02</c:v>
                </c:pt>
                <c:pt idx="3">
                  <c:v>2002-03</c:v>
                </c:pt>
                <c:pt idx="4">
                  <c:v>2003-04</c:v>
                </c:pt>
                <c:pt idx="5">
                  <c:v>2004-05</c:v>
                </c:pt>
                <c:pt idx="6">
                  <c:v>2005-06</c:v>
                </c:pt>
                <c:pt idx="7">
                  <c:v>2006-07</c:v>
                </c:pt>
                <c:pt idx="8">
                  <c:v>2007-08</c:v>
                </c:pt>
                <c:pt idx="9">
                  <c:v>2008-09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7040.68</c:v>
                </c:pt>
                <c:pt idx="1">
                  <c:v>8062.6</c:v>
                </c:pt>
                <c:pt idx="2">
                  <c:v>9687.52</c:v>
                </c:pt>
                <c:pt idx="3">
                  <c:v>12131.630000000006</c:v>
                </c:pt>
                <c:pt idx="4">
                  <c:v>13182.68</c:v>
                </c:pt>
                <c:pt idx="5">
                  <c:v>16198.15</c:v>
                </c:pt>
                <c:pt idx="6">
                  <c:v>17909.189999999897</c:v>
                </c:pt>
                <c:pt idx="7">
                  <c:v>23443.51</c:v>
                </c:pt>
                <c:pt idx="8">
                  <c:v>29847.99</c:v>
                </c:pt>
                <c:pt idx="9">
                  <c:v>33985.65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Insured Deposit</c:v>
                </c:pt>
              </c:strCache>
            </c:strRef>
          </c:tx>
          <c:spPr>
            <a:ln w="47625"/>
          </c:spPr>
          <c:marker>
            <c:symbol val="none"/>
          </c:marker>
          <c:cat>
            <c:strRef>
              <c:f>Sheet1!$A$2:$A$11</c:f>
              <c:strCache>
                <c:ptCount val="10"/>
                <c:pt idx="0">
                  <c:v>1999-00</c:v>
                </c:pt>
                <c:pt idx="1">
                  <c:v>2000-01</c:v>
                </c:pt>
                <c:pt idx="2">
                  <c:v>2001-02</c:v>
                </c:pt>
                <c:pt idx="3">
                  <c:v>2002-03</c:v>
                </c:pt>
                <c:pt idx="4">
                  <c:v>2003-04</c:v>
                </c:pt>
                <c:pt idx="5">
                  <c:v>2004-05</c:v>
                </c:pt>
                <c:pt idx="6">
                  <c:v>2005-06</c:v>
                </c:pt>
                <c:pt idx="7">
                  <c:v>2006-07</c:v>
                </c:pt>
                <c:pt idx="8">
                  <c:v>2007-08</c:v>
                </c:pt>
                <c:pt idx="9">
                  <c:v>2008-09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4985.58</c:v>
                </c:pt>
                <c:pt idx="1">
                  <c:v>5724.34</c:v>
                </c:pt>
                <c:pt idx="2">
                  <c:v>6740.51</c:v>
                </c:pt>
                <c:pt idx="3">
                  <c:v>8288.8499999999294</c:v>
                </c:pt>
                <c:pt idx="4">
                  <c:v>9709.4</c:v>
                </c:pt>
                <c:pt idx="5">
                  <c:v>9913.65</c:v>
                </c:pt>
                <c:pt idx="6">
                  <c:v>10529.88</c:v>
                </c:pt>
                <c:pt idx="7">
                  <c:v>13725.97</c:v>
                </c:pt>
                <c:pt idx="8">
                  <c:v>18050.809999999896</c:v>
                </c:pt>
                <c:pt idx="9">
                  <c:v>19089.509999999897</c:v>
                </c:pt>
              </c:numCache>
            </c:numRef>
          </c:val>
        </c:ser>
        <c:marker val="1"/>
        <c:axId val="113639424"/>
        <c:axId val="113640960"/>
      </c:lineChart>
      <c:catAx>
        <c:axId val="113639424"/>
        <c:scaling>
          <c:orientation val="minMax"/>
        </c:scaling>
        <c:axPos val="b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113640960"/>
        <c:crosses val="autoZero"/>
        <c:auto val="1"/>
        <c:lblAlgn val="ctr"/>
        <c:lblOffset val="100"/>
      </c:catAx>
      <c:valAx>
        <c:axId val="113640960"/>
        <c:scaling>
          <c:orientation val="minMax"/>
          <c:max val="35000"/>
          <c:min val="5000"/>
        </c:scaling>
        <c:axPos val="l"/>
        <c:majorGridlines/>
        <c:minorGridlines/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113639424"/>
        <c:crosses val="autoZero"/>
        <c:crossBetween val="between"/>
      </c:valAx>
    </c:plotArea>
    <c:legend>
      <c:legendPos val="l"/>
      <c:layout>
        <c:manualLayout>
          <c:xMode val="edge"/>
          <c:yMode val="edge"/>
          <c:x val="0.19313273597143121"/>
          <c:y val="0.10596988431569586"/>
          <c:w val="0.42444921323159202"/>
          <c:h val="0.16791938464122949"/>
        </c:manualLayout>
      </c:layout>
      <c:overlay val="1"/>
      <c:txPr>
        <a:bodyPr/>
        <a:lstStyle/>
        <a:p>
          <a:pPr>
            <a:defRPr lang="en-US" sz="1400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IN"/>
  <c:chart>
    <c:autoTitleDeleted val="1"/>
    <c:view3D>
      <c:rotX val="0"/>
      <c:rotY val="17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Insured Deposits Ratio</c:v>
                </c:pt>
              </c:strCache>
            </c:strRef>
          </c:tx>
          <c:cat>
            <c:strRef>
              <c:f>Sheet1!$A$2:$A$10</c:f>
              <c:strCache>
                <c:ptCount val="9"/>
                <c:pt idx="0">
                  <c:v>2000-01</c:v>
                </c:pt>
                <c:pt idx="1">
                  <c:v>2001-02</c:v>
                </c:pt>
                <c:pt idx="2">
                  <c:v>2002-03</c:v>
                </c:pt>
                <c:pt idx="3">
                  <c:v>2003-04</c:v>
                </c:pt>
                <c:pt idx="4">
                  <c:v>2004-05</c:v>
                </c:pt>
                <c:pt idx="5">
                  <c:v>2005-06</c:v>
                </c:pt>
                <c:pt idx="6">
                  <c:v>2006-07</c:v>
                </c:pt>
                <c:pt idx="7">
                  <c:v>2007-08</c:v>
                </c:pt>
                <c:pt idx="8">
                  <c:v>2008-09</c:v>
                </c:pt>
              </c:strCache>
            </c:strRef>
          </c:cat>
          <c:val>
            <c:numRef>
              <c:f>Sheet1!$B$2:$B$10</c:f>
              <c:numCache>
                <c:formatCode>0.00%</c:formatCode>
                <c:ptCount val="9"/>
                <c:pt idx="0">
                  <c:v>0.71000000000000063</c:v>
                </c:pt>
                <c:pt idx="1">
                  <c:v>0.69580000000000064</c:v>
                </c:pt>
                <c:pt idx="2">
                  <c:v>0.68320000000000003</c:v>
                </c:pt>
                <c:pt idx="3">
                  <c:v>0.66070000000000495</c:v>
                </c:pt>
                <c:pt idx="4">
                  <c:v>0.61200000000000065</c:v>
                </c:pt>
                <c:pt idx="5">
                  <c:v>0.58799999999999997</c:v>
                </c:pt>
                <c:pt idx="6">
                  <c:v>0.58549999999999958</c:v>
                </c:pt>
                <c:pt idx="7">
                  <c:v>0.60480000000000378</c:v>
                </c:pt>
                <c:pt idx="8">
                  <c:v>0.56170000000000064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Fully Protected Accounts Ratio</c:v>
                </c:pt>
              </c:strCache>
            </c:strRef>
          </c:tx>
          <c:cat>
            <c:strRef>
              <c:f>Sheet1!$A$2:$A$10</c:f>
              <c:strCache>
                <c:ptCount val="9"/>
                <c:pt idx="0">
                  <c:v>2000-01</c:v>
                </c:pt>
                <c:pt idx="1">
                  <c:v>2001-02</c:v>
                </c:pt>
                <c:pt idx="2">
                  <c:v>2002-03</c:v>
                </c:pt>
                <c:pt idx="3">
                  <c:v>2003-04</c:v>
                </c:pt>
                <c:pt idx="4">
                  <c:v>2004-05</c:v>
                </c:pt>
                <c:pt idx="5">
                  <c:v>2005-06</c:v>
                </c:pt>
                <c:pt idx="6">
                  <c:v>2006-07</c:v>
                </c:pt>
                <c:pt idx="7">
                  <c:v>2007-08</c:v>
                </c:pt>
                <c:pt idx="8">
                  <c:v>2008-09</c:v>
                </c:pt>
              </c:strCache>
            </c:strRef>
          </c:cat>
          <c:val>
            <c:numRef>
              <c:f>Sheet1!$C$2:$C$10</c:f>
              <c:numCache>
                <c:formatCode>0.00%</c:formatCode>
                <c:ptCount val="9"/>
                <c:pt idx="0">
                  <c:v>0.96929627969520393</c:v>
                </c:pt>
                <c:pt idx="1">
                  <c:v>0.9642931285032178</c:v>
                </c:pt>
                <c:pt idx="2">
                  <c:v>0.96334555148283962</c:v>
                </c:pt>
                <c:pt idx="3">
                  <c:v>0.95386029411764706</c:v>
                </c:pt>
                <c:pt idx="4">
                  <c:v>0.95381062355658786</c:v>
                </c:pt>
                <c:pt idx="5">
                  <c:v>0.94081518704634259</c:v>
                </c:pt>
                <c:pt idx="6">
                  <c:v>0.95257358069465758</c:v>
                </c:pt>
                <c:pt idx="7">
                  <c:v>0.92570000000000063</c:v>
                </c:pt>
                <c:pt idx="8">
                  <c:v>0.8925999999999995</c:v>
                </c:pt>
              </c:numCache>
            </c:numRef>
          </c:val>
        </c:ser>
        <c:gapWidth val="0"/>
        <c:gapDepth val="0"/>
        <c:shape val="cylinder"/>
        <c:axId val="113653632"/>
        <c:axId val="113655168"/>
        <c:axId val="0"/>
      </c:bar3DChart>
      <c:catAx>
        <c:axId val="113653632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113655168"/>
        <c:crosses val="autoZero"/>
        <c:auto val="1"/>
        <c:lblAlgn val="ctr"/>
        <c:lblOffset val="100"/>
      </c:catAx>
      <c:valAx>
        <c:axId val="113655168"/>
        <c:scaling>
          <c:orientation val="minMax"/>
        </c:scaling>
        <c:axPos val="l"/>
        <c:majorGridlines/>
        <c:minorGridlines/>
        <c:numFmt formatCode="0%" sourceLinked="0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113653632"/>
        <c:crosses val="autoZero"/>
        <c:crossBetween val="between"/>
      </c:valAx>
    </c:plotArea>
    <c:legend>
      <c:legendPos val="t"/>
      <c:txPr>
        <a:bodyPr/>
        <a:lstStyle/>
        <a:p>
          <a:pPr>
            <a:defRPr lang="en-US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BD1C9C-A80F-4A9B-9E41-926B74F9D887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2C0AF4C-5054-419D-8BA4-9BB46D49B224}">
      <dgm:prSet phldrT="[Text]"/>
      <dgm:spPr/>
      <dgm:t>
        <a:bodyPr/>
        <a:lstStyle/>
        <a:p>
          <a:r>
            <a:rPr lang="en-US" dirty="0" smtClean="0"/>
            <a:t>DICGC</a:t>
          </a:r>
          <a:endParaRPr lang="en-US" dirty="0"/>
        </a:p>
      </dgm:t>
    </dgm:pt>
    <dgm:pt modelId="{8806597A-4034-4EE4-8E1D-2D6F966688BD}" type="parTrans" cxnId="{088F5A9D-32C0-49F5-A98A-D58BE2FC8715}">
      <dgm:prSet/>
      <dgm:spPr/>
      <dgm:t>
        <a:bodyPr/>
        <a:lstStyle/>
        <a:p>
          <a:endParaRPr lang="en-US"/>
        </a:p>
      </dgm:t>
    </dgm:pt>
    <dgm:pt modelId="{1FF1315F-E8EA-4835-A021-3FEF3B33CFC4}" type="sibTrans" cxnId="{088F5A9D-32C0-49F5-A98A-D58BE2FC8715}">
      <dgm:prSet/>
      <dgm:spPr/>
      <dgm:t>
        <a:bodyPr/>
        <a:lstStyle/>
        <a:p>
          <a:endParaRPr lang="en-US"/>
        </a:p>
      </dgm:t>
    </dgm:pt>
    <dgm:pt modelId="{8EA7B1E9-0467-4ABB-90D7-E549BC43B60D}">
      <dgm:prSet phldrT="[Text]"/>
      <dgm:spPr>
        <a:solidFill>
          <a:srgbClr val="92D050"/>
        </a:solidFill>
      </dgm:spPr>
      <dgm:t>
        <a:bodyPr/>
        <a:lstStyle/>
        <a:p>
          <a:r>
            <a:rPr lang="en-US" dirty="0" smtClean="0"/>
            <a:t>Deposit Insurance Fund</a:t>
          </a:r>
          <a:endParaRPr lang="en-US" dirty="0"/>
        </a:p>
      </dgm:t>
    </dgm:pt>
    <dgm:pt modelId="{D9D8FCAA-61E3-429F-81A7-9447B301FB57}" type="parTrans" cxnId="{BEBD62F7-FDE3-40AC-BA09-1775E6E2E86F}">
      <dgm:prSet/>
      <dgm:spPr/>
      <dgm:t>
        <a:bodyPr/>
        <a:lstStyle/>
        <a:p>
          <a:endParaRPr lang="en-US"/>
        </a:p>
      </dgm:t>
    </dgm:pt>
    <dgm:pt modelId="{2A33FB2B-44BF-4B82-84A0-FE14D6800DB1}" type="sibTrans" cxnId="{BEBD62F7-FDE3-40AC-BA09-1775E6E2E86F}">
      <dgm:prSet/>
      <dgm:spPr/>
      <dgm:t>
        <a:bodyPr/>
        <a:lstStyle/>
        <a:p>
          <a:endParaRPr lang="en-US"/>
        </a:p>
      </dgm:t>
    </dgm:pt>
    <dgm:pt modelId="{AAE4610A-87E2-40DB-8DBF-BD8A7AD1C3CA}">
      <dgm:prSet phldrT="[Text]"/>
      <dgm:spPr/>
      <dgm:t>
        <a:bodyPr/>
        <a:lstStyle/>
        <a:p>
          <a:r>
            <a:rPr lang="en-US" dirty="0" smtClean="0"/>
            <a:t>Credit Guarantee Fund</a:t>
          </a:r>
          <a:endParaRPr lang="en-US" dirty="0"/>
        </a:p>
      </dgm:t>
    </dgm:pt>
    <dgm:pt modelId="{7FC3077B-6020-408B-9E5E-2A6FA48BB9CA}" type="parTrans" cxnId="{A8CE1C73-546B-4D12-B577-5405A704CF71}">
      <dgm:prSet/>
      <dgm:spPr/>
      <dgm:t>
        <a:bodyPr/>
        <a:lstStyle/>
        <a:p>
          <a:endParaRPr lang="en-US"/>
        </a:p>
      </dgm:t>
    </dgm:pt>
    <dgm:pt modelId="{BDC3F19F-44DE-49A2-8FB3-3ECBB6336B84}" type="sibTrans" cxnId="{A8CE1C73-546B-4D12-B577-5405A704CF71}">
      <dgm:prSet/>
      <dgm:spPr/>
      <dgm:t>
        <a:bodyPr/>
        <a:lstStyle/>
        <a:p>
          <a:endParaRPr lang="en-US"/>
        </a:p>
      </dgm:t>
    </dgm:pt>
    <dgm:pt modelId="{30240341-A949-4ACC-BBE1-8CDA978944E0}">
      <dgm:prSet/>
      <dgm:spPr/>
      <dgm:t>
        <a:bodyPr/>
        <a:lstStyle/>
        <a:p>
          <a:r>
            <a:rPr lang="en-US" dirty="0" smtClean="0"/>
            <a:t>General Fund</a:t>
          </a:r>
          <a:endParaRPr lang="en-US" dirty="0"/>
        </a:p>
      </dgm:t>
    </dgm:pt>
    <dgm:pt modelId="{55186E32-2F9C-476B-B331-7C7DFFC56E0B}" type="parTrans" cxnId="{94BE83C7-5ADA-48F6-8D73-389CFF516B09}">
      <dgm:prSet/>
      <dgm:spPr/>
      <dgm:t>
        <a:bodyPr/>
        <a:lstStyle/>
        <a:p>
          <a:endParaRPr lang="en-US"/>
        </a:p>
      </dgm:t>
    </dgm:pt>
    <dgm:pt modelId="{110880E4-1695-4034-BA68-480C1691B527}" type="sibTrans" cxnId="{94BE83C7-5ADA-48F6-8D73-389CFF516B09}">
      <dgm:prSet/>
      <dgm:spPr/>
      <dgm:t>
        <a:bodyPr/>
        <a:lstStyle/>
        <a:p>
          <a:endParaRPr lang="en-US"/>
        </a:p>
      </dgm:t>
    </dgm:pt>
    <dgm:pt modelId="{A9E5EDF0-4723-4060-967F-7797F9BCA9A0}" type="pres">
      <dgm:prSet presAssocID="{B4BD1C9C-A80F-4A9B-9E41-926B74F9D88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685D753-539A-4ABB-A2C6-A91803F96C99}" type="pres">
      <dgm:prSet presAssocID="{82C0AF4C-5054-419D-8BA4-9BB46D49B224}" presName="root1" presStyleCnt="0"/>
      <dgm:spPr/>
    </dgm:pt>
    <dgm:pt modelId="{98E9BEA3-2523-468A-BAAB-E2375DA1EA0C}" type="pres">
      <dgm:prSet presAssocID="{82C0AF4C-5054-419D-8BA4-9BB46D49B224}" presName="LevelOneTextNode" presStyleLbl="node0" presStyleIdx="0" presStyleCnt="1" custScaleY="7467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BFFF2E0-2DB9-4923-ACE3-CC9C75BF403F}" type="pres">
      <dgm:prSet presAssocID="{82C0AF4C-5054-419D-8BA4-9BB46D49B224}" presName="level2hierChild" presStyleCnt="0"/>
      <dgm:spPr/>
    </dgm:pt>
    <dgm:pt modelId="{01F772A2-6D37-4A71-939E-83D09E280C27}" type="pres">
      <dgm:prSet presAssocID="{D9D8FCAA-61E3-429F-81A7-9447B301FB57}" presName="conn2-1" presStyleLbl="parChTrans1D2" presStyleIdx="0" presStyleCnt="3"/>
      <dgm:spPr/>
      <dgm:t>
        <a:bodyPr/>
        <a:lstStyle/>
        <a:p>
          <a:endParaRPr lang="en-US"/>
        </a:p>
      </dgm:t>
    </dgm:pt>
    <dgm:pt modelId="{C7FFE9B2-5CDB-4D18-8A39-6C43FD551682}" type="pres">
      <dgm:prSet presAssocID="{D9D8FCAA-61E3-429F-81A7-9447B301FB57}" presName="connTx" presStyleLbl="parChTrans1D2" presStyleIdx="0" presStyleCnt="3"/>
      <dgm:spPr/>
      <dgm:t>
        <a:bodyPr/>
        <a:lstStyle/>
        <a:p>
          <a:endParaRPr lang="en-US"/>
        </a:p>
      </dgm:t>
    </dgm:pt>
    <dgm:pt modelId="{9B000A07-E5FD-4639-B912-0B562D6ED6DE}" type="pres">
      <dgm:prSet presAssocID="{8EA7B1E9-0467-4ABB-90D7-E549BC43B60D}" presName="root2" presStyleCnt="0"/>
      <dgm:spPr/>
    </dgm:pt>
    <dgm:pt modelId="{CFF86E9E-B700-4661-AFEA-1E418A0EC9DC}" type="pres">
      <dgm:prSet presAssocID="{8EA7B1E9-0467-4ABB-90D7-E549BC43B60D}" presName="LevelTwoTextNode" presStyleLbl="node2" presStyleIdx="0" presStyleCnt="3" custScaleY="6475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963ED67-914A-4BB7-8000-D4EE03FFC184}" type="pres">
      <dgm:prSet presAssocID="{8EA7B1E9-0467-4ABB-90D7-E549BC43B60D}" presName="level3hierChild" presStyleCnt="0"/>
      <dgm:spPr/>
    </dgm:pt>
    <dgm:pt modelId="{A56C6DD3-EB7D-4738-97D7-2C50BE46EE88}" type="pres">
      <dgm:prSet presAssocID="{7FC3077B-6020-408B-9E5E-2A6FA48BB9CA}" presName="conn2-1" presStyleLbl="parChTrans1D2" presStyleIdx="1" presStyleCnt="3"/>
      <dgm:spPr/>
      <dgm:t>
        <a:bodyPr/>
        <a:lstStyle/>
        <a:p>
          <a:endParaRPr lang="en-US"/>
        </a:p>
      </dgm:t>
    </dgm:pt>
    <dgm:pt modelId="{FAC03871-8441-45BE-BCCC-F269FB2D13DD}" type="pres">
      <dgm:prSet presAssocID="{7FC3077B-6020-408B-9E5E-2A6FA48BB9CA}" presName="connTx" presStyleLbl="parChTrans1D2" presStyleIdx="1" presStyleCnt="3"/>
      <dgm:spPr/>
      <dgm:t>
        <a:bodyPr/>
        <a:lstStyle/>
        <a:p>
          <a:endParaRPr lang="en-US"/>
        </a:p>
      </dgm:t>
    </dgm:pt>
    <dgm:pt modelId="{674A93CD-D5A4-4A65-A839-040FBC2F354A}" type="pres">
      <dgm:prSet presAssocID="{AAE4610A-87E2-40DB-8DBF-BD8A7AD1C3CA}" presName="root2" presStyleCnt="0"/>
      <dgm:spPr/>
    </dgm:pt>
    <dgm:pt modelId="{729B1C8D-8634-43BC-9EF9-E8903FF36875}" type="pres">
      <dgm:prSet presAssocID="{AAE4610A-87E2-40DB-8DBF-BD8A7AD1C3CA}" presName="LevelTwoTextNode" presStyleLbl="node2" presStyleIdx="1" presStyleCnt="3" custScaleY="6012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1AB7FC5-4A38-4D2C-B7F5-436C89B07D5F}" type="pres">
      <dgm:prSet presAssocID="{AAE4610A-87E2-40DB-8DBF-BD8A7AD1C3CA}" presName="level3hierChild" presStyleCnt="0"/>
      <dgm:spPr/>
    </dgm:pt>
    <dgm:pt modelId="{F1307808-C627-4CB8-8B38-ED279F95ED96}" type="pres">
      <dgm:prSet presAssocID="{55186E32-2F9C-476B-B331-7C7DFFC56E0B}" presName="conn2-1" presStyleLbl="parChTrans1D2" presStyleIdx="2" presStyleCnt="3"/>
      <dgm:spPr/>
      <dgm:t>
        <a:bodyPr/>
        <a:lstStyle/>
        <a:p>
          <a:endParaRPr lang="en-US"/>
        </a:p>
      </dgm:t>
    </dgm:pt>
    <dgm:pt modelId="{E9F4CC81-128C-4C47-95DB-3A46E2B6A08B}" type="pres">
      <dgm:prSet presAssocID="{55186E32-2F9C-476B-B331-7C7DFFC56E0B}" presName="connTx" presStyleLbl="parChTrans1D2" presStyleIdx="2" presStyleCnt="3"/>
      <dgm:spPr/>
      <dgm:t>
        <a:bodyPr/>
        <a:lstStyle/>
        <a:p>
          <a:endParaRPr lang="en-US"/>
        </a:p>
      </dgm:t>
    </dgm:pt>
    <dgm:pt modelId="{6C73D873-73D7-4C29-8365-982D6C1DE43A}" type="pres">
      <dgm:prSet presAssocID="{30240341-A949-4ACC-BBE1-8CDA978944E0}" presName="root2" presStyleCnt="0"/>
      <dgm:spPr/>
    </dgm:pt>
    <dgm:pt modelId="{4EB968C3-243D-4E75-910B-E8B2157FEBDE}" type="pres">
      <dgm:prSet presAssocID="{30240341-A949-4ACC-BBE1-8CDA978944E0}" presName="LevelTwoTextNode" presStyleLbl="node2" presStyleIdx="2" presStyleCnt="3" custScaleY="5020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0C001BF-2B14-453C-9F7C-019469991243}" type="pres">
      <dgm:prSet presAssocID="{30240341-A949-4ACC-BBE1-8CDA978944E0}" presName="level3hierChild" presStyleCnt="0"/>
      <dgm:spPr/>
    </dgm:pt>
  </dgm:ptLst>
  <dgm:cxnLst>
    <dgm:cxn modelId="{BEBD62F7-FDE3-40AC-BA09-1775E6E2E86F}" srcId="{82C0AF4C-5054-419D-8BA4-9BB46D49B224}" destId="{8EA7B1E9-0467-4ABB-90D7-E549BC43B60D}" srcOrd="0" destOrd="0" parTransId="{D9D8FCAA-61E3-429F-81A7-9447B301FB57}" sibTransId="{2A33FB2B-44BF-4B82-84A0-FE14D6800DB1}"/>
    <dgm:cxn modelId="{083215C8-78BE-4687-80E3-6A6E8E5C4A91}" type="presOf" srcId="{8EA7B1E9-0467-4ABB-90D7-E549BC43B60D}" destId="{CFF86E9E-B700-4661-AFEA-1E418A0EC9DC}" srcOrd="0" destOrd="0" presId="urn:microsoft.com/office/officeart/2005/8/layout/hierarchy2"/>
    <dgm:cxn modelId="{7AA427A4-38C2-41FB-BAA6-CA0A67245B14}" type="presOf" srcId="{55186E32-2F9C-476B-B331-7C7DFFC56E0B}" destId="{F1307808-C627-4CB8-8B38-ED279F95ED96}" srcOrd="0" destOrd="0" presId="urn:microsoft.com/office/officeart/2005/8/layout/hierarchy2"/>
    <dgm:cxn modelId="{19BBAB17-C23B-41B8-BE45-8F1DB6C84060}" type="presOf" srcId="{7FC3077B-6020-408B-9E5E-2A6FA48BB9CA}" destId="{A56C6DD3-EB7D-4738-97D7-2C50BE46EE88}" srcOrd="0" destOrd="0" presId="urn:microsoft.com/office/officeart/2005/8/layout/hierarchy2"/>
    <dgm:cxn modelId="{D52D1109-809E-4D12-B147-91D3D0D1CF9F}" type="presOf" srcId="{82C0AF4C-5054-419D-8BA4-9BB46D49B224}" destId="{98E9BEA3-2523-468A-BAAB-E2375DA1EA0C}" srcOrd="0" destOrd="0" presId="urn:microsoft.com/office/officeart/2005/8/layout/hierarchy2"/>
    <dgm:cxn modelId="{47E88FA1-4831-4489-8921-2B04EB2B792D}" type="presOf" srcId="{D9D8FCAA-61E3-429F-81A7-9447B301FB57}" destId="{01F772A2-6D37-4A71-939E-83D09E280C27}" srcOrd="0" destOrd="0" presId="urn:microsoft.com/office/officeart/2005/8/layout/hierarchy2"/>
    <dgm:cxn modelId="{45BC8D92-B7B5-4668-96E6-DFF5CFE685D1}" type="presOf" srcId="{D9D8FCAA-61E3-429F-81A7-9447B301FB57}" destId="{C7FFE9B2-5CDB-4D18-8A39-6C43FD551682}" srcOrd="1" destOrd="0" presId="urn:microsoft.com/office/officeart/2005/8/layout/hierarchy2"/>
    <dgm:cxn modelId="{B36D59CE-ED69-4729-8663-4B92C202BD75}" type="presOf" srcId="{55186E32-2F9C-476B-B331-7C7DFFC56E0B}" destId="{E9F4CC81-128C-4C47-95DB-3A46E2B6A08B}" srcOrd="1" destOrd="0" presId="urn:microsoft.com/office/officeart/2005/8/layout/hierarchy2"/>
    <dgm:cxn modelId="{31C46825-FA42-49FB-9A92-E4E1934B243B}" type="presOf" srcId="{AAE4610A-87E2-40DB-8DBF-BD8A7AD1C3CA}" destId="{729B1C8D-8634-43BC-9EF9-E8903FF36875}" srcOrd="0" destOrd="0" presId="urn:microsoft.com/office/officeart/2005/8/layout/hierarchy2"/>
    <dgm:cxn modelId="{F6E6B681-E982-4C25-9BE1-CDC29C0F81E2}" type="presOf" srcId="{30240341-A949-4ACC-BBE1-8CDA978944E0}" destId="{4EB968C3-243D-4E75-910B-E8B2157FEBDE}" srcOrd="0" destOrd="0" presId="urn:microsoft.com/office/officeart/2005/8/layout/hierarchy2"/>
    <dgm:cxn modelId="{A8CE1C73-546B-4D12-B577-5405A704CF71}" srcId="{82C0AF4C-5054-419D-8BA4-9BB46D49B224}" destId="{AAE4610A-87E2-40DB-8DBF-BD8A7AD1C3CA}" srcOrd="1" destOrd="0" parTransId="{7FC3077B-6020-408B-9E5E-2A6FA48BB9CA}" sibTransId="{BDC3F19F-44DE-49A2-8FB3-3ECBB6336B84}"/>
    <dgm:cxn modelId="{088F5A9D-32C0-49F5-A98A-D58BE2FC8715}" srcId="{B4BD1C9C-A80F-4A9B-9E41-926B74F9D887}" destId="{82C0AF4C-5054-419D-8BA4-9BB46D49B224}" srcOrd="0" destOrd="0" parTransId="{8806597A-4034-4EE4-8E1D-2D6F966688BD}" sibTransId="{1FF1315F-E8EA-4835-A021-3FEF3B33CFC4}"/>
    <dgm:cxn modelId="{7A400334-EF15-4261-AE09-1A3A4879FBBF}" type="presOf" srcId="{B4BD1C9C-A80F-4A9B-9E41-926B74F9D887}" destId="{A9E5EDF0-4723-4060-967F-7797F9BCA9A0}" srcOrd="0" destOrd="0" presId="urn:microsoft.com/office/officeart/2005/8/layout/hierarchy2"/>
    <dgm:cxn modelId="{1070381B-1600-4D2E-BC29-1CCA10EAB808}" type="presOf" srcId="{7FC3077B-6020-408B-9E5E-2A6FA48BB9CA}" destId="{FAC03871-8441-45BE-BCCC-F269FB2D13DD}" srcOrd="1" destOrd="0" presId="urn:microsoft.com/office/officeart/2005/8/layout/hierarchy2"/>
    <dgm:cxn modelId="{94BE83C7-5ADA-48F6-8D73-389CFF516B09}" srcId="{82C0AF4C-5054-419D-8BA4-9BB46D49B224}" destId="{30240341-A949-4ACC-BBE1-8CDA978944E0}" srcOrd="2" destOrd="0" parTransId="{55186E32-2F9C-476B-B331-7C7DFFC56E0B}" sibTransId="{110880E4-1695-4034-BA68-480C1691B527}"/>
    <dgm:cxn modelId="{C1688268-DE74-425C-B11C-D6CA8303CE1D}" type="presParOf" srcId="{A9E5EDF0-4723-4060-967F-7797F9BCA9A0}" destId="{3685D753-539A-4ABB-A2C6-A91803F96C99}" srcOrd="0" destOrd="0" presId="urn:microsoft.com/office/officeart/2005/8/layout/hierarchy2"/>
    <dgm:cxn modelId="{F1C720AF-EA39-4DAD-B6F0-4C98ACC5A008}" type="presParOf" srcId="{3685D753-539A-4ABB-A2C6-A91803F96C99}" destId="{98E9BEA3-2523-468A-BAAB-E2375DA1EA0C}" srcOrd="0" destOrd="0" presId="urn:microsoft.com/office/officeart/2005/8/layout/hierarchy2"/>
    <dgm:cxn modelId="{44D50488-B64B-4AB1-AEFF-031F4EA01C58}" type="presParOf" srcId="{3685D753-539A-4ABB-A2C6-A91803F96C99}" destId="{7BFFF2E0-2DB9-4923-ACE3-CC9C75BF403F}" srcOrd="1" destOrd="0" presId="urn:microsoft.com/office/officeart/2005/8/layout/hierarchy2"/>
    <dgm:cxn modelId="{8CA2C481-A7BB-4B23-98AE-C5285AC33DF4}" type="presParOf" srcId="{7BFFF2E0-2DB9-4923-ACE3-CC9C75BF403F}" destId="{01F772A2-6D37-4A71-939E-83D09E280C27}" srcOrd="0" destOrd="0" presId="urn:microsoft.com/office/officeart/2005/8/layout/hierarchy2"/>
    <dgm:cxn modelId="{3047DBD1-0C62-431A-8587-B31AA0C3E76D}" type="presParOf" srcId="{01F772A2-6D37-4A71-939E-83D09E280C27}" destId="{C7FFE9B2-5CDB-4D18-8A39-6C43FD551682}" srcOrd="0" destOrd="0" presId="urn:microsoft.com/office/officeart/2005/8/layout/hierarchy2"/>
    <dgm:cxn modelId="{82B9A45F-8026-4F2A-AC0E-F67D7898597B}" type="presParOf" srcId="{7BFFF2E0-2DB9-4923-ACE3-CC9C75BF403F}" destId="{9B000A07-E5FD-4639-B912-0B562D6ED6DE}" srcOrd="1" destOrd="0" presId="urn:microsoft.com/office/officeart/2005/8/layout/hierarchy2"/>
    <dgm:cxn modelId="{F6129F8F-6D85-4984-850C-14A7E73A8116}" type="presParOf" srcId="{9B000A07-E5FD-4639-B912-0B562D6ED6DE}" destId="{CFF86E9E-B700-4661-AFEA-1E418A0EC9DC}" srcOrd="0" destOrd="0" presId="urn:microsoft.com/office/officeart/2005/8/layout/hierarchy2"/>
    <dgm:cxn modelId="{1F97AAF2-46A9-42BB-90C3-B18BD130A767}" type="presParOf" srcId="{9B000A07-E5FD-4639-B912-0B562D6ED6DE}" destId="{D963ED67-914A-4BB7-8000-D4EE03FFC184}" srcOrd="1" destOrd="0" presId="urn:microsoft.com/office/officeart/2005/8/layout/hierarchy2"/>
    <dgm:cxn modelId="{072D5AA6-0E96-42C0-93B6-F917FD65A7B0}" type="presParOf" srcId="{7BFFF2E0-2DB9-4923-ACE3-CC9C75BF403F}" destId="{A56C6DD3-EB7D-4738-97D7-2C50BE46EE88}" srcOrd="2" destOrd="0" presId="urn:microsoft.com/office/officeart/2005/8/layout/hierarchy2"/>
    <dgm:cxn modelId="{B5E8DF90-2DB3-4718-BFD3-F521181BA0DE}" type="presParOf" srcId="{A56C6DD3-EB7D-4738-97D7-2C50BE46EE88}" destId="{FAC03871-8441-45BE-BCCC-F269FB2D13DD}" srcOrd="0" destOrd="0" presId="urn:microsoft.com/office/officeart/2005/8/layout/hierarchy2"/>
    <dgm:cxn modelId="{56E01A3C-AEEE-4061-9921-3124903F251D}" type="presParOf" srcId="{7BFFF2E0-2DB9-4923-ACE3-CC9C75BF403F}" destId="{674A93CD-D5A4-4A65-A839-040FBC2F354A}" srcOrd="3" destOrd="0" presId="urn:microsoft.com/office/officeart/2005/8/layout/hierarchy2"/>
    <dgm:cxn modelId="{161C0487-1609-46B8-B544-A145F83988D6}" type="presParOf" srcId="{674A93CD-D5A4-4A65-A839-040FBC2F354A}" destId="{729B1C8D-8634-43BC-9EF9-E8903FF36875}" srcOrd="0" destOrd="0" presId="urn:microsoft.com/office/officeart/2005/8/layout/hierarchy2"/>
    <dgm:cxn modelId="{64831734-7C56-4FF0-A25D-8BBA380CE20C}" type="presParOf" srcId="{674A93CD-D5A4-4A65-A839-040FBC2F354A}" destId="{A1AB7FC5-4A38-4D2C-B7F5-436C89B07D5F}" srcOrd="1" destOrd="0" presId="urn:microsoft.com/office/officeart/2005/8/layout/hierarchy2"/>
    <dgm:cxn modelId="{6115540B-14AD-4B9A-94B4-EF1C019C6998}" type="presParOf" srcId="{7BFFF2E0-2DB9-4923-ACE3-CC9C75BF403F}" destId="{F1307808-C627-4CB8-8B38-ED279F95ED96}" srcOrd="4" destOrd="0" presId="urn:microsoft.com/office/officeart/2005/8/layout/hierarchy2"/>
    <dgm:cxn modelId="{5A88C0CB-B346-480F-9C3E-1BE0BF352F6C}" type="presParOf" srcId="{F1307808-C627-4CB8-8B38-ED279F95ED96}" destId="{E9F4CC81-128C-4C47-95DB-3A46E2B6A08B}" srcOrd="0" destOrd="0" presId="urn:microsoft.com/office/officeart/2005/8/layout/hierarchy2"/>
    <dgm:cxn modelId="{A3EE126B-8717-44F2-8903-0A137D537465}" type="presParOf" srcId="{7BFFF2E0-2DB9-4923-ACE3-CC9C75BF403F}" destId="{6C73D873-73D7-4C29-8365-982D6C1DE43A}" srcOrd="5" destOrd="0" presId="urn:microsoft.com/office/officeart/2005/8/layout/hierarchy2"/>
    <dgm:cxn modelId="{393B345C-17F4-483B-894A-CE6117BA5218}" type="presParOf" srcId="{6C73D873-73D7-4C29-8365-982D6C1DE43A}" destId="{4EB968C3-243D-4E75-910B-E8B2157FEBDE}" srcOrd="0" destOrd="0" presId="urn:microsoft.com/office/officeart/2005/8/layout/hierarchy2"/>
    <dgm:cxn modelId="{19ABEDE0-4EDC-4184-A663-B2A7B7E5C1BD}" type="presParOf" srcId="{6C73D873-73D7-4C29-8365-982D6C1DE43A}" destId="{00C001BF-2B14-453C-9F7C-019469991243}" srcOrd="1" destOrd="0" presId="urn:microsoft.com/office/officeart/2005/8/layout/hierarchy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e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0.50485</cdr:x>
      <cdr:y>0.23188</cdr:y>
    </cdr:from>
    <cdr:to>
      <cdr:x>0.70874</cdr:x>
      <cdr:y>0.30435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714776" y="1143008"/>
          <a:ext cx="1500198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en-US" sz="1100" b="1" dirty="0" smtClean="0">
              <a:solidFill>
                <a:schemeClr val="bg1"/>
              </a:solidFill>
            </a:rPr>
            <a:t>To Net D I Claims</a:t>
          </a:r>
          <a:endParaRPr lang="en-US" sz="11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0.15534</cdr:x>
      <cdr:y>0.23188</cdr:y>
    </cdr:from>
    <cdr:to>
      <cdr:x>0.39806</cdr:x>
      <cdr:y>0.31884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143008" y="1143008"/>
          <a:ext cx="1785950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n-US" sz="1100" b="1" dirty="0" smtClean="0">
              <a:solidFill>
                <a:schemeClr val="bg1"/>
              </a:solidFill>
            </a:rPr>
            <a:t>To Accumulated Surplus </a:t>
          </a:r>
        </a:p>
        <a:p xmlns:a="http://schemas.openxmlformats.org/drawingml/2006/main">
          <a:pPr algn="ctr"/>
          <a:r>
            <a:rPr lang="en-US" b="1" dirty="0" smtClean="0">
              <a:solidFill>
                <a:schemeClr val="bg1"/>
              </a:solidFill>
            </a:rPr>
            <a:t>(DI Fund)</a:t>
          </a:r>
          <a:endParaRPr lang="en-US" sz="11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0.59223</cdr:x>
      <cdr:y>0.13043</cdr:y>
    </cdr:from>
    <cdr:to>
      <cdr:x>0.70874</cdr:x>
      <cdr:y>0.18841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357718" y="642942"/>
          <a:ext cx="857256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n-US" sz="1600" b="1" dirty="0" smtClean="0"/>
            <a:t>17 %</a:t>
          </a:r>
          <a:endParaRPr lang="en-US" sz="1600" b="1" dirty="0"/>
        </a:p>
      </cdr:txBody>
    </cdr:sp>
  </cdr:relSizeAnchor>
  <cdr:relSizeAnchor xmlns:cdr="http://schemas.openxmlformats.org/drawingml/2006/chartDrawing">
    <cdr:from>
      <cdr:x>0.66019</cdr:x>
      <cdr:y>0.53623</cdr:y>
    </cdr:from>
    <cdr:to>
      <cdr:x>0.75728</cdr:x>
      <cdr:y>0.6087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857784" y="2643206"/>
          <a:ext cx="71438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n-US" sz="1800" b="1" dirty="0" smtClean="0"/>
            <a:t>35 %</a:t>
          </a:r>
          <a:endParaRPr lang="en-US" sz="1800" b="1" dirty="0"/>
        </a:p>
      </cdr:txBody>
    </cdr:sp>
  </cdr:relSizeAnchor>
  <cdr:relSizeAnchor xmlns:cdr="http://schemas.openxmlformats.org/drawingml/2006/chartDrawing">
    <cdr:from>
      <cdr:x>0.36893</cdr:x>
      <cdr:y>0.66667</cdr:y>
    </cdr:from>
    <cdr:to>
      <cdr:x>0.46602</cdr:x>
      <cdr:y>0.72464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2714644" y="3286148"/>
          <a:ext cx="71438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n-US" sz="2000" b="1" dirty="0" smtClean="0"/>
            <a:t>3 %</a:t>
          </a:r>
          <a:endParaRPr lang="en-US" sz="2000" b="1" dirty="0"/>
        </a:p>
      </cdr:txBody>
    </cdr:sp>
  </cdr:relSizeAnchor>
  <cdr:relSizeAnchor xmlns:cdr="http://schemas.openxmlformats.org/drawingml/2006/chartDrawing">
    <cdr:from>
      <cdr:x>0.19417</cdr:x>
      <cdr:y>0.3913</cdr:y>
    </cdr:from>
    <cdr:to>
      <cdr:x>0.32039</cdr:x>
      <cdr:y>0.46377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1428760" y="1928826"/>
          <a:ext cx="92869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n-US" sz="1600" b="1" dirty="0" smtClean="0"/>
            <a:t>45 %</a:t>
          </a:r>
          <a:endParaRPr lang="en-US" sz="1600" b="1" dirty="0"/>
        </a:p>
      </cdr:txBody>
    </cdr:sp>
  </cdr:relSizeAnchor>
  <cdr:relSizeAnchor xmlns:cdr="http://schemas.openxmlformats.org/drawingml/2006/chartDrawing">
    <cdr:from>
      <cdr:x>0.1068</cdr:x>
      <cdr:y>0.86957</cdr:y>
    </cdr:from>
    <cdr:to>
      <cdr:x>0.23301</cdr:x>
      <cdr:y>0.94203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785818" y="4286280"/>
          <a:ext cx="92869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n-US" sz="1100" dirty="0" smtClean="0">
              <a:solidFill>
                <a:schemeClr val="bg1"/>
              </a:solidFill>
            </a:rPr>
            <a:t>INR Billion</a:t>
          </a:r>
          <a:endParaRPr lang="en-US" sz="1100" dirty="0">
            <a:solidFill>
              <a:schemeClr val="bg1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0.12931</cdr:x>
      <cdr:y>0.5</cdr:y>
    </cdr:from>
    <cdr:to>
      <cdr:x>0.37069</cdr:x>
      <cdr:y>0.58108</cdr:y>
    </cdr:to>
    <cdr:sp macro="" textlink="">
      <cdr:nvSpPr>
        <cdr:cNvPr id="2" name="Left-Right Arrow 1"/>
        <cdr:cNvSpPr/>
      </cdr:nvSpPr>
      <cdr:spPr>
        <a:xfrm xmlns:a="http://schemas.openxmlformats.org/drawingml/2006/main">
          <a:off x="1071570" y="2643206"/>
          <a:ext cx="2000264" cy="428628"/>
        </a:xfrm>
        <a:prstGeom xmlns:a="http://schemas.openxmlformats.org/drawingml/2006/main" prst="leftRightArrow">
          <a:avLst/>
        </a:prstGeom>
        <a:blipFill xmlns:a="http://schemas.openxmlformats.org/drawingml/2006/main">
          <a:blip xmlns:r="http://schemas.openxmlformats.org/officeDocument/2006/relationships" r:embed="rId1"/>
          <a:tile tx="0" ty="0" sx="100000" sy="100000" flip="none" algn="tl"/>
        </a:blipFill>
        <a:effectLst xmlns:a="http://schemas.openxmlformats.org/drawingml/2006/main">
          <a:glow rad="63500">
            <a:schemeClr val="accent1">
              <a:satMod val="175000"/>
              <a:alpha val="40000"/>
            </a:schemeClr>
          </a:glow>
          <a:outerShdw blurRad="40000" dist="20000" dir="5400000" rotWithShape="0">
            <a:srgbClr val="000000">
              <a:alpha val="38000"/>
            </a:srgbClr>
          </a:outerShdw>
        </a:effectLst>
      </cdr:spPr>
      <cdr:style>
        <a:lnRef xmlns:a="http://schemas.openxmlformats.org/drawingml/2006/main" idx="1">
          <a:schemeClr val="accent6"/>
        </a:lnRef>
        <a:fillRef xmlns:a="http://schemas.openxmlformats.org/drawingml/2006/main" idx="2">
          <a:schemeClr val="accent6"/>
        </a:fillRef>
        <a:effectRef xmlns:a="http://schemas.openxmlformats.org/drawingml/2006/main" idx="1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en-US" b="1" dirty="0" smtClean="0"/>
            <a:t>93 % of Insurable Deposit</a:t>
          </a:r>
          <a:endParaRPr lang="en-US" b="1" dirty="0"/>
        </a:p>
      </cdr:txBody>
    </cdr:sp>
  </cdr:relSizeAnchor>
  <cdr:relSizeAnchor xmlns:cdr="http://schemas.openxmlformats.org/drawingml/2006/chartDrawing">
    <cdr:from>
      <cdr:x>0.48276</cdr:x>
      <cdr:y>0.71622</cdr:y>
    </cdr:from>
    <cdr:to>
      <cdr:x>0.81897</cdr:x>
      <cdr:y>0.7973</cdr:y>
    </cdr:to>
    <cdr:sp macro="" textlink="">
      <cdr:nvSpPr>
        <cdr:cNvPr id="3" name="Left-Right Arrow 2"/>
        <cdr:cNvSpPr/>
      </cdr:nvSpPr>
      <cdr:spPr>
        <a:xfrm xmlns:a="http://schemas.openxmlformats.org/drawingml/2006/main">
          <a:off x="4000528" y="3786214"/>
          <a:ext cx="2786082" cy="428628"/>
        </a:xfrm>
        <a:prstGeom xmlns:a="http://schemas.openxmlformats.org/drawingml/2006/main" prst="leftRightArrow">
          <a:avLst/>
        </a:prstGeom>
        <a:blipFill xmlns:a="http://schemas.openxmlformats.org/drawingml/2006/main">
          <a:blip xmlns:r="http://schemas.openxmlformats.org/officeDocument/2006/relationships" r:embed="rId1"/>
          <a:tile tx="0" ty="0" sx="100000" sy="100000" flip="none" algn="tl"/>
        </a:blipFill>
        <a:effectLst xmlns:a="http://schemas.openxmlformats.org/drawingml/2006/main">
          <a:glow rad="63500">
            <a:schemeClr val="accent1">
              <a:satMod val="175000"/>
              <a:alpha val="40000"/>
            </a:schemeClr>
          </a:glow>
          <a:outerShdw blurRad="40000" dist="20000" dir="5400000" rotWithShape="0">
            <a:srgbClr val="000000">
              <a:alpha val="38000"/>
            </a:srgbClr>
          </a:outerShdw>
        </a:effectLst>
      </cdr:spPr>
      <cdr:style>
        <a:lnRef xmlns:a="http://schemas.openxmlformats.org/drawingml/2006/main" idx="1">
          <a:schemeClr val="accent6"/>
        </a:lnRef>
        <a:fillRef xmlns:a="http://schemas.openxmlformats.org/drawingml/2006/main" idx="2">
          <a:schemeClr val="accent6"/>
        </a:fillRef>
        <a:effectRef xmlns:a="http://schemas.openxmlformats.org/drawingml/2006/main" idx="1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en-US" b="1" dirty="0" smtClean="0"/>
            <a:t>7 % of Insurable Deposits</a:t>
          </a:r>
          <a:endParaRPr lang="en-US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</cdr:x>
      <cdr:y>0.7234</cdr:y>
    </cdr:from>
    <cdr:to>
      <cdr:x>0.18055</cdr:x>
      <cdr:y>0.78362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2428892"/>
          <a:ext cx="928662" cy="20219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n-US" sz="1100" dirty="0" smtClean="0"/>
            <a:t>INR Billion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</cdr:x>
      <cdr:y>0.7234</cdr:y>
    </cdr:from>
    <cdr:to>
      <cdr:x>0.18055</cdr:x>
      <cdr:y>0.78362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0" y="2428892"/>
          <a:ext cx="928662" cy="20219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n-US" sz="1100" dirty="0" smtClean="0"/>
            <a:t>INR Billion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0.66666</cdr:x>
      <cdr:y>0.5</cdr:y>
    </cdr:from>
    <cdr:to>
      <cdr:x>1</cdr:x>
      <cdr:y>0.5617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000364" y="1428760"/>
          <a:ext cx="1500198" cy="17631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n-US" sz="1600" b="1" dirty="0" smtClean="0">
              <a:solidFill>
                <a:srgbClr val="C00000"/>
              </a:solidFill>
            </a:rPr>
            <a:t>CAGR 16.09 %</a:t>
          </a:r>
          <a:endParaRPr lang="en-US" sz="1600" b="1" dirty="0">
            <a:solidFill>
              <a:srgbClr val="C00000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3BCCC2-32C7-4BA9-9EE2-733996D84B3D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B463FA-9933-4359-A94F-F9484E8760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463FA-9933-4359-A94F-F9484E8760F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463FA-9933-4359-A94F-F9484E8760F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463FA-9933-4359-A94F-F9484E8760F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463FA-9933-4359-A94F-F9484E8760F8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463FA-9933-4359-A94F-F9484E8760F8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463FA-9933-4359-A94F-F9484E8760F8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463FA-9933-4359-A94F-F9484E8760F8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463FA-9933-4359-A94F-F9484E8760F8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463FA-9933-4359-A94F-F9484E8760F8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463FA-9933-4359-A94F-F9484E8760F8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463FA-9933-4359-A94F-F9484E8760F8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463FA-9933-4359-A94F-F9484E8760F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463FA-9933-4359-A94F-F9484E8760F8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463FA-9933-4359-A94F-F9484E8760F8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463FA-9933-4359-A94F-F9484E8760F8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463FA-9933-4359-A94F-F9484E8760F8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463FA-9933-4359-A94F-F9484E8760F8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463FA-9933-4359-A94F-F9484E8760F8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463FA-9933-4359-A94F-F9484E8760F8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463FA-9933-4359-A94F-F9484E8760F8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463FA-9933-4359-A94F-F9484E8760F8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463FA-9933-4359-A94F-F9484E8760F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463FA-9933-4359-A94F-F9484E8760F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463FA-9933-4359-A94F-F9484E8760F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463FA-9933-4359-A94F-F9484E8760F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463FA-9933-4359-A94F-F9484E8760F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463FA-9933-4359-A94F-F9484E8760F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463FA-9933-4359-A94F-F9484E8760F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 userDrawn="1"/>
        </p:nvSpPr>
        <p:spPr>
          <a:xfrm>
            <a:off x="71438" y="71438"/>
            <a:ext cx="8929687" cy="2214562"/>
          </a:xfrm>
          <a:prstGeom prst="round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" name="Picture 3" descr="C:\Documents and Settings\DICJC\Desktop\Work- ARC-Logo.jpg"/>
          <p:cNvPicPr>
            <a:picLocks noChangeAspect="1" noChangeArrowheads="1"/>
          </p:cNvPicPr>
          <p:nvPr userDrawn="1"/>
        </p:nvPicPr>
        <p:blipFill>
          <a:blip r:embed="rId2">
            <a:lum contrast="46000"/>
          </a:blip>
          <a:srcRect/>
          <a:stretch>
            <a:fillRect/>
          </a:stretch>
        </p:blipFill>
        <p:spPr bwMode="auto">
          <a:xfrm>
            <a:off x="2979738" y="0"/>
            <a:ext cx="2449512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001000" y="357188"/>
            <a:ext cx="9398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285750" y="428625"/>
            <a:ext cx="2630488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 userDrawn="1"/>
        </p:nvSpPr>
        <p:spPr>
          <a:xfrm>
            <a:off x="5357813" y="558800"/>
            <a:ext cx="2643187" cy="584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/>
              <a:t>Deposit Insurance and Credit Guarantee Corporation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642938" y="1876425"/>
            <a:ext cx="8007350" cy="396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hlink"/>
                </a:solidFill>
                <a:latin typeface="Arial Narrow" pitchFamily="34" charset="0"/>
              </a:rPr>
              <a:t>8</a:t>
            </a:r>
            <a:r>
              <a:rPr lang="en-US" sz="2000" b="1" baseline="30000">
                <a:solidFill>
                  <a:schemeClr val="hlink"/>
                </a:solidFill>
                <a:latin typeface="Arial Narrow" pitchFamily="34" charset="0"/>
              </a:rPr>
              <a:t>th</a:t>
            </a:r>
            <a:r>
              <a:rPr lang="en-US" sz="2000" b="1">
                <a:solidFill>
                  <a:schemeClr val="hlink"/>
                </a:solidFill>
                <a:latin typeface="Arial Narrow" pitchFamily="34" charset="0"/>
              </a:rPr>
              <a:t> IADI Asia Regional Committee Annual Meeting and International Conference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2857500" y="2214563"/>
            <a:ext cx="3357563" cy="3667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n-US" b="1">
                <a:solidFill>
                  <a:schemeClr val="hlink"/>
                </a:solidFill>
                <a:latin typeface="Arial Narrow" pitchFamily="34" charset="0"/>
              </a:rPr>
              <a:t>Goa, India – January 18-20, 2010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10F17-9AE4-4339-A29F-7AB46B1E4199}" type="datetimeFigureOut">
              <a:rPr lang="en-US"/>
              <a:pPr>
                <a:defRPr/>
              </a:pPr>
              <a:t>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7A78D-9E48-4164-8955-A709E80718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37A50-FD98-4C5D-A794-87CFC59A8534}" type="datetimeFigureOut">
              <a:rPr lang="en-US"/>
              <a:pPr>
                <a:defRPr/>
              </a:pPr>
              <a:t>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5E4C0-4803-4065-AD51-5A6A811F5A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507FE-D447-4E6E-B79D-B8C49373E787}" type="datetimeFigureOut">
              <a:rPr lang="en-US" smtClean="0"/>
              <a:pPr/>
              <a:t>1/15/2010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0C29E-20B3-485E-A36F-6C53EB81A67E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DICJC\Desktop\Work- ARC-Logo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71563" cy="84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 userDrawn="1"/>
        </p:nvSpPr>
        <p:spPr>
          <a:xfrm>
            <a:off x="500069" y="6596062"/>
            <a:ext cx="5000625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2">
                    <a:lumMod val="25000"/>
                  </a:schemeClr>
                </a:solidFill>
                <a:latin typeface="+mn-lt"/>
                <a:cs typeface="+mn-cs"/>
              </a:rPr>
              <a:t>IADI ARC Meeting and  International Conference, Goa , India : 18-20  January, 2010</a:t>
            </a:r>
          </a:p>
        </p:txBody>
      </p:sp>
      <p:sp>
        <p:nvSpPr>
          <p:cNvPr id="6" name="Minus 5"/>
          <p:cNvSpPr/>
          <p:nvPr userDrawn="1"/>
        </p:nvSpPr>
        <p:spPr>
          <a:xfrm>
            <a:off x="-714375" y="1071563"/>
            <a:ext cx="10572750" cy="71437"/>
          </a:xfrm>
          <a:prstGeom prst="mathMinus">
            <a:avLst/>
          </a:prstGeom>
          <a:solidFill>
            <a:srgbClr val="801702"/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276975"/>
            <a:ext cx="5715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F1DDE-13B1-4808-B39B-7FC57D95D4B3}" type="datetimeFigureOut">
              <a:rPr lang="en-US"/>
              <a:pPr>
                <a:defRPr/>
              </a:pPr>
              <a:t>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7B7FC-3661-435E-B1A7-B0C5841086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2110B-4AFA-43B4-8A6E-150ABAD3A9B4}" type="datetimeFigureOut">
              <a:rPr lang="en-US"/>
              <a:pPr>
                <a:defRPr/>
              </a:pPr>
              <a:t>1/15/2010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62697-4C3C-41D9-8EFC-A30C2733E9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6245A-E869-44A8-95CD-0CDE76667388}" type="datetimeFigureOut">
              <a:rPr lang="en-US"/>
              <a:pPr>
                <a:defRPr/>
              </a:pPr>
              <a:t>1/15/2010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9DDF0-1510-4B68-958E-B744D55BC9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D05C3-0AEC-46A0-92D3-FE2484FC1D66}" type="datetimeFigureOut">
              <a:rPr lang="en-US"/>
              <a:pPr>
                <a:defRPr/>
              </a:pPr>
              <a:t>1/15/2010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7B62F-D949-4780-A9ED-0922BCD10C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DD775-0A33-4F62-8C35-C893279C196F}" type="datetimeFigureOut">
              <a:rPr lang="en-US"/>
              <a:pPr>
                <a:defRPr/>
              </a:pPr>
              <a:t>1/15/2010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8E2C4-EAD0-459B-BD38-BF888A0C68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1870E-C7A3-45B3-90EA-565553ABCCEB}" type="datetimeFigureOut">
              <a:rPr lang="en-US"/>
              <a:pPr>
                <a:defRPr/>
              </a:pPr>
              <a:t>1/15/2010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04A98-A3EF-4FE3-AD85-769D78D66F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281EB2-EC32-4D62-8202-A815E3527A82}" type="datetimeFigureOut">
              <a:rPr lang="en-US"/>
              <a:pPr>
                <a:defRPr/>
              </a:pPr>
              <a:t>1/15/2010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F04E2D-B3D6-4CEC-8D3A-4D23956408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4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2C639AD-4328-4FBA-A875-679FAF55B5A1}" type="datetimeFigureOut">
              <a:rPr lang="en-US"/>
              <a:pPr>
                <a:defRPr/>
              </a:pPr>
              <a:t>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C2BC795-5DBE-4DF4-B57E-D0CFF26E70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6" r:id="rId3"/>
    <p:sldLayoutId id="2147483695" r:id="rId4"/>
    <p:sldLayoutId id="2147483694" r:id="rId5"/>
    <p:sldLayoutId id="2147483693" r:id="rId6"/>
    <p:sldLayoutId id="2147483692" r:id="rId7"/>
    <p:sldLayoutId id="2147483691" r:id="rId8"/>
    <p:sldLayoutId id="2147483690" r:id="rId9"/>
    <p:sldLayoutId id="2147483689" r:id="rId10"/>
    <p:sldLayoutId id="2147483688" r:id="rId11"/>
    <p:sldLayoutId id="214748369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5.xml"/><Relationship Id="rId4" Type="http://schemas.openxmlformats.org/officeDocument/2006/relationships/image" Target="../media/image1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gif"/><Relationship Id="rId4" Type="http://schemas.openxmlformats.org/officeDocument/2006/relationships/image" Target="../media/image16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gif"/><Relationship Id="rId4" Type="http://schemas.openxmlformats.org/officeDocument/2006/relationships/image" Target="../media/image18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gif"/><Relationship Id="rId5" Type="http://schemas.openxmlformats.org/officeDocument/2006/relationships/image" Target="../media/image21.gif"/><Relationship Id="rId4" Type="http://schemas.openxmlformats.org/officeDocument/2006/relationships/image" Target="../media/image20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gif"/><Relationship Id="rId4" Type="http://schemas.openxmlformats.org/officeDocument/2006/relationships/image" Target="../media/image2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gif"/><Relationship Id="rId5" Type="http://schemas.openxmlformats.org/officeDocument/2006/relationships/image" Target="../media/image28.jpeg"/><Relationship Id="rId4" Type="http://schemas.openxmlformats.org/officeDocument/2006/relationships/image" Target="../media/image27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9.jpe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1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285720" y="3929066"/>
            <a:ext cx="842486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2"/>
                </a:solidFill>
                <a:latin typeface="Arial Rounded MT Bold" pitchFamily="34" charset="0"/>
              </a:rPr>
              <a:t>Management of </a:t>
            </a:r>
            <a:r>
              <a:rPr lang="en-US" sz="3200" b="1" dirty="0">
                <a:solidFill>
                  <a:schemeClr val="accent2"/>
                </a:solidFill>
                <a:latin typeface="Arial Rounded MT Bold" pitchFamily="34" charset="0"/>
              </a:rPr>
              <a:t>Deposit Insurance Fund </a:t>
            </a:r>
            <a:r>
              <a:rPr lang="en-US" sz="3200" b="1" dirty="0" smtClean="0">
                <a:solidFill>
                  <a:schemeClr val="accent2"/>
                </a:solidFill>
                <a:latin typeface="Arial Rounded MT Bold" pitchFamily="34" charset="0"/>
              </a:rPr>
              <a:t>: Indian </a:t>
            </a:r>
            <a:r>
              <a:rPr lang="en-US" sz="3200" b="1" dirty="0">
                <a:solidFill>
                  <a:schemeClr val="accent2"/>
                </a:solidFill>
                <a:latin typeface="Arial Rounded MT Bold" pitchFamily="34" charset="0"/>
              </a:rPr>
              <a:t>Experience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5476875"/>
            <a:ext cx="244792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714488"/>
            <a:ext cx="828680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7" descr="C:\Users\pmitra\AppData\Local\Microsoft\Windows\Temporary Internet Files\Content.Outlook\FPXYD5H6\patch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290513"/>
            <a:ext cx="7566025" cy="113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1357313" y="214313"/>
            <a:ext cx="5572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57422" y="142852"/>
            <a:ext cx="6429420" cy="697885"/>
          </a:xfrm>
          <a:prstGeom prst="snip2DiagRect">
            <a:avLst/>
          </a:prstGeom>
          <a:blipFill>
            <a:blip r:embed="rId3"/>
            <a:tile tx="0" ty="0" sx="100000" sy="100000" flip="none" algn="tl"/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perspectiveBelow"/>
            <a:lightRig rig="threePt" dir="t"/>
          </a:scene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Actuarial Liability - DIF</a:t>
            </a:r>
            <a:endParaRPr lang="en-US" sz="3200" b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1285860"/>
            <a:ext cx="7000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1702"/>
                </a:solidFill>
              </a:rPr>
              <a:t>Actuarial Liability = PV of Claim Outflows  - PV of Earnings Inflows</a:t>
            </a:r>
            <a:endParaRPr lang="en-US" dirty="0">
              <a:solidFill>
                <a:srgbClr val="80170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1857364"/>
            <a:ext cx="2500330" cy="369332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solidFill>
                  <a:srgbClr val="00B050"/>
                </a:solidFill>
              </a:rPr>
              <a:t>Broad  Assumptions</a:t>
            </a:r>
            <a:endParaRPr lang="en-US" b="1" u="sng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2214554"/>
            <a:ext cx="5143536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4"/>
              </a:buBlip>
            </a:pPr>
            <a:r>
              <a:rPr lang="en-US" sz="1400" dirty="0" smtClean="0"/>
              <a:t> </a:t>
            </a:r>
            <a:r>
              <a:rPr lang="en-US" sz="1400" b="1" dirty="0" smtClean="0">
                <a:solidFill>
                  <a:srgbClr val="00B050"/>
                </a:solidFill>
              </a:rPr>
              <a:t>Claims restricted to the current insured deposits till projected maturity.</a:t>
            </a:r>
          </a:p>
          <a:p>
            <a:pPr>
              <a:buBlip>
                <a:blip r:embed="rId4"/>
              </a:buBlip>
            </a:pPr>
            <a:endParaRPr lang="en-US" sz="1400" b="1" dirty="0" smtClean="0">
              <a:solidFill>
                <a:srgbClr val="00B050"/>
              </a:solidFill>
            </a:endParaRPr>
          </a:p>
          <a:p>
            <a:pPr>
              <a:buBlip>
                <a:blip r:embed="rId4"/>
              </a:buBlip>
            </a:pPr>
            <a:r>
              <a:rPr lang="en-US" sz="1400" b="1" dirty="0" smtClean="0">
                <a:solidFill>
                  <a:srgbClr val="00B050"/>
                </a:solidFill>
              </a:rPr>
              <a:t> Year-end deposits go down by 20% each year cumulatively on reducing balance basis.</a:t>
            </a:r>
          </a:p>
          <a:p>
            <a:pPr>
              <a:buBlip>
                <a:blip r:embed="rId4"/>
              </a:buBlip>
            </a:pPr>
            <a:endParaRPr lang="en-US" sz="1400" b="1" dirty="0" smtClean="0">
              <a:solidFill>
                <a:srgbClr val="00B050"/>
              </a:solidFill>
            </a:endParaRPr>
          </a:p>
          <a:p>
            <a:pPr>
              <a:buBlip>
                <a:blip r:embed="rId4"/>
              </a:buBlip>
            </a:pPr>
            <a:r>
              <a:rPr lang="en-US" sz="1400" b="1" dirty="0" smtClean="0">
                <a:solidFill>
                  <a:srgbClr val="00B050"/>
                </a:solidFill>
              </a:rPr>
              <a:t>  The ratio of Insured deposits  to insurable deposits is basis for projections fund flows.</a:t>
            </a:r>
          </a:p>
          <a:p>
            <a:pPr>
              <a:buBlip>
                <a:blip r:embed="rId4"/>
              </a:buBlip>
            </a:pPr>
            <a:endParaRPr lang="en-US" sz="1400" b="1" dirty="0" smtClean="0">
              <a:solidFill>
                <a:srgbClr val="00B050"/>
              </a:solidFill>
            </a:endParaRPr>
          </a:p>
          <a:p>
            <a:pPr>
              <a:buBlip>
                <a:blip r:embed="rId4"/>
              </a:buBlip>
            </a:pPr>
            <a:r>
              <a:rPr lang="en-US" sz="1400" b="1" dirty="0" smtClean="0">
                <a:solidFill>
                  <a:srgbClr val="00B050"/>
                </a:solidFill>
              </a:rPr>
              <a:t> Premium, Interest and Tax rates are the current rates.</a:t>
            </a:r>
          </a:p>
          <a:p>
            <a:pPr>
              <a:buBlip>
                <a:blip r:embed="rId4"/>
              </a:buBlip>
            </a:pPr>
            <a:endParaRPr lang="en-US" sz="1400" b="1" dirty="0" smtClean="0">
              <a:solidFill>
                <a:srgbClr val="00B050"/>
              </a:solidFill>
            </a:endParaRPr>
          </a:p>
          <a:p>
            <a:pPr>
              <a:buBlip>
                <a:blip r:embed="rId4"/>
              </a:buBlip>
            </a:pPr>
            <a:r>
              <a:rPr lang="en-US" sz="1400" b="1" dirty="0" smtClean="0">
                <a:solidFill>
                  <a:srgbClr val="00B050"/>
                </a:solidFill>
              </a:rPr>
              <a:t> Claim Rates based on historical bank mortality married with forward looking supervisory indicators.</a:t>
            </a:r>
          </a:p>
          <a:p>
            <a:pPr>
              <a:buBlip>
                <a:blip r:embed="rId4"/>
              </a:buBlip>
            </a:pPr>
            <a:endParaRPr lang="en-US" sz="1400" b="1" dirty="0" smtClean="0">
              <a:solidFill>
                <a:srgbClr val="00B050"/>
              </a:solidFill>
            </a:endParaRPr>
          </a:p>
          <a:p>
            <a:pPr>
              <a:buBlip>
                <a:blip r:embed="rId4"/>
              </a:buBlip>
            </a:pPr>
            <a:r>
              <a:rPr lang="en-US" sz="1400" b="1" dirty="0" smtClean="0">
                <a:solidFill>
                  <a:srgbClr val="00B050"/>
                </a:solidFill>
              </a:rPr>
              <a:t> Margin of adverse variation  in rates and margin for adverse claim ratio are factored in.</a:t>
            </a:r>
          </a:p>
          <a:p>
            <a:endParaRPr lang="en-US" sz="1400" dirty="0"/>
          </a:p>
        </p:txBody>
      </p:sp>
      <p:graphicFrame>
        <p:nvGraphicFramePr>
          <p:cNvPr id="9" name="Chart 8"/>
          <p:cNvGraphicFramePr/>
          <p:nvPr/>
        </p:nvGraphicFramePr>
        <p:xfrm>
          <a:off x="4714876" y="2071678"/>
          <a:ext cx="4429124" cy="29606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072198" y="2786058"/>
            <a:ext cx="1285884" cy="28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(INR Billions)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86446" y="5072074"/>
            <a:ext cx="2857552" cy="307777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2060"/>
                </a:solidFill>
              </a:rPr>
              <a:t>Actuarial Fund Back Testing</a:t>
            </a:r>
            <a:endParaRPr lang="en-US" sz="1400" b="1" dirty="0">
              <a:solidFill>
                <a:srgbClr val="00206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00562" y="-71462"/>
            <a:ext cx="217251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Fund Adequacy </a:t>
            </a:r>
            <a:endParaRPr lang="en-US" sz="4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1357313" y="214313"/>
            <a:ext cx="5572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57422" y="142852"/>
            <a:ext cx="6429420" cy="697885"/>
          </a:xfrm>
          <a:prstGeom prst="snip2DiagRect">
            <a:avLst/>
          </a:prstGeom>
          <a:blipFill>
            <a:blip r:embed="rId3"/>
            <a:tile tx="0" ty="0" sx="100000" sy="100000" flip="none" algn="tl"/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perspectiveBelow"/>
            <a:lightRig rig="threePt" dir="t"/>
          </a:scene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Fund / Reserve Ratio</a:t>
            </a:r>
            <a:endParaRPr lang="en-US" sz="3200" b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</p:txBody>
      </p:sp>
      <p:graphicFrame>
        <p:nvGraphicFramePr>
          <p:cNvPr id="5" name="Chart 4"/>
          <p:cNvGraphicFramePr/>
          <p:nvPr/>
        </p:nvGraphicFramePr>
        <p:xfrm>
          <a:off x="1285852" y="1071546"/>
          <a:ext cx="6715172" cy="49292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14314" y="4782933"/>
            <a:ext cx="17859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Fund Size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(INR billion)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86742" y="4714884"/>
            <a:ext cx="15001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Fund Ratio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(Percent)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00562" y="-71462"/>
            <a:ext cx="217251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Fund Adequacy </a:t>
            </a:r>
            <a:endParaRPr lang="en-US" sz="4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H="1" flipV="1">
            <a:off x="1000100" y="5643578"/>
            <a:ext cx="6715172" cy="571504"/>
          </a:xfrm>
          <a:prstGeom prst="rtTriangle">
            <a:avLst/>
          </a:prstGeom>
          <a:solidFill>
            <a:schemeClr val="bg2">
              <a:lumMod val="9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endParaRPr lang="en-US" dirty="0"/>
          </a:p>
        </p:txBody>
      </p:sp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1357313" y="214313"/>
            <a:ext cx="5572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57422" y="142852"/>
            <a:ext cx="6429420" cy="697885"/>
          </a:xfrm>
          <a:prstGeom prst="snip2DiagRect">
            <a:avLst/>
          </a:prstGeom>
          <a:blipFill>
            <a:blip r:embed="rId3"/>
            <a:tile tx="0" ty="0" sx="100000" sy="100000" flip="none" algn="tl"/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perspectiveBelow"/>
            <a:lightRig rig="threePt" dir="t"/>
          </a:scene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Category-wise Loss Distribution</a:t>
            </a:r>
            <a:endParaRPr lang="en-US" sz="3200" b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</p:txBody>
      </p:sp>
      <p:graphicFrame>
        <p:nvGraphicFramePr>
          <p:cNvPr id="5" name="Chart 4"/>
          <p:cNvGraphicFramePr/>
          <p:nvPr/>
        </p:nvGraphicFramePr>
        <p:xfrm>
          <a:off x="142844" y="1214422"/>
          <a:ext cx="8286808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429256" y="6152397"/>
            <a:ext cx="24288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2">
                    <a:lumMod val="50000"/>
                  </a:schemeClr>
                </a:solidFill>
              </a:rPr>
              <a:t>Historical Mortality Risk</a:t>
            </a:r>
            <a:endParaRPr lang="en-US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57224" y="2285992"/>
            <a:ext cx="1714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Too Big To Save ?</a:t>
            </a:r>
            <a:endParaRPr lang="en-US" sz="14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00562" y="-71462"/>
            <a:ext cx="217251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Fund Adequacy </a:t>
            </a:r>
            <a:endParaRPr lang="en-US" sz="4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29124" y="2285992"/>
            <a:ext cx="3286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Residual ‘tail’ risk well-covered</a:t>
            </a:r>
            <a:endParaRPr lang="en-US" sz="14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1357313" y="214313"/>
            <a:ext cx="5572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57422" y="142852"/>
            <a:ext cx="6429420" cy="697885"/>
          </a:xfrm>
          <a:prstGeom prst="snip2DiagRect">
            <a:avLst/>
          </a:prstGeom>
          <a:blipFill>
            <a:blip r:embed="rId3"/>
            <a:tile tx="0" ty="0" sx="100000" sy="100000" flip="none" algn="tl"/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perspectiveBelow"/>
            <a:lightRig rig="threePt" dir="t"/>
          </a:scene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Deposits Demography</a:t>
            </a:r>
            <a:endParaRPr lang="en-US" sz="3200" b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</p:txBody>
      </p:sp>
      <p:graphicFrame>
        <p:nvGraphicFramePr>
          <p:cNvPr id="5" name="Chart 4"/>
          <p:cNvGraphicFramePr/>
          <p:nvPr/>
        </p:nvGraphicFramePr>
        <p:xfrm>
          <a:off x="0" y="1142984"/>
          <a:ext cx="4500562" cy="2857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643174" y="1357298"/>
            <a:ext cx="15001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B0F0"/>
                </a:solidFill>
              </a:rPr>
              <a:t>CAGR 19.11 %</a:t>
            </a:r>
            <a:endParaRPr lang="en-US" sz="1400" b="1" dirty="0">
              <a:solidFill>
                <a:srgbClr val="00B0F0"/>
              </a:solidFill>
            </a:endParaRPr>
          </a:p>
        </p:txBody>
      </p:sp>
      <p:sp>
        <p:nvSpPr>
          <p:cNvPr id="9" name="Up Arrow Callout 8"/>
          <p:cNvSpPr/>
          <p:nvPr/>
        </p:nvSpPr>
        <p:spPr>
          <a:xfrm>
            <a:off x="642910" y="4000504"/>
            <a:ext cx="3357586" cy="714380"/>
          </a:xfrm>
          <a:prstGeom prst="upArrow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Deposits Growth </a:t>
            </a:r>
            <a:endParaRPr lang="en-US" sz="2800" b="1" dirty="0"/>
          </a:p>
        </p:txBody>
      </p:sp>
      <p:sp>
        <p:nvSpPr>
          <p:cNvPr id="10" name="Down Arrow Callout 9"/>
          <p:cNvSpPr/>
          <p:nvPr/>
        </p:nvSpPr>
        <p:spPr>
          <a:xfrm>
            <a:off x="5429256" y="1285860"/>
            <a:ext cx="3500462" cy="714380"/>
          </a:xfrm>
          <a:prstGeom prst="downArrow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Fund Viability </a:t>
            </a:r>
            <a:endParaRPr lang="en-US" sz="2400" b="1" dirty="0"/>
          </a:p>
        </p:txBody>
      </p:sp>
      <p:graphicFrame>
        <p:nvGraphicFramePr>
          <p:cNvPr id="12" name="Chart 11"/>
          <p:cNvGraphicFramePr/>
          <p:nvPr/>
        </p:nvGraphicFramePr>
        <p:xfrm>
          <a:off x="4286248" y="2071678"/>
          <a:ext cx="4857752" cy="421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Rectangle 12"/>
          <p:cNvSpPr/>
          <p:nvPr/>
        </p:nvSpPr>
        <p:spPr>
          <a:xfrm>
            <a:off x="4500562" y="-71462"/>
            <a:ext cx="217251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Fund Adequacy </a:t>
            </a:r>
            <a:endParaRPr lang="en-US" sz="4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1357313" y="214313"/>
            <a:ext cx="5572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57422" y="142852"/>
            <a:ext cx="6429420" cy="697885"/>
          </a:xfrm>
          <a:prstGeom prst="snip2DiagRect">
            <a:avLst/>
          </a:prstGeom>
          <a:blipFill>
            <a:blip r:embed="rId3"/>
            <a:tile tx="0" ty="0" sx="100000" sy="100000" flip="none" algn="tl"/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perspectiveBelow"/>
            <a:lightRig rig="threePt" dir="t"/>
          </a:scene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Multi-factor Stress Testing</a:t>
            </a:r>
            <a:endParaRPr lang="en-US" sz="3200" b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1142984"/>
            <a:ext cx="4000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7030A0"/>
                </a:solidFill>
              </a:rPr>
              <a:t>A Member of Financial Stability Unit (FSU) set up by RBI 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142976" y="3500438"/>
            <a:ext cx="6929486" cy="571504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Deposit Insurance Fund</a:t>
            </a:r>
            <a:endParaRPr lang="en-US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5286380" y="1571612"/>
            <a:ext cx="1643074" cy="1785950"/>
          </a:xfrm>
          <a:prstGeom prst="downArrow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>
            <a:off x="7072330" y="1571612"/>
            <a:ext cx="1643074" cy="1785950"/>
          </a:xfrm>
          <a:prstGeom prst="downArrow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Up Arrow 10"/>
          <p:cNvSpPr/>
          <p:nvPr/>
        </p:nvSpPr>
        <p:spPr>
          <a:xfrm>
            <a:off x="357158" y="4071942"/>
            <a:ext cx="1571636" cy="1928826"/>
          </a:xfrm>
          <a:prstGeom prst="upArrow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Up Arrow 11"/>
          <p:cNvSpPr/>
          <p:nvPr/>
        </p:nvSpPr>
        <p:spPr>
          <a:xfrm>
            <a:off x="2000232" y="4071942"/>
            <a:ext cx="1571636" cy="1928826"/>
          </a:xfrm>
          <a:prstGeom prst="upArrow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Up Arrow 12"/>
          <p:cNvSpPr/>
          <p:nvPr/>
        </p:nvSpPr>
        <p:spPr>
          <a:xfrm>
            <a:off x="3643306" y="4071942"/>
            <a:ext cx="1571636" cy="1928826"/>
          </a:xfrm>
          <a:prstGeom prst="upArrow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572000" y="1988098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Increased Bank Failures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858016" y="1630908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Increased Cover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85720" y="535782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Premium Hike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785918" y="4929198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Tax Exemption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214678" y="5417122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Recapitalization by RBI</a:t>
            </a:r>
            <a:endParaRPr lang="en-US" b="1" dirty="0"/>
          </a:p>
        </p:txBody>
      </p:sp>
      <p:sp>
        <p:nvSpPr>
          <p:cNvPr id="19" name="Flowchart: Collate 18"/>
          <p:cNvSpPr/>
          <p:nvPr/>
        </p:nvSpPr>
        <p:spPr>
          <a:xfrm>
            <a:off x="5929322" y="1142984"/>
            <a:ext cx="214314" cy="428628"/>
          </a:xfrm>
          <a:prstGeom prst="flowChartCol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Flowchart: Collate 19"/>
          <p:cNvSpPr/>
          <p:nvPr/>
        </p:nvSpPr>
        <p:spPr>
          <a:xfrm>
            <a:off x="7715272" y="1142984"/>
            <a:ext cx="214314" cy="428628"/>
          </a:xfrm>
          <a:prstGeom prst="flowChartCol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Flowchart: Collate 20"/>
          <p:cNvSpPr/>
          <p:nvPr/>
        </p:nvSpPr>
        <p:spPr>
          <a:xfrm>
            <a:off x="4357686" y="6000768"/>
            <a:ext cx="214314" cy="428628"/>
          </a:xfrm>
          <a:prstGeom prst="flowChartCollat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Flowchart: Collate 21"/>
          <p:cNvSpPr/>
          <p:nvPr/>
        </p:nvSpPr>
        <p:spPr>
          <a:xfrm>
            <a:off x="2714612" y="6000768"/>
            <a:ext cx="214314" cy="428628"/>
          </a:xfrm>
          <a:prstGeom prst="flowChartCollat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Flowchart: Collate 22"/>
          <p:cNvSpPr/>
          <p:nvPr/>
        </p:nvSpPr>
        <p:spPr>
          <a:xfrm>
            <a:off x="1071538" y="6000768"/>
            <a:ext cx="214314" cy="428628"/>
          </a:xfrm>
          <a:prstGeom prst="flowChartCollat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500562" y="-71462"/>
            <a:ext cx="217251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Fund Adequacy </a:t>
            </a:r>
            <a:endParaRPr lang="en-US" sz="4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1357313" y="214313"/>
            <a:ext cx="5572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57422" y="142852"/>
            <a:ext cx="6429420" cy="697885"/>
          </a:xfrm>
          <a:prstGeom prst="snip2DiagRect">
            <a:avLst/>
          </a:prstGeom>
          <a:blipFill>
            <a:blip r:embed="rId3"/>
            <a:tile tx="0" ty="0" sx="100000" sy="100000" flip="none" algn="tl"/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perspectiveBelow"/>
            <a:lightRig rig="threePt" dir="t"/>
          </a:scene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Recent Topical Initiatives </a:t>
            </a:r>
            <a:endParaRPr lang="en-US" sz="3200" b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00562" y="-71462"/>
            <a:ext cx="217251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Fund Adequacy </a:t>
            </a:r>
            <a:endParaRPr lang="en-US" sz="4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58" y="2059536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Move to Risk Sensitive Premium (2008)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7158" y="2845354"/>
            <a:ext cx="7358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Making Actuarial Evaluation more forward looking (2009)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5720" y="4286256"/>
            <a:ext cx="864399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 RBI panel recommendation for Emergency Fund  Facility for Urban Coops under Industry Support Agreement (ISA)  for short &amp; medium term  (2009)</a:t>
            </a:r>
          </a:p>
          <a:p>
            <a:r>
              <a:rPr lang="en-US" sz="1600" b="1" dirty="0" smtClean="0">
                <a:solidFill>
                  <a:srgbClr val="7030A0"/>
                </a:solidFill>
              </a:rPr>
              <a:t>      - contributing interest-bearing 0.05 % of assets to a Fund (not DICGC)</a:t>
            </a:r>
            <a:endParaRPr lang="en-US" sz="1600" b="1" dirty="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7158" y="1357298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Increase in Premium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7158" y="3571876"/>
            <a:ext cx="7858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DICGC  assisted merger policy for legacy weak coop banks (2009)</a:t>
            </a:r>
            <a:endParaRPr lang="en-US" b="1" dirty="0">
              <a:solidFill>
                <a:srgbClr val="00B050"/>
              </a:solidFill>
            </a:endParaRPr>
          </a:p>
        </p:txBody>
      </p:sp>
      <p:pic>
        <p:nvPicPr>
          <p:cNvPr id="2053" name="Picture 5" descr="C:\Program Files\Microsoft Office\MEDIA\OFFICE12\Bullets\BD21316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428736"/>
            <a:ext cx="257177" cy="21431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2" name="Picture 5" descr="C:\Program Files\Microsoft Office\MEDIA\OFFICE12\Bullets\BD21316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143116"/>
            <a:ext cx="257177" cy="21431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3" name="Picture 5" descr="C:\Program Files\Microsoft Office\MEDIA\OFFICE12\Bullets\BD21316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928934"/>
            <a:ext cx="257177" cy="21431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4" name="Picture 5" descr="C:\Program Files\Microsoft Office\MEDIA\OFFICE12\Bullets\BD21316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643314"/>
            <a:ext cx="257177" cy="21431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5" name="Picture 5" descr="C:\Program Files\Microsoft Office\MEDIA\OFFICE12\Bullets\BD21316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357694"/>
            <a:ext cx="257177" cy="21431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graphicFrame>
        <p:nvGraphicFramePr>
          <p:cNvPr id="26" name="Table 25"/>
          <p:cNvGraphicFramePr>
            <a:graphicFrameLocks noGrp="1"/>
          </p:cNvGraphicFramePr>
          <p:nvPr/>
        </p:nvGraphicFramePr>
        <p:xfrm>
          <a:off x="7072330" y="1214422"/>
          <a:ext cx="1571636" cy="1854200"/>
        </p:xfrm>
        <a:graphic>
          <a:graphicData uri="http://schemas.openxmlformats.org/drawingml/2006/table">
            <a:tbl>
              <a:tblPr bandRow="1">
                <a:tableStyleId>{7DF18680-E054-41AD-8BC1-D1AEF772440D}</a:tableStyleId>
              </a:tblPr>
              <a:tblGrid>
                <a:gridCol w="714380"/>
                <a:gridCol w="85725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2005</a:t>
                      </a:r>
                      <a:endParaRPr lang="en-US" b="1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0.10 %</a:t>
                      </a:r>
                      <a:endParaRPr lang="en-US" b="1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2004</a:t>
                      </a:r>
                      <a:endParaRPr lang="en-US" b="1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0.08 %</a:t>
                      </a:r>
                      <a:endParaRPr lang="en-US" b="1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1993</a:t>
                      </a:r>
                      <a:endParaRPr lang="en-US" b="1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0.05 %</a:t>
                      </a:r>
                      <a:endParaRPr lang="en-US" b="1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1971</a:t>
                      </a:r>
                      <a:endParaRPr lang="en-US" b="1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0.04 %</a:t>
                      </a:r>
                      <a:endParaRPr lang="en-US" b="1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1962</a:t>
                      </a:r>
                      <a:endParaRPr lang="en-US" b="1" dirty="0"/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0.05 %</a:t>
                      </a:r>
                      <a:endParaRPr lang="en-US" b="1" dirty="0"/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30" name="Left Brace 29"/>
          <p:cNvSpPr/>
          <p:nvPr/>
        </p:nvSpPr>
        <p:spPr>
          <a:xfrm>
            <a:off x="6429388" y="1285860"/>
            <a:ext cx="571504" cy="171451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2786050" y="1571612"/>
            <a:ext cx="371477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1357313" y="214313"/>
            <a:ext cx="5572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57422" y="142852"/>
            <a:ext cx="6429420" cy="697885"/>
          </a:xfrm>
          <a:prstGeom prst="snip2DiagRect">
            <a:avLst/>
          </a:prstGeom>
          <a:blipFill>
            <a:blip r:embed="rId3"/>
            <a:tile tx="0" ty="0" sx="100000" sy="100000" flip="none" algn="tl"/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perspectiveBelow"/>
            <a:lightRig rig="threePt" dir="t"/>
          </a:scene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Risk Management Framework</a:t>
            </a:r>
            <a:endParaRPr lang="en-US" sz="3200" b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1071546"/>
            <a:ext cx="7143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sz="2400" b="1" dirty="0" smtClean="0"/>
              <a:t> </a:t>
            </a: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Liability and Assets Perspective of DICGC</a:t>
            </a:r>
          </a:p>
          <a:p>
            <a:pPr>
              <a:lnSpc>
                <a:spcPct val="250000"/>
              </a:lnSpc>
              <a:buBlip>
                <a:blip r:embed="rId4"/>
              </a:buBlip>
            </a:pP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 Risk Identification and Measurement</a:t>
            </a:r>
          </a:p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 Current Risk and Investment Policy</a:t>
            </a:r>
          </a:p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 Risk Management  Framework - Review</a:t>
            </a:r>
            <a:endParaRPr lang="en-US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28794" y="3786190"/>
            <a:ext cx="664373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5"/>
              </a:buBlip>
            </a:pPr>
            <a:r>
              <a:rPr lang="en-US" sz="2000" b="1" dirty="0" smtClean="0">
                <a:solidFill>
                  <a:srgbClr val="7030A0"/>
                </a:solidFill>
              </a:rPr>
              <a:t> Interest Rate Risk Management</a:t>
            </a:r>
          </a:p>
          <a:p>
            <a:pPr>
              <a:lnSpc>
                <a:spcPct val="150000"/>
              </a:lnSpc>
              <a:buBlip>
                <a:blip r:embed="rId5"/>
              </a:buBlip>
            </a:pPr>
            <a:r>
              <a:rPr lang="en-US" sz="2000" b="1" dirty="0" smtClean="0">
                <a:solidFill>
                  <a:srgbClr val="7030A0"/>
                </a:solidFill>
              </a:rPr>
              <a:t> Choice of Planning Period</a:t>
            </a:r>
          </a:p>
          <a:p>
            <a:pPr>
              <a:lnSpc>
                <a:spcPct val="150000"/>
              </a:lnSpc>
              <a:buBlip>
                <a:blip r:embed="rId5"/>
              </a:buBlip>
            </a:pPr>
            <a:r>
              <a:rPr lang="en-US" sz="2000" b="1" dirty="0" smtClean="0">
                <a:solidFill>
                  <a:srgbClr val="7030A0"/>
                </a:solidFill>
              </a:rPr>
              <a:t> Cash Flow Matching &amp; Investment Categorization</a:t>
            </a:r>
          </a:p>
          <a:p>
            <a:pPr>
              <a:lnSpc>
                <a:spcPct val="150000"/>
              </a:lnSpc>
              <a:buBlip>
                <a:blip r:embed="rId5"/>
              </a:buBlip>
            </a:pPr>
            <a:r>
              <a:rPr lang="en-US" sz="2000" b="1" dirty="0" smtClean="0">
                <a:solidFill>
                  <a:srgbClr val="7030A0"/>
                </a:solidFill>
              </a:rPr>
              <a:t> Surplus maximization &amp; Return Management</a:t>
            </a:r>
          </a:p>
          <a:p>
            <a:pPr>
              <a:lnSpc>
                <a:spcPct val="150000"/>
              </a:lnSpc>
              <a:buBlip>
                <a:blip r:embed="rId5"/>
              </a:buBlip>
            </a:pPr>
            <a:r>
              <a:rPr lang="en-US" sz="2000" b="1" dirty="0" smtClean="0">
                <a:solidFill>
                  <a:srgbClr val="7030A0"/>
                </a:solidFill>
              </a:rPr>
              <a:t> Policy of Rebalancing</a:t>
            </a:r>
          </a:p>
        </p:txBody>
      </p:sp>
      <p:sp>
        <p:nvSpPr>
          <p:cNvPr id="10" name="Rectangle 9"/>
          <p:cNvSpPr/>
          <p:nvPr/>
        </p:nvSpPr>
        <p:spPr>
          <a:xfrm>
            <a:off x="4335265" y="-71462"/>
            <a:ext cx="245131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Fund Management</a:t>
            </a:r>
            <a:endParaRPr lang="en-US" sz="4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14678" y="1590248"/>
            <a:ext cx="3500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>
                <a:solidFill>
                  <a:srgbClr val="660033"/>
                </a:solidFill>
              </a:rPr>
              <a:t>Liability Driven Investments (LDI)</a:t>
            </a:r>
            <a:endParaRPr lang="en-US" sz="1600" b="1" i="1" dirty="0">
              <a:solidFill>
                <a:srgbClr val="66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1357313" y="214313"/>
            <a:ext cx="5572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57422" y="142852"/>
            <a:ext cx="6429420" cy="697885"/>
          </a:xfrm>
          <a:prstGeom prst="snip2DiagRect">
            <a:avLst/>
          </a:prstGeom>
          <a:blipFill>
            <a:blip r:embed="rId3"/>
            <a:tile tx="0" ty="0" sx="100000" sy="100000" flip="none" algn="tl"/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perspectiveBelow"/>
            <a:lightRig rig="threePt" dir="t"/>
          </a:scene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Investment Policy Structure</a:t>
            </a:r>
            <a:endParaRPr lang="en-US" sz="3200" b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57290" y="1198324"/>
            <a:ext cx="700092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 Purpose / Scope of Policy</a:t>
            </a:r>
          </a:p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 Investment Objectives</a:t>
            </a:r>
          </a:p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 Investment Processes</a:t>
            </a:r>
          </a:p>
          <a:p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	</a:t>
            </a:r>
          </a:p>
          <a:p>
            <a:endParaRPr lang="en-US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en-US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en-US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en-US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en-US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 Investment Accounting / Valuation</a:t>
            </a:r>
          </a:p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 Reporting and Reviewing</a:t>
            </a:r>
            <a:endParaRPr lang="en-US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29190" y="2857496"/>
            <a:ext cx="335758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5"/>
              </a:buBlip>
            </a:pP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Authorized Investments</a:t>
            </a:r>
          </a:p>
          <a:p>
            <a:pPr>
              <a:buBlip>
                <a:blip r:embed="rId5"/>
              </a:buBlip>
            </a:pP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Investment Committee</a:t>
            </a:r>
          </a:p>
          <a:p>
            <a:pPr>
              <a:buBlip>
                <a:blip r:embed="rId5"/>
              </a:buBlip>
            </a:pP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Delegation of Authority</a:t>
            </a:r>
          </a:p>
          <a:p>
            <a:pPr>
              <a:buBlip>
                <a:blip r:embed="rId5"/>
              </a:buBlip>
            </a:pP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Standard of Prudence</a:t>
            </a:r>
          </a:p>
          <a:p>
            <a:pPr>
              <a:buBlip>
                <a:blip r:embed="rId5"/>
              </a:buBlip>
            </a:pP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Portfolio Strategies</a:t>
            </a:r>
          </a:p>
          <a:p>
            <a:pPr>
              <a:buBlip>
                <a:blip r:embed="rId5"/>
              </a:buBlip>
            </a:pP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Counterparties</a:t>
            </a:r>
          </a:p>
          <a:p>
            <a:pPr>
              <a:buBlip>
                <a:blip r:embed="rId5"/>
              </a:buBlip>
            </a:pP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Dealing through Brokers</a:t>
            </a:r>
            <a:endParaRPr lang="en-US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335265" y="-71462"/>
            <a:ext cx="245131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Fund Management</a:t>
            </a:r>
            <a:endParaRPr lang="en-US" sz="4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57290" y="3702610"/>
            <a:ext cx="3500462" cy="369332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ONLY CENTRAL GOVT SECURITIES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1357313" y="214313"/>
            <a:ext cx="5572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57422" y="142852"/>
            <a:ext cx="6429420" cy="697885"/>
          </a:xfrm>
          <a:prstGeom prst="snip2DiagRect">
            <a:avLst/>
          </a:prstGeom>
          <a:blipFill>
            <a:blip r:embed="rId3"/>
            <a:tile tx="0" ty="0" sx="100000" sy="100000" flip="none" algn="tl"/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perspectiveBelow"/>
            <a:lightRig rig="threePt" dir="t"/>
          </a:scene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Investment Approach</a:t>
            </a:r>
            <a:endParaRPr lang="en-US" sz="3200" b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00234" y="4559866"/>
            <a:ext cx="5214974" cy="400110"/>
          </a:xfrm>
          <a:prstGeom prst="rect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801702"/>
                </a:solidFill>
              </a:rPr>
              <a:t>C. Maximization of Returns</a:t>
            </a:r>
            <a:endParaRPr lang="en-US" sz="2000" b="1" dirty="0">
              <a:solidFill>
                <a:srgbClr val="80170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8464166">
            <a:off x="926743" y="2695691"/>
            <a:ext cx="4123025" cy="400110"/>
          </a:xfrm>
          <a:prstGeom prst="rect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801702"/>
                </a:solidFill>
              </a:rPr>
              <a:t>A. Managing Deposit Insurance Fund</a:t>
            </a:r>
            <a:endParaRPr lang="en-US" sz="2000" b="1" dirty="0">
              <a:solidFill>
                <a:srgbClr val="80170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2943863">
            <a:off x="3954490" y="2611757"/>
            <a:ext cx="4068388" cy="400110"/>
          </a:xfrm>
          <a:prstGeom prst="rect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801702"/>
                </a:solidFill>
              </a:rPr>
              <a:t>B. Maintenance of orderly cash flow</a:t>
            </a:r>
            <a:endParaRPr lang="en-US" sz="2000" b="1" dirty="0">
              <a:solidFill>
                <a:srgbClr val="80170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71802" y="5098333"/>
            <a:ext cx="34290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4"/>
              </a:buBlip>
            </a:pPr>
            <a:r>
              <a:rPr lang="en-US" sz="1600" b="1" dirty="0" smtClean="0">
                <a:solidFill>
                  <a:srgbClr val="002060"/>
                </a:solidFill>
              </a:rPr>
              <a:t>Principal Protection ?</a:t>
            </a:r>
          </a:p>
          <a:p>
            <a:pPr>
              <a:buBlip>
                <a:blip r:embed="rId4"/>
              </a:buBlip>
            </a:pPr>
            <a:endParaRPr lang="en-US" sz="1600" b="1" dirty="0" smtClean="0">
              <a:solidFill>
                <a:srgbClr val="002060"/>
              </a:solidFill>
            </a:endParaRPr>
          </a:p>
          <a:p>
            <a:pPr>
              <a:buBlip>
                <a:blip r:embed="rId4"/>
              </a:buBlip>
            </a:pPr>
            <a:r>
              <a:rPr lang="en-US" sz="1600" b="1" dirty="0" smtClean="0">
                <a:solidFill>
                  <a:srgbClr val="002060"/>
                </a:solidFill>
              </a:rPr>
              <a:t>Viability of Fund established ?</a:t>
            </a:r>
            <a:endParaRPr lang="en-US" sz="1600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57884" y="1500174"/>
            <a:ext cx="33575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4"/>
              </a:buBlip>
            </a:pPr>
            <a:r>
              <a:rPr lang="en-US" sz="1600" b="1" dirty="0" smtClean="0">
                <a:solidFill>
                  <a:srgbClr val="002060"/>
                </a:solidFill>
              </a:rPr>
              <a:t> Within Acceptable level of Risk</a:t>
            </a:r>
          </a:p>
          <a:p>
            <a:pPr>
              <a:buBlip>
                <a:blip r:embed="rId5"/>
              </a:buBlip>
            </a:pPr>
            <a:endParaRPr lang="en-US" sz="1600" b="1" dirty="0" smtClean="0"/>
          </a:p>
          <a:p>
            <a:pPr>
              <a:buBlip>
                <a:blip r:embed="rId4"/>
              </a:buBlip>
            </a:pPr>
            <a:r>
              <a:rPr lang="en-US" sz="1600" b="1" dirty="0" smtClean="0">
                <a:solidFill>
                  <a:srgbClr val="002060"/>
                </a:solidFill>
              </a:rPr>
              <a:t> No Target Returns</a:t>
            </a:r>
            <a:endParaRPr lang="en-US" sz="1600" b="1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406" y="1571612"/>
            <a:ext cx="3143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4"/>
              </a:buBlip>
            </a:pPr>
            <a:r>
              <a:rPr lang="en-US" sz="1600" b="1" dirty="0" smtClean="0">
                <a:solidFill>
                  <a:srgbClr val="002060"/>
                </a:solidFill>
              </a:rPr>
              <a:t> Meeting liabilities within defined planning period.</a:t>
            </a:r>
          </a:p>
          <a:p>
            <a:pPr>
              <a:buBlip>
                <a:blip r:embed="rId4"/>
              </a:buBlip>
            </a:pPr>
            <a:endParaRPr lang="en-US" sz="1600" dirty="0" smtClean="0"/>
          </a:p>
          <a:p>
            <a:pPr>
              <a:buBlip>
                <a:blip r:embed="rId4"/>
              </a:buBlip>
            </a:pPr>
            <a:r>
              <a:rPr lang="en-US" sz="1600" b="1" dirty="0" smtClean="0">
                <a:solidFill>
                  <a:srgbClr val="002060"/>
                </a:solidFill>
              </a:rPr>
              <a:t> An ALM / Structural  Liquidity Approach</a:t>
            </a:r>
            <a:endParaRPr lang="en-US" sz="1600" b="1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71868" y="2500306"/>
            <a:ext cx="17859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6"/>
              </a:buBlip>
            </a:pPr>
            <a:r>
              <a:rPr lang="en-US" dirty="0" smtClean="0"/>
              <a:t>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Strategies</a:t>
            </a:r>
          </a:p>
          <a:p>
            <a:pPr>
              <a:lnSpc>
                <a:spcPct val="150000"/>
              </a:lnSpc>
              <a:buBlip>
                <a:blip r:embed="rId6"/>
              </a:buBlip>
            </a:pP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Tool Kits</a:t>
            </a:r>
          </a:p>
          <a:p>
            <a:pPr>
              <a:lnSpc>
                <a:spcPct val="150000"/>
              </a:lnSpc>
              <a:buBlip>
                <a:blip r:embed="rId6"/>
              </a:buBlip>
            </a:pP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Benchmarks</a:t>
            </a:r>
          </a:p>
          <a:p>
            <a:pPr>
              <a:lnSpc>
                <a:spcPct val="150000"/>
              </a:lnSpc>
              <a:buBlip>
                <a:blip r:embed="rId6"/>
              </a:buBlip>
            </a:pP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Reviews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335265" y="-71462"/>
            <a:ext cx="245131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Fund Management</a:t>
            </a:r>
            <a:endParaRPr lang="en-US" sz="4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1357313" y="214313"/>
            <a:ext cx="5572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57422" y="142852"/>
            <a:ext cx="6429420" cy="697885"/>
          </a:xfrm>
          <a:prstGeom prst="snip2DiagRect">
            <a:avLst/>
          </a:prstGeom>
          <a:blipFill>
            <a:blip r:embed="rId3"/>
            <a:tile tx="0" ty="0" sx="100000" sy="100000" flip="none" algn="tl"/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perspectiveBelow"/>
            <a:lightRig rig="threePt" dir="t"/>
          </a:scene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Tools &amp; Benchmarking </a:t>
            </a:r>
            <a:endParaRPr lang="en-US" sz="3200" b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335265" y="-71462"/>
            <a:ext cx="245131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Fund Management</a:t>
            </a:r>
            <a:endParaRPr lang="en-US" sz="4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1142984"/>
            <a:ext cx="8643966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 Portfolio approach  - tracking of an ‘All Sovereign Bond Index’</a:t>
            </a:r>
          </a:p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 Duration ± Leeway Targeting</a:t>
            </a:r>
          </a:p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 ‘Tracking Error’ monitored </a:t>
            </a:r>
          </a:p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 Virtual </a:t>
            </a:r>
            <a:r>
              <a:rPr lang="en-US" b="1" dirty="0" err="1" smtClean="0">
                <a:solidFill>
                  <a:schemeClr val="tx2">
                    <a:lumMod val="50000"/>
                  </a:schemeClr>
                </a:solidFill>
              </a:rPr>
              <a:t>tranching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 of portfolio in to ‘core’ &amp; ‘current’ dynamically.</a:t>
            </a:r>
          </a:p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 ‘Market Risk’  - Higher of ‘Standardized Duration Method’ and ‘</a:t>
            </a:r>
            <a:r>
              <a:rPr lang="en-US" b="1" dirty="0" err="1" smtClean="0">
                <a:solidFill>
                  <a:schemeClr val="tx2">
                    <a:lumMod val="50000"/>
                  </a:schemeClr>
                </a:solidFill>
              </a:rPr>
              <a:t>VaR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 Method’  </a:t>
            </a:r>
          </a:p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 Time Weighted Return (TWR</a:t>
            </a:r>
            <a:r>
              <a:rPr lang="en-US" b="1" smtClean="0">
                <a:solidFill>
                  <a:schemeClr val="tx2">
                    <a:lumMod val="50000"/>
                  </a:schemeClr>
                </a:solidFill>
              </a:rPr>
              <a:t>) </a:t>
            </a:r>
            <a:endParaRPr lang="en-US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 Close watch on portfolio Duration and corresponding re-balancing</a:t>
            </a:r>
            <a:endParaRPr lang="en-US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00330" y="4274114"/>
            <a:ext cx="1928794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Main Constraints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357422" y="4675070"/>
            <a:ext cx="621510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5"/>
              </a:buBlip>
            </a:pPr>
            <a:r>
              <a:rPr lang="en-US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Single asset class held on fully-invested basis</a:t>
            </a:r>
          </a:p>
          <a:p>
            <a:pPr>
              <a:lnSpc>
                <a:spcPct val="150000"/>
              </a:lnSpc>
              <a:buBlip>
                <a:blip r:embed="rId5"/>
              </a:buBlip>
            </a:pPr>
            <a:r>
              <a:rPr lang="en-US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 Few money market instrument permissible</a:t>
            </a:r>
          </a:p>
          <a:p>
            <a:pPr>
              <a:lnSpc>
                <a:spcPct val="150000"/>
              </a:lnSpc>
              <a:buBlip>
                <a:blip r:embed="rId5"/>
              </a:buBlip>
            </a:pPr>
            <a:r>
              <a:rPr lang="en-US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 Both cash flow liquidity and market liquidity</a:t>
            </a:r>
          </a:p>
          <a:p>
            <a:pPr>
              <a:lnSpc>
                <a:spcPct val="150000"/>
              </a:lnSpc>
              <a:buBlip>
                <a:blip r:embed="rId5"/>
              </a:buBlip>
            </a:pPr>
            <a:r>
              <a:rPr lang="en-US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 Well-nigh absence of back –up funding facility  </a:t>
            </a:r>
            <a:endParaRPr lang="en-US" b="1" dirty="0">
              <a:solidFill>
                <a:srgbClr val="C00000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1357313" y="214313"/>
            <a:ext cx="5572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357422" y="142852"/>
            <a:ext cx="6429420" cy="697885"/>
          </a:xfrm>
          <a:prstGeom prst="snip2DiagRect">
            <a:avLst/>
          </a:prstGeom>
          <a:blipFill>
            <a:blip r:embed="rId3"/>
            <a:tile tx="0" ty="0" sx="100000" sy="100000" flip="none" algn="tl"/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perspectiveBelow"/>
            <a:lightRig rig="threePt" dir="t"/>
          </a:scene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Presentation Outline</a:t>
            </a:r>
            <a:endParaRPr lang="en-US" sz="3200" b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71870" y="1285860"/>
            <a:ext cx="507213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sz="2400" b="1" dirty="0" smtClean="0">
                <a:solidFill>
                  <a:srgbClr val="660033"/>
                </a:solidFill>
                <a:latin typeface="Verdana" pitchFamily="34" charset="0"/>
              </a:rPr>
              <a:t> About DICGC Funds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sz="2400" b="1" dirty="0" smtClean="0">
                <a:solidFill>
                  <a:srgbClr val="660033"/>
                </a:solidFill>
                <a:latin typeface="Verdana" pitchFamily="34" charset="0"/>
              </a:rPr>
              <a:t> Adequacy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sz="2400" b="1" dirty="0" smtClean="0">
                <a:solidFill>
                  <a:srgbClr val="660033"/>
                </a:solidFill>
                <a:latin typeface="Verdana" pitchFamily="34" charset="0"/>
              </a:rPr>
              <a:t> Management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sz="2400" b="1" dirty="0" smtClean="0">
                <a:solidFill>
                  <a:srgbClr val="660033"/>
                </a:solidFill>
                <a:latin typeface="Verdana" pitchFamily="34" charset="0"/>
              </a:rPr>
              <a:t> Governance</a:t>
            </a: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en-US" sz="2400" b="1" dirty="0" smtClean="0">
                <a:solidFill>
                  <a:srgbClr val="660033"/>
                </a:solidFill>
                <a:latin typeface="Verdana" pitchFamily="34" charset="0"/>
              </a:rPr>
              <a:t> Taxation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sz="2400" b="1" dirty="0" smtClean="0">
                <a:solidFill>
                  <a:srgbClr val="660033"/>
                </a:solidFill>
                <a:latin typeface="Verdana" pitchFamily="34" charset="0"/>
              </a:rPr>
              <a:t>Conclusion </a:t>
            </a:r>
            <a:endParaRPr lang="en-US" sz="2400" b="1" dirty="0">
              <a:solidFill>
                <a:srgbClr val="660033"/>
              </a:solidFill>
              <a:latin typeface="Verdana" pitchFamily="34" charset="0"/>
            </a:endParaRPr>
          </a:p>
        </p:txBody>
      </p:sp>
      <p:pic>
        <p:nvPicPr>
          <p:cNvPr id="12" name="Picture 11" descr="01-6x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282" y="2000240"/>
            <a:ext cx="3397921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285720" y="1477020"/>
            <a:ext cx="314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6C4BE7"/>
                </a:solidFill>
                <a:latin typeface="Bauhaus 93" pitchFamily="82" charset="0"/>
              </a:rPr>
              <a:t>Indian Experience</a:t>
            </a:r>
            <a:endParaRPr lang="en-US" sz="2000" dirty="0">
              <a:solidFill>
                <a:srgbClr val="6C4BE7"/>
              </a:solidFill>
              <a:latin typeface="Bauhaus 93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1357313" y="214313"/>
            <a:ext cx="5572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57422" y="142852"/>
            <a:ext cx="6429420" cy="697885"/>
          </a:xfrm>
          <a:prstGeom prst="snip2DiagRect">
            <a:avLst/>
          </a:prstGeom>
          <a:blipFill>
            <a:blip r:embed="rId3"/>
            <a:tile tx="0" ty="0" sx="100000" sy="100000" flip="none" algn="tl"/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perspectiveBelow"/>
            <a:lightRig rig="threePt" dir="t"/>
          </a:scene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Total Returns Route</a:t>
            </a:r>
            <a:endParaRPr lang="en-US" sz="3200" b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</p:txBody>
      </p:sp>
      <p:graphicFrame>
        <p:nvGraphicFramePr>
          <p:cNvPr id="5" name="Chart 4"/>
          <p:cNvGraphicFramePr/>
          <p:nvPr/>
        </p:nvGraphicFramePr>
        <p:xfrm>
          <a:off x="857224" y="1071546"/>
          <a:ext cx="7572428" cy="5357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Rectangle 6"/>
          <p:cNvSpPr/>
          <p:nvPr/>
        </p:nvSpPr>
        <p:spPr>
          <a:xfrm>
            <a:off x="4335265" y="-71462"/>
            <a:ext cx="245131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Fund Management</a:t>
            </a:r>
            <a:endParaRPr lang="en-US" sz="4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86314" y="5929330"/>
            <a:ext cx="3429024" cy="28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All Index of Clearing Corporation of India (CCIL) 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3571876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%</a:t>
            </a:r>
            <a:endParaRPr lang="en-US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1357313" y="214313"/>
            <a:ext cx="5572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57422" y="142852"/>
            <a:ext cx="6429420" cy="697885"/>
          </a:xfrm>
          <a:prstGeom prst="snip2DiagRect">
            <a:avLst/>
          </a:prstGeom>
          <a:blipFill>
            <a:blip r:embed="rId3"/>
            <a:tile tx="0" ty="0" sx="100000" sy="100000" flip="none" algn="tl"/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perspectiveBelow"/>
            <a:lightRig rig="threePt" dir="t"/>
          </a:scene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Transparency &amp; Disclosures</a:t>
            </a:r>
            <a:endParaRPr lang="en-US" sz="3200" b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35265" y="-71462"/>
            <a:ext cx="236635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Fund Governance</a:t>
            </a:r>
            <a:endParaRPr lang="en-US" sz="4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1357298"/>
            <a:ext cx="8215370" cy="5216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b="1" dirty="0" smtClean="0"/>
              <a:t> Expressly precluded  from taking speculative position</a:t>
            </a:r>
          </a:p>
          <a:p>
            <a:pPr>
              <a:buBlip>
                <a:blip r:embed="rId4"/>
              </a:buBlip>
            </a:pPr>
            <a:r>
              <a:rPr lang="en-US" b="1" dirty="0" smtClean="0"/>
              <a:t> Day-to-day audit of treasury transactions and procedures by external concurrent auditors</a:t>
            </a:r>
          </a:p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b="1" dirty="0" smtClean="0"/>
              <a:t> Daily Performance Dash Board before the CEO</a:t>
            </a:r>
          </a:p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b="1" dirty="0" smtClean="0"/>
              <a:t> Monthly Review by Investment Committee</a:t>
            </a:r>
          </a:p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b="1" dirty="0" smtClean="0"/>
              <a:t> Quarterly structured review by Audit Committee and Board</a:t>
            </a:r>
          </a:p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b="1" dirty="0" smtClean="0"/>
              <a:t> Annual Statutory Audit  by independent auditors and certification</a:t>
            </a:r>
          </a:p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b="1" dirty="0" smtClean="0"/>
              <a:t> Face / Book / Market Value of investments disclosed on-balance sheet</a:t>
            </a:r>
          </a:p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b="1" dirty="0" smtClean="0"/>
              <a:t> Significant Accounting Policy disclosure as per Indian GAAP</a:t>
            </a:r>
          </a:p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b="1" dirty="0" smtClean="0"/>
              <a:t> Disclosures about Repo / Reverse Repo transactions</a:t>
            </a:r>
          </a:p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b="1" dirty="0" smtClean="0"/>
              <a:t> Trades on Order Matching System and settlement through CCP.</a:t>
            </a:r>
          </a:p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b="1" dirty="0" smtClean="0"/>
              <a:t>  Direct member of RTGS</a:t>
            </a:r>
          </a:p>
          <a:p>
            <a:pPr>
              <a:lnSpc>
                <a:spcPct val="150000"/>
              </a:lnSpc>
            </a:pP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1357313" y="214313"/>
            <a:ext cx="5572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57422" y="142852"/>
            <a:ext cx="6429420" cy="697885"/>
          </a:xfrm>
          <a:prstGeom prst="snip2DiagRect">
            <a:avLst/>
          </a:prstGeom>
          <a:blipFill>
            <a:blip r:embed="rId3"/>
            <a:tile tx="0" ty="0" sx="100000" sy="100000" flip="none" algn="tl"/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perspectiveBelow"/>
            <a:lightRig rig="threePt" dir="t"/>
          </a:scene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Potential Impact of IFRS on Fund Size</a:t>
            </a:r>
            <a:endParaRPr lang="en-US" sz="3200" b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35265" y="-71462"/>
            <a:ext cx="236635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Fund Governance</a:t>
            </a:r>
            <a:endParaRPr lang="en-US" sz="4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1214422"/>
            <a:ext cx="7929618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 Industry Specific Guidance  may need to evolve at country level</a:t>
            </a:r>
          </a:p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 Change in value between trade and settlement day to be recognized</a:t>
            </a:r>
          </a:p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 Appropriate classification of Investments</a:t>
            </a:r>
          </a:p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 Fair Value Measurements</a:t>
            </a:r>
          </a:p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 Realized / Unrealized losses / gains in investments</a:t>
            </a:r>
          </a:p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 Inventory accounting method may change taxable income</a:t>
            </a:r>
          </a:p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 Transaction Costs Accounting</a:t>
            </a:r>
          </a:p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 Threshold of Contingent Liabilities</a:t>
            </a:r>
          </a:p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 Consolidation of Funds under control</a:t>
            </a:r>
          </a:p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 Risk Management Disclosure</a:t>
            </a:r>
          </a:p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 Risk Reporting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1357313" y="214313"/>
            <a:ext cx="5572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57422" y="142852"/>
            <a:ext cx="6429420" cy="697885"/>
          </a:xfrm>
          <a:prstGeom prst="snip2DiagRect">
            <a:avLst/>
          </a:prstGeom>
          <a:blipFill>
            <a:blip r:embed="rId3"/>
            <a:tile tx="0" ty="0" sx="100000" sy="100000" flip="none" algn="tl"/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perspectiveBelow"/>
            <a:lightRig rig="threePt" dir="t"/>
          </a:scene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Investment Value Buffer</a:t>
            </a:r>
            <a:endParaRPr lang="en-US" sz="3200" b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</p:txBody>
      </p:sp>
      <p:graphicFrame>
        <p:nvGraphicFramePr>
          <p:cNvPr id="7" name="Chart 6"/>
          <p:cNvGraphicFramePr/>
          <p:nvPr/>
        </p:nvGraphicFramePr>
        <p:xfrm>
          <a:off x="1357290" y="1000108"/>
          <a:ext cx="7143800" cy="5072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42844" y="4857760"/>
            <a:ext cx="14287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7030A0"/>
                </a:solidFill>
              </a:rPr>
              <a:t>INR Billions</a:t>
            </a:r>
            <a:endParaRPr lang="en-US" sz="1400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143932" y="4786322"/>
            <a:ext cx="14287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7030A0"/>
                </a:solidFill>
              </a:rPr>
              <a:t>INR Billions</a:t>
            </a:r>
            <a:endParaRPr lang="en-US" sz="1400" dirty="0">
              <a:solidFill>
                <a:srgbClr val="7030A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335265" y="-71462"/>
            <a:ext cx="236635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Fund Governance</a:t>
            </a:r>
            <a:endParaRPr lang="en-US" sz="4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1357313" y="214313"/>
            <a:ext cx="5572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57422" y="142852"/>
            <a:ext cx="6429420" cy="697885"/>
          </a:xfrm>
          <a:prstGeom prst="snip2DiagRect">
            <a:avLst/>
          </a:prstGeom>
          <a:blipFill>
            <a:blip r:embed="rId3"/>
            <a:tile tx="0" ty="0" sx="100000" sy="100000" flip="none" algn="tl"/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perspectiveBelow"/>
            <a:lightRig rig="threePt" dir="t"/>
          </a:scene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Jury is Out</a:t>
            </a:r>
            <a:endParaRPr lang="en-US" sz="3200" b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1428736"/>
            <a:ext cx="650085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4"/>
              </a:buBlip>
            </a:pPr>
            <a:r>
              <a:rPr lang="en-US" b="1" dirty="0" smtClean="0"/>
              <a:t> Active or Passive Management ?</a:t>
            </a:r>
          </a:p>
          <a:p>
            <a:pPr>
              <a:buBlip>
                <a:blip r:embed="rId4"/>
              </a:buBlip>
            </a:pPr>
            <a:endParaRPr lang="en-US" b="1" dirty="0" smtClean="0"/>
          </a:p>
          <a:p>
            <a:pPr>
              <a:buBlip>
                <a:blip r:embed="rId4"/>
              </a:buBlip>
            </a:pPr>
            <a:r>
              <a:rPr lang="en-US" b="1" dirty="0" smtClean="0"/>
              <a:t> Trading Portfolio ?</a:t>
            </a:r>
          </a:p>
          <a:p>
            <a:pPr>
              <a:buBlip>
                <a:blip r:embed="rId4"/>
              </a:buBlip>
            </a:pPr>
            <a:endParaRPr lang="en-US" b="1" dirty="0" smtClean="0"/>
          </a:p>
          <a:p>
            <a:pPr>
              <a:buBlip>
                <a:blip r:embed="rId4"/>
              </a:buBlip>
            </a:pPr>
            <a:r>
              <a:rPr lang="en-US" b="1" dirty="0" smtClean="0"/>
              <a:t> Asset  Class Diversification ?</a:t>
            </a:r>
          </a:p>
          <a:p>
            <a:pPr>
              <a:buBlip>
                <a:blip r:embed="rId4"/>
              </a:buBlip>
            </a:pPr>
            <a:endParaRPr lang="en-US" b="1" dirty="0" smtClean="0"/>
          </a:p>
          <a:p>
            <a:pPr>
              <a:buBlip>
                <a:blip r:embed="rId4"/>
              </a:buBlip>
            </a:pPr>
            <a:r>
              <a:rPr lang="en-US" b="1" dirty="0" smtClean="0"/>
              <a:t> More risk management  instruments ?</a:t>
            </a:r>
          </a:p>
          <a:p>
            <a:pPr>
              <a:buBlip>
                <a:blip r:embed="rId4"/>
              </a:buBlip>
            </a:pPr>
            <a:endParaRPr lang="en-US" b="1" dirty="0" smtClean="0"/>
          </a:p>
          <a:p>
            <a:pPr>
              <a:buBlip>
                <a:blip r:embed="rId4"/>
              </a:buBlip>
            </a:pPr>
            <a:r>
              <a:rPr lang="en-US" b="1" dirty="0" smtClean="0"/>
              <a:t> Best method for credit lines / back-stops ?</a:t>
            </a:r>
          </a:p>
          <a:p>
            <a:pPr>
              <a:buBlip>
                <a:blip r:embed="rId4"/>
              </a:buBlip>
            </a:pPr>
            <a:endParaRPr lang="en-US" b="1" dirty="0" smtClean="0"/>
          </a:p>
          <a:p>
            <a:pPr>
              <a:buBlip>
                <a:blip r:embed="rId4"/>
              </a:buBlip>
            </a:pPr>
            <a:r>
              <a:rPr lang="en-US" b="1" dirty="0" smtClean="0"/>
              <a:t> Governance Angle – Arms length from the Central Bank</a:t>
            </a:r>
          </a:p>
          <a:p>
            <a:pPr>
              <a:buBlip>
                <a:blip r:embed="rId4"/>
              </a:buBlip>
            </a:pPr>
            <a:endParaRPr lang="en-US" b="1" dirty="0" smtClean="0"/>
          </a:p>
          <a:p>
            <a:pPr>
              <a:buBlip>
                <a:blip r:embed="rId4"/>
              </a:buBlip>
            </a:pPr>
            <a:r>
              <a:rPr lang="en-US" b="1" dirty="0" smtClean="0"/>
              <a:t> Legal Authority for New products / avenues</a:t>
            </a:r>
          </a:p>
          <a:p>
            <a:pPr>
              <a:buBlip>
                <a:blip r:embed="rId4"/>
              </a:buBlip>
            </a:pPr>
            <a:endParaRPr lang="en-US" b="1" dirty="0"/>
          </a:p>
        </p:txBody>
      </p:sp>
      <p:sp>
        <p:nvSpPr>
          <p:cNvPr id="7" name="Rectangle 6"/>
          <p:cNvSpPr/>
          <p:nvPr/>
        </p:nvSpPr>
        <p:spPr>
          <a:xfrm>
            <a:off x="4335265" y="-71462"/>
            <a:ext cx="236635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Fund Governance</a:t>
            </a:r>
            <a:endParaRPr lang="en-US" sz="4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286512" y="1500174"/>
          <a:ext cx="2571768" cy="2164080"/>
        </p:xfrm>
        <a:graphic>
          <a:graphicData uri="http://schemas.openxmlformats.org/drawingml/2006/table">
            <a:tbl>
              <a:tblPr firstRow="1" bandRow="1">
                <a:effectLst/>
                <a:tableStyleId>{72833802-FEF1-4C79-8D5D-14CF1EAF98D9}</a:tableStyleId>
              </a:tblPr>
              <a:tblGrid>
                <a:gridCol w="2571768"/>
              </a:tblGrid>
              <a:tr h="31748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Flexing Fund Muscle</a:t>
                      </a:r>
                    </a:p>
                    <a:p>
                      <a:pPr algn="ctr"/>
                      <a:r>
                        <a:rPr lang="en-US" sz="2000" dirty="0" smtClean="0"/>
                        <a:t> in the Market  - Risks</a:t>
                      </a:r>
                      <a:endParaRPr lang="en-US" sz="2000" dirty="0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  <a:blipFill>
                      <a:blip r:embed="rId5"/>
                      <a:tile tx="0" ty="0" sx="100000" sy="100000" flip="none" algn="tl"/>
                    </a:blipFill>
                  </a:tcPr>
                </a:tc>
              </a:tr>
              <a:tr h="317488">
                <a:tc>
                  <a:txBody>
                    <a:bodyPr/>
                    <a:lstStyle/>
                    <a:p>
                      <a:pPr>
                        <a:buFontTx/>
                        <a:buBlip>
                          <a:blip r:embed="rId6"/>
                        </a:buBlip>
                      </a:pPr>
                      <a:r>
                        <a:rPr lang="en-US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Market</a:t>
                      </a:r>
                      <a:r>
                        <a:rPr lang="en-US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Signaling</a:t>
                      </a:r>
                      <a:endParaRPr lang="en-US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317488">
                <a:tc>
                  <a:txBody>
                    <a:bodyPr/>
                    <a:lstStyle/>
                    <a:p>
                      <a:pPr>
                        <a:buFontTx/>
                        <a:buBlip>
                          <a:blip r:embed="rId6"/>
                        </a:buBlip>
                      </a:pPr>
                      <a:r>
                        <a:rPr lang="en-US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Depositors Perception</a:t>
                      </a:r>
                      <a:endParaRPr lang="en-US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cell3D prstMaterial="dkEdge">
                      <a:bevel prst="slope"/>
                      <a:lightRig rig="flood" dir="t"/>
                    </a:cell3D>
                  </a:tcPr>
                </a:tc>
              </a:tr>
              <a:tr h="317488">
                <a:tc>
                  <a:txBody>
                    <a:bodyPr/>
                    <a:lstStyle/>
                    <a:p>
                      <a:pPr>
                        <a:buFontTx/>
                        <a:buBlip>
                          <a:blip r:embed="rId6"/>
                        </a:buBlip>
                      </a:pPr>
                      <a:r>
                        <a:rPr lang="en-US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Shallow G-Sec Market</a:t>
                      </a:r>
                      <a:endParaRPr lang="en-US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317488">
                <a:tc>
                  <a:txBody>
                    <a:bodyPr/>
                    <a:lstStyle/>
                    <a:p>
                      <a:pPr>
                        <a:buFontTx/>
                        <a:buBlip>
                          <a:blip r:embed="rId6"/>
                        </a:buBlip>
                      </a:pPr>
                      <a:r>
                        <a:rPr lang="en-US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Book profit vs. Return</a:t>
                      </a:r>
                      <a:endParaRPr lang="en-US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1357313" y="214313"/>
            <a:ext cx="5572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57422" y="142852"/>
            <a:ext cx="6429420" cy="697885"/>
          </a:xfrm>
          <a:prstGeom prst="snip2DiagRect">
            <a:avLst/>
          </a:prstGeom>
          <a:blipFill>
            <a:blip r:embed="rId3"/>
            <a:tile tx="0" ty="0" sx="100000" sy="100000" flip="none" algn="tl"/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perspectiveBelow"/>
            <a:lightRig rig="threePt" dir="t"/>
          </a:scene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Canons of Taxation on Fund</a:t>
            </a:r>
            <a:endParaRPr lang="en-US" sz="3200" b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1357298"/>
            <a:ext cx="8429684" cy="4708981"/>
          </a:xfrm>
          <a:prstGeom prst="rect">
            <a:avLst/>
          </a:prstGeom>
          <a:ln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1">
              <a:lnSpc>
                <a:spcPct val="150000"/>
              </a:lnSpc>
              <a:buBlip>
                <a:blip r:embed="rId4"/>
              </a:buBlip>
            </a:pP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  Exempt from Income Tax between 1962 and 1987 (25 years)</a:t>
            </a:r>
          </a:p>
          <a:p>
            <a:pPr lvl="1">
              <a:lnSpc>
                <a:spcPct val="150000"/>
              </a:lnSpc>
              <a:buBlip>
                <a:blip r:embed="rId4"/>
              </a:buBlip>
            </a:pP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  Now, Among top 10 Corporate Tax Payers in India</a:t>
            </a:r>
          </a:p>
          <a:p>
            <a:pPr lvl="1">
              <a:lnSpc>
                <a:spcPct val="150000"/>
              </a:lnSpc>
              <a:buBlip>
                <a:blip r:embed="rId4"/>
              </a:buBlip>
            </a:pP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 Taxed like any mercantile company - no special status for premiums</a:t>
            </a:r>
          </a:p>
          <a:p>
            <a:pPr lvl="1">
              <a:lnSpc>
                <a:spcPct val="150000"/>
              </a:lnSpc>
              <a:buBlip>
                <a:blip r:embed="rId4"/>
              </a:buBlip>
            </a:pP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  Demand of  Service Tax on par with non-life insurance diffused</a:t>
            </a:r>
          </a:p>
          <a:p>
            <a:pPr lvl="1">
              <a:lnSpc>
                <a:spcPct val="150000"/>
              </a:lnSpc>
              <a:buBlip>
                <a:blip r:embed="rId4"/>
              </a:buBlip>
            </a:pP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  Substantial amounts locked up in dispute with Tax Authorities</a:t>
            </a:r>
          </a:p>
          <a:p>
            <a:pPr lvl="1"/>
            <a:endParaRPr lang="en-US" sz="20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lvl="1">
              <a:buBlip>
                <a:blip r:embed="rId4"/>
              </a:buBlip>
            </a:pP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  Premium being tax deductible in the insured bank’s hands, cost impact  is less in case of profit making banks compared to loss making banks</a:t>
            </a:r>
          </a:p>
          <a:p>
            <a:pPr lvl="1">
              <a:buBlip>
                <a:blip r:embed="rId4"/>
              </a:buBlip>
            </a:pPr>
            <a:endParaRPr lang="en-US" sz="20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lvl="1">
              <a:buBlip>
                <a:blip r:embed="rId4"/>
              </a:buBlip>
            </a:pP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  Fund build-up during non-crisis time thwarted by higher tax liabilities</a:t>
            </a:r>
          </a:p>
          <a:p>
            <a:pPr lvl="1">
              <a:lnSpc>
                <a:spcPct val="150000"/>
              </a:lnSpc>
              <a:buBlip>
                <a:blip r:embed="rId4"/>
              </a:buBlip>
            </a:pP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</a:rPr>
              <a:t> Pay Box mandate compounds inability for tax planning </a:t>
            </a:r>
          </a:p>
          <a:p>
            <a:endParaRPr lang="en-US" sz="2000" b="1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08923" y="-71462"/>
            <a:ext cx="122039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Taxation</a:t>
            </a:r>
            <a:endParaRPr lang="en-US" sz="4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1357313" y="214313"/>
            <a:ext cx="5572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57422" y="142852"/>
            <a:ext cx="6429420" cy="697885"/>
          </a:xfrm>
          <a:prstGeom prst="snip2DiagRect">
            <a:avLst/>
          </a:prstGeom>
          <a:blipFill>
            <a:blip r:embed="rId3"/>
            <a:tile tx="0" ty="0" sx="100000" sy="100000" flip="none" algn="tl"/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perspectiveBelow"/>
            <a:lightRig rig="threePt" dir="t"/>
          </a:scene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Fund build-up in non-crisis time</a:t>
            </a:r>
            <a:endParaRPr lang="en-US" sz="3200" b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071670" y="1357298"/>
          <a:ext cx="5857916" cy="4875162"/>
        </p:xfrm>
        <a:graphic>
          <a:graphicData uri="http://schemas.openxmlformats.org/drawingml/2006/table">
            <a:tbl>
              <a:tblPr/>
              <a:tblGrid>
                <a:gridCol w="1357322"/>
                <a:gridCol w="1214446"/>
                <a:gridCol w="1143008"/>
                <a:gridCol w="1071570"/>
                <a:gridCol w="1071570"/>
              </a:tblGrid>
              <a:tr h="39886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accent2"/>
                          </a:solidFill>
                          <a:latin typeface="Arial"/>
                          <a:ea typeface="MS Mincho"/>
                          <a:cs typeface="Mangal"/>
                        </a:rPr>
                        <a:t>Year </a:t>
                      </a:r>
                      <a:endParaRPr lang="en-US" sz="1600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accent2"/>
                          </a:solidFill>
                          <a:latin typeface="Arial"/>
                          <a:ea typeface="MS Mincho"/>
                          <a:cs typeface="Mangal"/>
                        </a:rPr>
                        <a:t>Gross DI </a:t>
                      </a:r>
                      <a:r>
                        <a:rPr lang="en-US" sz="1600" b="1" dirty="0">
                          <a:solidFill>
                            <a:schemeClr val="accent2"/>
                          </a:solidFill>
                          <a:latin typeface="Arial"/>
                          <a:ea typeface="MS Mincho"/>
                          <a:cs typeface="Mangal"/>
                        </a:rPr>
                        <a:t>Claims</a:t>
                      </a:r>
                      <a:endParaRPr lang="en-US" sz="1600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accent2"/>
                          </a:solidFill>
                          <a:latin typeface="Arial"/>
                          <a:ea typeface="MS Mincho"/>
                          <a:cs typeface="Mangal"/>
                        </a:rPr>
                        <a:t>Tax Liabilities provided for</a:t>
                      </a:r>
                      <a:endParaRPr lang="en-US" sz="1600" dirty="0">
                        <a:solidFill>
                          <a:schemeClr val="accent2"/>
                        </a:solidFill>
                        <a:latin typeface="Times New Roman"/>
                        <a:ea typeface="MS Mincho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886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/>
                          <a:ea typeface="MS Mincho"/>
                          <a:cs typeface="Mangal"/>
                        </a:rPr>
                        <a:t>1999-00</a:t>
                      </a:r>
                      <a:endParaRPr lang="en-US" sz="1800" dirty="0">
                        <a:latin typeface="Times New Roman"/>
                        <a:ea typeface="MS Mincho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Arial"/>
                          <a:ea typeface="MS Mincho"/>
                          <a:cs typeface="Mangal"/>
                        </a:rPr>
                        <a:t>6.35</a:t>
                      </a:r>
                      <a:endParaRPr lang="en-US" sz="1800" dirty="0">
                        <a:latin typeface="Times New Roman"/>
                        <a:ea typeface="MS Mincho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Arial"/>
                        <a:ea typeface="MS Mincho"/>
                        <a:cs typeface="Mang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latin typeface="Arial"/>
                        <a:ea typeface="MS Mincho"/>
                        <a:cs typeface="Mang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latin typeface="Arial"/>
                        <a:ea typeface="MS Mincho"/>
                        <a:cs typeface="Mang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Arial"/>
                          <a:ea typeface="MS Mincho"/>
                          <a:cs typeface="Mangal"/>
                        </a:rPr>
                        <a:t>27.36</a:t>
                      </a:r>
                      <a:endParaRPr lang="en-US" sz="1800" dirty="0">
                        <a:latin typeface="Times New Roman"/>
                        <a:ea typeface="MS Mincho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Arial"/>
                          <a:ea typeface="MS Mincho"/>
                          <a:cs typeface="Mangal"/>
                        </a:rPr>
                        <a:t>0.76</a:t>
                      </a:r>
                      <a:endParaRPr lang="en-US" sz="1800" dirty="0">
                        <a:latin typeface="Times New Roman"/>
                        <a:ea typeface="MS Mincho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Arial"/>
                        <a:ea typeface="MS Mincho"/>
                        <a:cs typeface="Mang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latin typeface="Arial"/>
                        <a:ea typeface="MS Mincho"/>
                        <a:cs typeface="Mang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latin typeface="Arial"/>
                        <a:ea typeface="MS Mincho"/>
                        <a:cs typeface="Mang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Arial"/>
                          <a:ea typeface="MS Mincho"/>
                          <a:cs typeface="Mangal"/>
                        </a:rPr>
                        <a:t>12.96</a:t>
                      </a:r>
                      <a:endParaRPr lang="en-US" sz="1800" dirty="0">
                        <a:latin typeface="Times New Roman"/>
                        <a:ea typeface="MS Mincho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886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/>
                          <a:ea typeface="MS Mincho"/>
                          <a:cs typeface="Mangal"/>
                        </a:rPr>
                        <a:t>2000-01</a:t>
                      </a:r>
                      <a:endParaRPr lang="en-US" sz="1800" dirty="0">
                        <a:latin typeface="Times New Roman"/>
                        <a:ea typeface="MS Mincho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Arial"/>
                          <a:ea typeface="MS Mincho"/>
                          <a:cs typeface="Mangal"/>
                        </a:rPr>
                        <a:t>5.55</a:t>
                      </a:r>
                      <a:endParaRPr lang="en-US" sz="1800" dirty="0">
                        <a:latin typeface="Times New Roman"/>
                        <a:ea typeface="MS Mincho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Arial"/>
                          <a:ea typeface="MS Mincho"/>
                          <a:cs typeface="Mangal"/>
                        </a:rPr>
                        <a:t>1.69</a:t>
                      </a:r>
                      <a:endParaRPr lang="en-US" sz="1800" dirty="0">
                        <a:latin typeface="Times New Roman"/>
                        <a:ea typeface="MS Mincho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886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MS Mincho"/>
                          <a:cs typeface="Mangal"/>
                        </a:rPr>
                        <a:t>2001-02</a:t>
                      </a:r>
                      <a:endParaRPr lang="en-US" sz="1800">
                        <a:latin typeface="Times New Roman"/>
                        <a:ea typeface="MS Mincho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Arial"/>
                          <a:ea typeface="MS Mincho"/>
                          <a:cs typeface="Mangal"/>
                        </a:rPr>
                        <a:t>4.45</a:t>
                      </a:r>
                      <a:endParaRPr lang="en-US" sz="1800" dirty="0">
                        <a:latin typeface="Times New Roman"/>
                        <a:ea typeface="MS Mincho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Arial"/>
                          <a:ea typeface="MS Mincho"/>
                          <a:cs typeface="Mangal"/>
                        </a:rPr>
                        <a:t>2.67</a:t>
                      </a:r>
                      <a:endParaRPr lang="en-US" sz="1800" dirty="0">
                        <a:latin typeface="Times New Roman"/>
                        <a:ea typeface="MS Mincho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886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MS Mincho"/>
                          <a:cs typeface="Mangal"/>
                        </a:rPr>
                        <a:t>2002-03</a:t>
                      </a:r>
                      <a:endParaRPr lang="en-US" sz="1800">
                        <a:latin typeface="Times New Roman"/>
                        <a:ea typeface="MS Mincho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Arial"/>
                          <a:ea typeface="MS Mincho"/>
                          <a:cs typeface="Mangal"/>
                        </a:rPr>
                        <a:t>1.63</a:t>
                      </a:r>
                      <a:endParaRPr lang="en-US" sz="1800" dirty="0">
                        <a:latin typeface="Times New Roman"/>
                        <a:ea typeface="MS Mincho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Arial"/>
                          <a:ea typeface="MS Mincho"/>
                          <a:cs typeface="Mangal"/>
                        </a:rPr>
                        <a:t>5.79</a:t>
                      </a:r>
                      <a:endParaRPr lang="en-US" sz="1800" dirty="0">
                        <a:latin typeface="Times New Roman"/>
                        <a:ea typeface="MS Mincho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886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MS Mincho"/>
                          <a:cs typeface="Mangal"/>
                        </a:rPr>
                        <a:t>2003-04</a:t>
                      </a:r>
                      <a:endParaRPr lang="en-US" sz="1800">
                        <a:latin typeface="Times New Roman"/>
                        <a:ea typeface="MS Mincho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Arial"/>
                          <a:ea typeface="MS Mincho"/>
                          <a:cs typeface="Mangal"/>
                        </a:rPr>
                        <a:t>9.38</a:t>
                      </a:r>
                      <a:endParaRPr lang="en-US" sz="1800" dirty="0">
                        <a:latin typeface="Times New Roman"/>
                        <a:ea typeface="MS Mincho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Arial"/>
                          <a:ea typeface="MS Mincho"/>
                          <a:cs typeface="Mangal"/>
                        </a:rPr>
                        <a:t>2.03</a:t>
                      </a:r>
                      <a:endParaRPr lang="en-US" sz="1800" dirty="0">
                        <a:latin typeface="Times New Roman"/>
                        <a:ea typeface="MS Mincho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886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/>
                          <a:ea typeface="MS Mincho"/>
                          <a:cs typeface="Mangal"/>
                        </a:rPr>
                        <a:t>2004-05</a:t>
                      </a:r>
                      <a:endParaRPr lang="en-US" sz="1800" dirty="0">
                        <a:latin typeface="Times New Roman"/>
                        <a:ea typeface="MS Mincho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Arial"/>
                          <a:ea typeface="MS Mincho"/>
                          <a:cs typeface="Mangal"/>
                        </a:rPr>
                        <a:t>10.01</a:t>
                      </a:r>
                      <a:endParaRPr lang="en-US" sz="1800" dirty="0">
                        <a:latin typeface="Times New Roman"/>
                        <a:ea typeface="MS Mincho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Arial"/>
                        <a:ea typeface="MS Mincho"/>
                        <a:cs typeface="Mang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latin typeface="Arial"/>
                        <a:ea typeface="MS Mincho"/>
                        <a:cs typeface="Mang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latin typeface="Arial"/>
                        <a:ea typeface="MS Mincho"/>
                        <a:cs typeface="Mang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Arial"/>
                          <a:ea typeface="MS Mincho"/>
                          <a:cs typeface="Mangal"/>
                        </a:rPr>
                        <a:t>27.06</a:t>
                      </a:r>
                      <a:endParaRPr lang="en-US" sz="1800" dirty="0">
                        <a:latin typeface="Times New Roman"/>
                        <a:ea typeface="MS Mincho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Arial"/>
                          <a:ea typeface="MS Mincho"/>
                          <a:cs typeface="Mangal"/>
                        </a:rPr>
                        <a:t>3.23</a:t>
                      </a:r>
                      <a:endParaRPr lang="en-US" sz="1800" dirty="0">
                        <a:latin typeface="Times New Roman"/>
                        <a:ea typeface="MS Mincho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Arial"/>
                        <a:ea typeface="MS Mincho"/>
                        <a:cs typeface="Mang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latin typeface="Arial"/>
                        <a:ea typeface="MS Mincho"/>
                        <a:cs typeface="Mang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latin typeface="Arial"/>
                        <a:ea typeface="MS Mincho"/>
                        <a:cs typeface="Mang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Arial"/>
                          <a:ea typeface="MS Mincho"/>
                          <a:cs typeface="Mangal"/>
                        </a:rPr>
                        <a:t>55.56</a:t>
                      </a:r>
                      <a:endParaRPr lang="en-US" sz="1800" dirty="0">
                        <a:latin typeface="Times New Roman"/>
                        <a:ea typeface="MS Mincho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886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/>
                          <a:ea typeface="MS Mincho"/>
                          <a:cs typeface="Mangal"/>
                        </a:rPr>
                        <a:t>2005-06</a:t>
                      </a:r>
                      <a:endParaRPr lang="en-US" sz="1800" dirty="0">
                        <a:latin typeface="Times New Roman"/>
                        <a:ea typeface="MS Mincho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Arial"/>
                          <a:ea typeface="MS Mincho"/>
                          <a:cs typeface="Mangal"/>
                        </a:rPr>
                        <a:t>2.94</a:t>
                      </a:r>
                      <a:endParaRPr lang="en-US" sz="1800" dirty="0">
                        <a:latin typeface="Times New Roman"/>
                        <a:ea typeface="MS Mincho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Arial"/>
                          <a:ea typeface="MS Mincho"/>
                          <a:cs typeface="Mangal"/>
                        </a:rPr>
                        <a:t>10.99</a:t>
                      </a:r>
                      <a:endParaRPr lang="en-US" sz="1800" dirty="0">
                        <a:latin typeface="Times New Roman"/>
                        <a:ea typeface="MS Mincho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886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/>
                          <a:ea typeface="MS Mincho"/>
                          <a:cs typeface="Mangal"/>
                        </a:rPr>
                        <a:t>2006-07</a:t>
                      </a:r>
                      <a:endParaRPr lang="en-US" sz="1800" dirty="0">
                        <a:latin typeface="Times New Roman"/>
                        <a:ea typeface="MS Mincho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Arial"/>
                          <a:ea typeface="MS Mincho"/>
                          <a:cs typeface="Mangal"/>
                        </a:rPr>
                        <a:t>3.23</a:t>
                      </a:r>
                      <a:endParaRPr lang="en-US" sz="1800" dirty="0">
                        <a:latin typeface="Times New Roman"/>
                        <a:ea typeface="MS Mincho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Arial"/>
                          <a:ea typeface="MS Mincho"/>
                          <a:cs typeface="Mangal"/>
                        </a:rPr>
                        <a:t>13.56</a:t>
                      </a:r>
                      <a:endParaRPr lang="en-US" sz="1800" dirty="0">
                        <a:latin typeface="Times New Roman"/>
                        <a:ea typeface="MS Mincho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886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MS Mincho"/>
                          <a:cs typeface="Mangal"/>
                        </a:rPr>
                        <a:t>2007-08</a:t>
                      </a:r>
                      <a:endParaRPr lang="en-US" sz="1800">
                        <a:latin typeface="Times New Roman"/>
                        <a:ea typeface="MS Mincho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Arial"/>
                          <a:ea typeface="MS Mincho"/>
                          <a:cs typeface="Mangal"/>
                        </a:rPr>
                        <a:t>1.80</a:t>
                      </a:r>
                      <a:endParaRPr lang="en-US" sz="1800" dirty="0">
                        <a:latin typeface="Times New Roman"/>
                        <a:ea typeface="MS Mincho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Arial"/>
                          <a:ea typeface="MS Mincho"/>
                          <a:cs typeface="Mangal"/>
                        </a:rPr>
                        <a:t>14.92</a:t>
                      </a:r>
                      <a:endParaRPr lang="en-US" sz="1800" dirty="0">
                        <a:latin typeface="Times New Roman"/>
                        <a:ea typeface="MS Mincho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886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MS Mincho"/>
                          <a:cs typeface="Mangal"/>
                        </a:rPr>
                        <a:t>2008-09</a:t>
                      </a:r>
                      <a:endParaRPr lang="en-US" sz="1800">
                        <a:latin typeface="Times New Roman"/>
                        <a:ea typeface="MS Mincho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Arial"/>
                          <a:ea typeface="MS Mincho"/>
                          <a:cs typeface="Mangal"/>
                        </a:rPr>
                        <a:t>9.09</a:t>
                      </a:r>
                      <a:endParaRPr lang="en-US" sz="1800" dirty="0">
                        <a:latin typeface="Times New Roman"/>
                        <a:ea typeface="MS Mincho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Arial"/>
                          <a:ea typeface="MS Mincho"/>
                          <a:cs typeface="Mangal"/>
                        </a:rPr>
                        <a:t>12.85</a:t>
                      </a:r>
                      <a:endParaRPr lang="en-US" sz="1800" dirty="0">
                        <a:latin typeface="Times New Roman"/>
                        <a:ea typeface="MS Mincho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886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rial"/>
                          <a:ea typeface="MS Mincho"/>
                          <a:cs typeface="Mangal"/>
                        </a:rPr>
                        <a:t>Total</a:t>
                      </a:r>
                      <a:endParaRPr lang="en-US" sz="1800" dirty="0">
                        <a:latin typeface="Times New Roman"/>
                        <a:ea typeface="MS Mincho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Arial"/>
                          <a:ea typeface="MS Mincho"/>
                          <a:cs typeface="Mangal"/>
                        </a:rPr>
                        <a:t>54.43</a:t>
                      </a:r>
                      <a:endParaRPr lang="en-US" sz="1800" dirty="0">
                        <a:latin typeface="Times New Roman"/>
                        <a:ea typeface="MS Mincho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Arial"/>
                          <a:ea typeface="MS Mincho"/>
                          <a:cs typeface="Mangal"/>
                        </a:rPr>
                        <a:t>68.51</a:t>
                      </a:r>
                      <a:endParaRPr lang="en-US" sz="1800" dirty="0">
                        <a:latin typeface="Times New Roman"/>
                        <a:ea typeface="MS Mincho"/>
                        <a:cs typeface="Mang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708923" y="-71462"/>
            <a:ext cx="122039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Taxation</a:t>
            </a:r>
            <a:endParaRPr lang="en-US" sz="4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29454" y="1071547"/>
            <a:ext cx="12144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INR Billions</a:t>
            </a:r>
            <a:endParaRPr lang="en-US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" name="Left Brace 8"/>
          <p:cNvSpPr/>
          <p:nvPr/>
        </p:nvSpPr>
        <p:spPr>
          <a:xfrm>
            <a:off x="1428728" y="1785926"/>
            <a:ext cx="642942" cy="185738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0" name="Left Brace 9"/>
          <p:cNvSpPr/>
          <p:nvPr/>
        </p:nvSpPr>
        <p:spPr>
          <a:xfrm>
            <a:off x="1428728" y="3929066"/>
            <a:ext cx="642942" cy="185738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28628" y="1345156"/>
            <a:ext cx="15716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2"/>
                </a:solidFill>
              </a:rPr>
              <a:t>Premium  @</a:t>
            </a:r>
            <a:endParaRPr lang="en-US" sz="1600" b="1" dirty="0">
              <a:solidFill>
                <a:schemeClr val="accent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8628" y="2559602"/>
            <a:ext cx="1142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0.05 %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28596" y="4631304"/>
            <a:ext cx="1142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0.10%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42910" y="1288399"/>
            <a:ext cx="8286808" cy="480131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n-GB" b="1" dirty="0" smtClean="0">
                <a:solidFill>
                  <a:schemeClr val="bg2">
                    <a:lumMod val="1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Changed financial systems dynamics  -revisit of the </a:t>
            </a:r>
            <a:r>
              <a:rPr lang="en-GB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public policy objectives  and mandate 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for effective DI funding in India.</a:t>
            </a:r>
          </a:p>
          <a:p>
            <a:endParaRPr lang="en-GB" b="1" dirty="0" smtClean="0">
              <a:solidFill>
                <a:schemeClr val="bg2">
                  <a:lumMod val="10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pPr>
              <a:buBlip>
                <a:blip r:embed="rId3"/>
              </a:buBlip>
            </a:pPr>
            <a:r>
              <a:rPr lang="en-GB" b="1" dirty="0" smtClean="0">
                <a:solidFill>
                  <a:schemeClr val="bg2">
                    <a:lumMod val="1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GB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Weak recoveries 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with category-wise, region-wise </a:t>
            </a:r>
            <a:r>
              <a:rPr lang="en-GB" b="1" dirty="0" err="1" smtClean="0">
                <a:solidFill>
                  <a:schemeClr val="bg2">
                    <a:lumMod val="1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skewedness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do not align with core principles and is a major bane to fund recycling.</a:t>
            </a:r>
          </a:p>
          <a:p>
            <a:endParaRPr lang="en-GB" b="1" dirty="0" smtClean="0">
              <a:solidFill>
                <a:schemeClr val="bg2">
                  <a:lumMod val="10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pPr>
              <a:buBlip>
                <a:blip r:embed="rId3"/>
              </a:buBlip>
            </a:pPr>
            <a:r>
              <a:rPr lang="en-GB" b="1" dirty="0" smtClean="0">
                <a:solidFill>
                  <a:schemeClr val="bg2">
                    <a:lumMod val="1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GB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Reserve Ratio 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: A necessary but not sufficient measure of DIF adequacy. Both numerator and denominator warrant more  country-specific ‘culturing’.</a:t>
            </a:r>
          </a:p>
          <a:p>
            <a:endParaRPr lang="en-GB" b="1" dirty="0" smtClean="0">
              <a:solidFill>
                <a:schemeClr val="bg2">
                  <a:lumMod val="10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pPr>
              <a:buBlip>
                <a:blip r:embed="rId3"/>
              </a:buBlip>
            </a:pPr>
            <a:r>
              <a:rPr lang="en-GB" b="1" dirty="0" smtClean="0">
                <a:solidFill>
                  <a:schemeClr val="bg2">
                    <a:lumMod val="1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GB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Inadequacy Mitigation 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- Favourable Credit Deposit (CD) Ratio , good Capital Adequacy, High Provision Coverage Ratio (PCR)  etc. In Indian banking system</a:t>
            </a:r>
          </a:p>
          <a:p>
            <a:pPr>
              <a:buBlip>
                <a:blip r:embed="rId3"/>
              </a:buBlip>
            </a:pPr>
            <a:endParaRPr lang="en-GB" b="1" dirty="0" smtClean="0">
              <a:solidFill>
                <a:schemeClr val="bg2">
                  <a:lumMod val="10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pPr>
              <a:buBlip>
                <a:blip r:embed="rId3"/>
              </a:buBlip>
            </a:pPr>
            <a:r>
              <a:rPr lang="en-GB" b="1" dirty="0" smtClean="0">
                <a:solidFill>
                  <a:schemeClr val="bg2">
                    <a:lumMod val="1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GB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Litmus Tests 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-Fund survival of failure of the insured bank with largest liability ; severe scenario of failures, short of systemic failure of the banking system.</a:t>
            </a:r>
          </a:p>
          <a:p>
            <a:pPr>
              <a:buBlip>
                <a:blip r:embed="rId3"/>
              </a:buBlip>
            </a:pPr>
            <a:endParaRPr lang="en-GB" b="1" dirty="0" smtClean="0">
              <a:solidFill>
                <a:schemeClr val="bg2">
                  <a:lumMod val="10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pPr>
              <a:buBlip>
                <a:blip r:embed="rId3"/>
              </a:buBlip>
            </a:pPr>
            <a:r>
              <a:rPr lang="en-GB" b="1" dirty="0" smtClean="0">
                <a:solidFill>
                  <a:schemeClr val="bg2">
                    <a:lumMod val="1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Framework for India specific denominator option based on </a:t>
            </a:r>
            <a:r>
              <a:rPr lang="en-GB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loss distribution 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is still in search of a model  in view of heterogeneity in Indian Banking.  </a:t>
            </a:r>
          </a:p>
        </p:txBody>
      </p:sp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1357313" y="214313"/>
            <a:ext cx="5572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57422" y="142852"/>
            <a:ext cx="6429420" cy="697885"/>
          </a:xfrm>
          <a:prstGeom prst="snip2DiagRect">
            <a:avLst/>
          </a:prstGeom>
          <a:blipFill>
            <a:blip r:embed="rId4"/>
            <a:tile tx="0" ty="0" sx="100000" sy="100000" flip="none" algn="tl"/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perspectiveBelow"/>
            <a:lightRig rig="threePt" dir="t"/>
          </a:scene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Conclusions </a:t>
            </a:r>
            <a:r>
              <a:rPr lang="en-US" sz="2000" b="1" dirty="0" smtClean="0">
                <a:solidFill>
                  <a:srgbClr val="002060"/>
                </a:solidFill>
                <a:latin typeface="Arial Narrow" pitchFamily="34" charset="0"/>
              </a:rPr>
              <a:t>(1/2)</a:t>
            </a:r>
            <a:endParaRPr lang="en-US" sz="32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1357313" y="214313"/>
            <a:ext cx="5572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57422" y="142852"/>
            <a:ext cx="6429420" cy="697885"/>
          </a:xfrm>
          <a:prstGeom prst="snip2DiagRect">
            <a:avLst/>
          </a:prstGeom>
          <a:blipFill>
            <a:blip r:embed="rId3"/>
            <a:tile tx="0" ty="0" sx="100000" sy="100000" flip="none" algn="tl"/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perspectiveBelow"/>
            <a:lightRig rig="threePt" dir="t"/>
          </a:scene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Conclusions </a:t>
            </a:r>
            <a:r>
              <a:rPr lang="en-US" sz="2000" b="1" dirty="0" smtClean="0">
                <a:solidFill>
                  <a:srgbClr val="002060"/>
                </a:solidFill>
                <a:latin typeface="Arial Narrow" pitchFamily="34" charset="0"/>
              </a:rPr>
              <a:t>(2/2)</a:t>
            </a:r>
            <a:endParaRPr lang="en-US" sz="32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282" y="1428736"/>
            <a:ext cx="8715436" cy="369331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Blip>
                <a:blip r:embed="rId4"/>
              </a:buBlip>
            </a:pPr>
            <a:r>
              <a:rPr lang="en-GB" b="1" dirty="0" smtClean="0">
                <a:solidFill>
                  <a:schemeClr val="bg2">
                    <a:lumMod val="1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The </a:t>
            </a:r>
            <a:r>
              <a:rPr lang="en-GB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banking consolidation 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buzz  should reckon  de-‘tailed’ ’ loss distribution  for DIF.</a:t>
            </a:r>
            <a:endParaRPr lang="en-US" b="1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GB" b="1" dirty="0" smtClean="0">
                <a:solidFill>
                  <a:schemeClr val="bg2">
                    <a:lumMod val="1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>
              <a:buBlip>
                <a:blip r:embed="rId4"/>
              </a:buBlip>
            </a:pPr>
            <a:r>
              <a:rPr lang="en-GB" b="1" dirty="0" smtClean="0">
                <a:solidFill>
                  <a:schemeClr val="bg2">
                    <a:lumMod val="1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Fund Management still treated as a non-core DI function. </a:t>
            </a:r>
            <a:r>
              <a:rPr lang="en-GB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Deposit Insurer’s investments 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need evolution as a body of specialized knowledge.</a:t>
            </a:r>
          </a:p>
          <a:p>
            <a:endParaRPr lang="en-GB" b="1" dirty="0" smtClean="0">
              <a:solidFill>
                <a:schemeClr val="bg2">
                  <a:lumMod val="10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pPr>
              <a:buBlip>
                <a:blip r:embed="rId4"/>
              </a:buBlip>
            </a:pPr>
            <a:r>
              <a:rPr lang="en-GB" b="1" dirty="0" smtClean="0">
                <a:solidFill>
                  <a:schemeClr val="bg2">
                    <a:lumMod val="1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Market Risk to DIF is a major concern. Optimizing </a:t>
            </a:r>
            <a:r>
              <a:rPr lang="en-GB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Holding Period Return 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after addressing the  claim liabilities may be way to go regardless of accounting results.</a:t>
            </a:r>
          </a:p>
          <a:p>
            <a:pPr>
              <a:buBlip>
                <a:blip r:embed="rId4"/>
              </a:buBlip>
            </a:pPr>
            <a:endParaRPr lang="en-GB" b="1" dirty="0" smtClean="0">
              <a:solidFill>
                <a:schemeClr val="bg2">
                  <a:lumMod val="10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pPr>
              <a:buBlip>
                <a:blip r:embed="rId4"/>
              </a:buBlip>
            </a:pPr>
            <a:r>
              <a:rPr lang="en-GB" b="1" dirty="0" smtClean="0">
                <a:solidFill>
                  <a:schemeClr val="bg2">
                    <a:lumMod val="1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Co-ordination of pay-box with bank supervisors key to LDI and better </a:t>
            </a:r>
            <a:r>
              <a:rPr lang="en-GB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tax management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.  Categorization of investments should be </a:t>
            </a:r>
            <a:r>
              <a:rPr lang="en-GB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tax efficient 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>
              <a:buBlip>
                <a:blip r:embed="rId4"/>
              </a:buBlip>
            </a:pPr>
            <a:endParaRPr lang="en-GB" b="1" dirty="0" smtClean="0">
              <a:solidFill>
                <a:schemeClr val="bg2">
                  <a:lumMod val="10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pPr>
              <a:buBlip>
                <a:blip r:embed="rId4"/>
              </a:buBlip>
            </a:pPr>
            <a:r>
              <a:rPr lang="en-GB" b="1" dirty="0" smtClean="0">
                <a:solidFill>
                  <a:schemeClr val="bg2">
                    <a:lumMod val="1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With absolute ‘mutuality’ / ‘Industry Capital ‘ nature of DIF, </a:t>
            </a:r>
            <a:r>
              <a:rPr lang="en-GB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tax-exempted premium </a:t>
            </a:r>
            <a:r>
              <a:rPr lang="en-GB" b="1" dirty="0" smtClean="0">
                <a:solidFill>
                  <a:schemeClr val="bg2">
                    <a:lumMod val="1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should be logical choice.  A pay-box  should not be treated as a ‘low hanging fruit’.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1357313" y="214313"/>
            <a:ext cx="5572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57422" y="142852"/>
            <a:ext cx="6429420" cy="697885"/>
          </a:xfrm>
          <a:prstGeom prst="snip2DiagRect">
            <a:avLst/>
          </a:prstGeom>
          <a:blipFill>
            <a:blip r:embed="rId3"/>
            <a:tile tx="0" ty="0" sx="100000" sy="100000" flip="none" algn="tl"/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perspectiveBelow"/>
            <a:lightRig rig="threePt" dir="t"/>
          </a:scene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Comments or Questions,  Please </a:t>
            </a:r>
            <a:endParaRPr lang="en-US" sz="3200" b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14546" y="2401195"/>
            <a:ext cx="52149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Thank You </a:t>
            </a:r>
          </a:p>
          <a:p>
            <a:pPr algn="ctr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for your valued attention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00694" y="5286388"/>
            <a:ext cx="3071834" cy="400110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Email:      </a:t>
            </a:r>
            <a:r>
              <a:rPr lang="en-US" sz="2000" b="1" dirty="0" smtClean="0">
                <a:solidFill>
                  <a:srgbClr val="002060"/>
                </a:solidFill>
              </a:rPr>
              <a:t>jkdash@rbi.org.in</a:t>
            </a:r>
            <a:endParaRPr lang="en-US" sz="20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472" y="5314906"/>
            <a:ext cx="3071834" cy="400110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</a:rPr>
              <a:t>www.dicgc.org.in</a:t>
            </a:r>
            <a:endParaRPr lang="en-US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1357313" y="214313"/>
            <a:ext cx="5572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57422" y="142852"/>
            <a:ext cx="6429420" cy="697885"/>
          </a:xfrm>
          <a:prstGeom prst="snip2DiagRect">
            <a:avLst/>
          </a:prstGeom>
          <a:blipFill>
            <a:blip r:embed="rId3"/>
            <a:tile tx="0" ty="0" sx="100000" sy="100000" flip="none" algn="tl"/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perspectiveBelow"/>
            <a:lightRig rig="threePt" dir="t"/>
          </a:scene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The Oldest Pay Box in the World</a:t>
            </a:r>
            <a:endParaRPr lang="en-US" sz="3200" b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1142984"/>
            <a:ext cx="3786214" cy="369332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Snapshot - As on 30 September 2009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785786" y="1705918"/>
          <a:ext cx="7643866" cy="142303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000396"/>
                <a:gridCol w="2357454"/>
                <a:gridCol w="2286016"/>
              </a:tblGrid>
              <a:tr h="508636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7030A0"/>
                          </a:solidFill>
                        </a:rPr>
                        <a:t>Fund </a:t>
                      </a:r>
                      <a:r>
                        <a:rPr lang="en-US" sz="2000" b="1" dirty="0" smtClean="0">
                          <a:solidFill>
                            <a:srgbClr val="7030A0"/>
                          </a:solidFill>
                        </a:rPr>
                        <a:t>(Actuarial</a:t>
                      </a:r>
                      <a:r>
                        <a:rPr lang="en-US" sz="2000" b="1" baseline="0" dirty="0" smtClean="0">
                          <a:solidFill>
                            <a:srgbClr val="7030A0"/>
                          </a:solidFill>
                        </a:rPr>
                        <a:t> Liability)</a:t>
                      </a:r>
                      <a:endParaRPr lang="en-US" sz="20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kern="1200" dirty="0" smtClean="0">
                          <a:solidFill>
                            <a:srgbClr val="7030A0"/>
                          </a:solidFill>
                          <a:latin typeface="Arial Rounded MT Bold" pitchFamily="34" charset="0"/>
                          <a:ea typeface="+mn-ea"/>
                          <a:cs typeface="+mn-cs"/>
                        </a:rPr>
                        <a:t>18.17</a:t>
                      </a:r>
                      <a:endParaRPr lang="en-US" sz="1800" b="1" kern="1200" dirty="0">
                        <a:solidFill>
                          <a:srgbClr val="7030A0"/>
                        </a:solidFill>
                        <a:latin typeface="Arial Rounded MT Bold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kern="1200" dirty="0" smtClean="0">
                          <a:solidFill>
                            <a:srgbClr val="7030A0"/>
                          </a:solidFill>
                          <a:latin typeface="Arial Rounded MT Bold" pitchFamily="34" charset="0"/>
                          <a:ea typeface="+mn-ea"/>
                          <a:cs typeface="+mn-cs"/>
                        </a:rPr>
                        <a:t>0.39</a:t>
                      </a:r>
                      <a:endParaRPr lang="en-US" sz="1800" b="1" kern="1200" dirty="0">
                        <a:solidFill>
                          <a:srgbClr val="7030A0"/>
                        </a:solidFill>
                        <a:latin typeface="Arial Rounded MT Bold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7030A0"/>
                          </a:solidFill>
                        </a:rPr>
                        <a:t>Surplus</a:t>
                      </a:r>
                      <a:endParaRPr lang="en-US" sz="24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kern="1200" dirty="0" smtClean="0">
                          <a:solidFill>
                            <a:srgbClr val="7030A0"/>
                          </a:solidFill>
                          <a:latin typeface="Arial Rounded MT Bold" pitchFamily="34" charset="0"/>
                          <a:ea typeface="+mn-ea"/>
                          <a:cs typeface="+mn-cs"/>
                        </a:rPr>
                        <a:t>157.48</a:t>
                      </a:r>
                      <a:endParaRPr lang="en-US" sz="1800" b="1" kern="1200" dirty="0">
                        <a:solidFill>
                          <a:srgbClr val="7030A0"/>
                        </a:solidFill>
                        <a:latin typeface="Arial Rounded MT Bold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kern="1200" dirty="0" smtClean="0">
                          <a:solidFill>
                            <a:srgbClr val="7030A0"/>
                          </a:solidFill>
                          <a:latin typeface="Arial Rounded MT Bold" pitchFamily="34" charset="0"/>
                          <a:ea typeface="+mn-ea"/>
                          <a:cs typeface="+mn-cs"/>
                        </a:rPr>
                        <a:t>3.35</a:t>
                      </a:r>
                      <a:endParaRPr lang="en-US" sz="1800" b="1" kern="1200" dirty="0">
                        <a:solidFill>
                          <a:srgbClr val="7030A0"/>
                        </a:solidFill>
                        <a:latin typeface="Arial Rounded MT Bold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7030A0"/>
                          </a:solidFill>
                        </a:rPr>
                        <a:t>Total</a:t>
                      </a:r>
                      <a:endParaRPr lang="en-US" sz="24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kern="1200" dirty="0" smtClean="0">
                          <a:solidFill>
                            <a:srgbClr val="7030A0"/>
                          </a:solidFill>
                          <a:latin typeface="Arial Rounded MT Bold" pitchFamily="34" charset="0"/>
                          <a:ea typeface="+mn-ea"/>
                          <a:cs typeface="+mn-cs"/>
                        </a:rPr>
                        <a:t>175.65</a:t>
                      </a:r>
                      <a:endParaRPr lang="en-US" sz="1800" b="1" kern="1200" dirty="0">
                        <a:solidFill>
                          <a:srgbClr val="7030A0"/>
                        </a:solidFill>
                        <a:latin typeface="Arial Rounded MT Bold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1" kern="1200" dirty="0" smtClean="0">
                          <a:solidFill>
                            <a:srgbClr val="7030A0"/>
                          </a:solidFill>
                          <a:latin typeface="Arial Rounded MT Bold" pitchFamily="34" charset="0"/>
                          <a:ea typeface="+mn-ea"/>
                          <a:cs typeface="+mn-cs"/>
                        </a:rPr>
                        <a:t>3.74</a:t>
                      </a:r>
                      <a:endParaRPr lang="en-US" sz="1800" b="1" kern="1200" dirty="0">
                        <a:solidFill>
                          <a:srgbClr val="7030A0"/>
                        </a:solidFill>
                        <a:latin typeface="Arial Rounded MT Bold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785786" y="3143248"/>
          <a:ext cx="7643866" cy="137160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3000396"/>
                <a:gridCol w="2357454"/>
                <a:gridCol w="2286016"/>
              </a:tblGrid>
              <a:tr h="428628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801702"/>
                          </a:solidFill>
                        </a:rPr>
                        <a:t>Insurable Deposits</a:t>
                      </a:r>
                      <a:endParaRPr lang="en-US" sz="2400" b="1" dirty="0">
                        <a:solidFill>
                          <a:srgbClr val="80170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rgbClr val="801702"/>
                          </a:solidFill>
                          <a:latin typeface="Arial Rounded MT Bold" pitchFamily="34" charset="0"/>
                        </a:rPr>
                        <a:t>40,182.40</a:t>
                      </a:r>
                      <a:endParaRPr lang="en-US" b="1" dirty="0">
                        <a:solidFill>
                          <a:srgbClr val="801702"/>
                        </a:solidFill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800" b="1" kern="1200" dirty="0" smtClean="0">
                          <a:solidFill>
                            <a:srgbClr val="801702"/>
                          </a:solidFill>
                          <a:latin typeface="Arial Rounded MT Bold" pitchFamily="34" charset="0"/>
                          <a:ea typeface="+mn-ea"/>
                          <a:cs typeface="+mn-cs"/>
                        </a:rPr>
                        <a:t>854.94</a:t>
                      </a:r>
                      <a:endParaRPr kumimoji="0" lang="en-US" sz="1800" b="1" kern="1200" dirty="0">
                        <a:solidFill>
                          <a:srgbClr val="801702"/>
                        </a:solidFill>
                        <a:latin typeface="Arial Rounded MT Bold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801702"/>
                          </a:solidFill>
                        </a:rPr>
                        <a:t>Insured Deposits</a:t>
                      </a:r>
                      <a:endParaRPr lang="en-US" sz="2400" b="1" dirty="0">
                        <a:solidFill>
                          <a:srgbClr val="80170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b="1" kern="1200" dirty="0" smtClean="0">
                          <a:solidFill>
                            <a:srgbClr val="801702"/>
                          </a:solidFill>
                          <a:latin typeface="Arial Rounded MT Bold" pitchFamily="34" charset="0"/>
                          <a:ea typeface="+mn-ea"/>
                          <a:cs typeface="+mn-cs"/>
                        </a:rPr>
                        <a:t>22,570.45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800" b="1" kern="1200" dirty="0" smtClean="0">
                          <a:solidFill>
                            <a:srgbClr val="801702"/>
                          </a:solidFill>
                          <a:latin typeface="Arial Rounded MT Bold" pitchFamily="34" charset="0"/>
                          <a:ea typeface="+mn-ea"/>
                          <a:cs typeface="+mn-cs"/>
                        </a:rPr>
                        <a:t>480.22</a:t>
                      </a:r>
                      <a:endParaRPr kumimoji="0" lang="en-US" sz="1800" b="1" kern="1200" dirty="0">
                        <a:solidFill>
                          <a:srgbClr val="801702"/>
                        </a:solidFill>
                        <a:latin typeface="Arial Rounded MT Bold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801702"/>
                          </a:solidFill>
                        </a:rPr>
                        <a:t>Fund / Reserve  Ratio</a:t>
                      </a:r>
                      <a:endParaRPr lang="en-US" sz="2400" b="1" dirty="0">
                        <a:solidFill>
                          <a:srgbClr val="80170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800" b="1" kern="1200" dirty="0" smtClean="0">
                          <a:solidFill>
                            <a:srgbClr val="801702"/>
                          </a:solidFill>
                          <a:latin typeface="Arial Rounded MT Bold" pitchFamily="34" charset="0"/>
                          <a:ea typeface="+mn-ea"/>
                          <a:cs typeface="+mn-cs"/>
                        </a:rPr>
                        <a:t>0.78 %</a:t>
                      </a:r>
                      <a:endParaRPr kumimoji="0" lang="en-US" sz="1800" b="1" kern="1200" dirty="0">
                        <a:solidFill>
                          <a:srgbClr val="801702"/>
                        </a:solidFill>
                        <a:latin typeface="Arial Rounded MT Bold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en-US" sz="1800" b="1" kern="1200" dirty="0" smtClean="0">
                          <a:solidFill>
                            <a:srgbClr val="801702"/>
                          </a:solidFill>
                          <a:latin typeface="Arial Rounded MT Bold" pitchFamily="34" charset="0"/>
                          <a:ea typeface="+mn-ea"/>
                          <a:cs typeface="+mn-cs"/>
                        </a:rPr>
                        <a:t>0.78 %</a:t>
                      </a:r>
                      <a:endParaRPr kumimoji="0" lang="en-US" sz="1800" b="1" kern="1200" dirty="0">
                        <a:solidFill>
                          <a:srgbClr val="801702"/>
                        </a:solidFill>
                        <a:latin typeface="Arial Rounded MT Bold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643438" y="1428736"/>
            <a:ext cx="3571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chemeClr val="accent1">
                    <a:lumMod val="75000"/>
                  </a:schemeClr>
                </a:solidFill>
              </a:rPr>
              <a:t>   INR Billion              U$D Billion</a:t>
            </a:r>
            <a:endParaRPr 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785786" y="4714884"/>
          <a:ext cx="7643866" cy="1099188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3000396"/>
                <a:gridCol w="2428892"/>
                <a:gridCol w="2214578"/>
              </a:tblGrid>
              <a:tr h="42862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No. of Insured Banks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No. of Deposit A/Cs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A/Cs fully Protected</a:t>
                      </a:r>
                      <a:endParaRPr lang="en-US" b="1" dirty="0"/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>
                          <a:solidFill>
                            <a:srgbClr val="00B050"/>
                          </a:solidFill>
                        </a:rPr>
                        <a:t>2,287</a:t>
                      </a:r>
                    </a:p>
                    <a:p>
                      <a:pPr algn="r"/>
                      <a:r>
                        <a:rPr lang="en-US" sz="1400" b="1" dirty="0" smtClean="0">
                          <a:solidFill>
                            <a:srgbClr val="00B050"/>
                          </a:solidFill>
                        </a:rPr>
                        <a:t>(Commercial 169 + Coops 2118</a:t>
                      </a:r>
                      <a:endParaRPr lang="en-US" sz="1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>
                          <a:solidFill>
                            <a:srgbClr val="00B050"/>
                          </a:solidFill>
                        </a:rPr>
                        <a:t>1.35</a:t>
                      </a:r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 billion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1" dirty="0" smtClean="0">
                          <a:solidFill>
                            <a:srgbClr val="00B050"/>
                          </a:solidFill>
                        </a:rPr>
                        <a:t>1.20</a:t>
                      </a:r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 billion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786578" y="5857892"/>
            <a:ext cx="1643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chemeClr val="bg2">
                    <a:lumMod val="50000"/>
                  </a:schemeClr>
                </a:solidFill>
              </a:rPr>
              <a:t>U$D 1= INR 47</a:t>
            </a:r>
            <a:endParaRPr lang="en-US" sz="1600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786314" y="-71462"/>
            <a:ext cx="92685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About</a:t>
            </a:r>
            <a:endParaRPr lang="en-US" sz="4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1357313" y="214313"/>
            <a:ext cx="5572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57422" y="142852"/>
            <a:ext cx="6429420" cy="697885"/>
          </a:xfrm>
          <a:prstGeom prst="snip2DiagRect">
            <a:avLst/>
          </a:prstGeom>
          <a:blipFill>
            <a:blip r:embed="rId3"/>
            <a:tile tx="0" ty="0" sx="100000" sy="100000" flip="none" algn="tl"/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perspectiveBelow"/>
            <a:lightRig rig="threePt" dir="t"/>
          </a:scene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DI Fund Features</a:t>
            </a:r>
            <a:endParaRPr lang="en-US" sz="3200" b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2714620"/>
            <a:ext cx="8720336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Blip>
                <a:blip r:embed="rId4"/>
              </a:buBlip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Single DI Fund – </a:t>
            </a:r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Advance funded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@ </a:t>
            </a:r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Flat Rate </a:t>
            </a:r>
          </a:p>
          <a:p>
            <a:pPr>
              <a:buBlip>
                <a:blip r:embed="rId4"/>
              </a:buBlip>
            </a:pPr>
            <a:endParaRPr lang="en-US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Blip>
                <a:blip r:embed="rId4"/>
              </a:buBlip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Covers liquidation, amalgamations, reconstructions,  compromise schemes</a:t>
            </a:r>
          </a:p>
          <a:p>
            <a:pPr>
              <a:buBlip>
                <a:blip r:embed="rId4"/>
              </a:buBlip>
            </a:pPr>
            <a:endParaRPr lang="en-US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Blip>
                <a:blip r:embed="rId4"/>
              </a:buBlip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Explicit back-stop for DIF is insignificant</a:t>
            </a:r>
          </a:p>
          <a:p>
            <a:endParaRPr lang="en-US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Blip>
                <a:blip r:embed="rId4"/>
              </a:buBlip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Actuarially determined liability sequestered as a part of DIF</a:t>
            </a:r>
          </a:p>
          <a:p>
            <a:endParaRPr lang="en-US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Blip>
                <a:blip r:embed="rId4"/>
              </a:buBlip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No dividend pay-out  / operating expenditure charges </a:t>
            </a:r>
          </a:p>
          <a:p>
            <a:endParaRPr lang="en-US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Blip>
                <a:blip r:embed="rId4"/>
              </a:buBlip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case of liquidation of DICGC – </a:t>
            </a:r>
          </a:p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 Assets:      To insured banks in proportion of premium paid</a:t>
            </a:r>
            <a:endParaRPr lang="en-US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  <a:r>
              <a:rPr lang="en-US" sz="1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Other Assets:  To Reserve Bank of India</a:t>
            </a:r>
            <a:endParaRPr lang="en-US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Diagram 6"/>
          <p:cNvGraphicFramePr/>
          <p:nvPr/>
        </p:nvGraphicFramePr>
        <p:xfrm>
          <a:off x="428596" y="928670"/>
          <a:ext cx="3214710" cy="19288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857620" y="1714488"/>
            <a:ext cx="25717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Three Balance Sheets</a:t>
            </a:r>
            <a:endParaRPr lang="en-US" sz="16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786314" y="-71462"/>
            <a:ext cx="92685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About</a:t>
            </a:r>
            <a:endParaRPr lang="en-US" sz="4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1357313" y="214313"/>
            <a:ext cx="5572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57422" y="142852"/>
            <a:ext cx="6429420" cy="697885"/>
          </a:xfrm>
          <a:prstGeom prst="snip2DiagRect">
            <a:avLst/>
          </a:prstGeom>
          <a:blipFill>
            <a:blip r:embed="rId3"/>
            <a:tile tx="0" ty="0" sx="100000" sy="100000" flip="none" algn="tl"/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perspectiveBelow"/>
            <a:lightRig rig="threePt" dir="t"/>
          </a:scene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DIF - Source and Application </a:t>
            </a:r>
            <a:endParaRPr lang="en-US" sz="3200" b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42844" y="1357298"/>
          <a:ext cx="8858312" cy="37147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18"/>
                <a:gridCol w="4500594"/>
              </a:tblGrid>
              <a:tr h="591180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Source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Application</a:t>
                      </a:r>
                    </a:p>
                  </a:txBody>
                  <a:tcPr/>
                </a:tc>
              </a:tr>
              <a:tr h="694704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b="1" dirty="0" smtClean="0"/>
                        <a:t>By Premium </a:t>
                      </a:r>
                      <a:r>
                        <a:rPr lang="en-US" b="1" baseline="0" dirty="0" smtClean="0"/>
                        <a:t> </a:t>
                      </a:r>
                    </a:p>
                    <a:p>
                      <a:pPr marL="342900" indent="-342900" algn="r">
                        <a:buNone/>
                      </a:pPr>
                      <a:r>
                        <a:rPr lang="en-US" sz="1400" b="1" baseline="0" dirty="0" smtClean="0"/>
                        <a:t>(including interest / penalty for delayed remittance)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en-US" b="1" dirty="0" smtClean="0"/>
                    </a:p>
                    <a:p>
                      <a:endParaRPr lang="en-US" b="1" dirty="0" smtClean="0"/>
                    </a:p>
                    <a:p>
                      <a:r>
                        <a:rPr lang="en-US" b="1" dirty="0" smtClean="0"/>
                        <a:t>1. To Settlement of Insured Deposit Claims</a:t>
                      </a:r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en-US" b="1" baseline="0" dirty="0" smtClean="0"/>
                        <a:t>2.  By Investment Earnings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</a:tr>
              <a:tr h="500066"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en-US" b="1" baseline="0" dirty="0" smtClean="0"/>
                        <a:t>3. By Share in  Recovery by Liquidators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</a:tr>
              <a:tr h="348620"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en-US" b="1" baseline="0" dirty="0" smtClean="0"/>
                        <a:t>4.  By Transfer from Credit Guarantee Fund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2. To Transfer to Credit Guarantee Fund</a:t>
                      </a:r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*</a:t>
                      </a:r>
                    </a:p>
                  </a:txBody>
                  <a:tcPr/>
                </a:tc>
              </a:tr>
              <a:tr h="411488"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en-US" b="1" baseline="0" dirty="0" smtClean="0"/>
                        <a:t>5. By Advance from CGF / GF</a:t>
                      </a:r>
                      <a:r>
                        <a:rPr lang="en-US" b="1" baseline="0" dirty="0" smtClean="0">
                          <a:solidFill>
                            <a:srgbClr val="C00000"/>
                          </a:solidFill>
                        </a:rPr>
                        <a:t>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3.  To Repayment</a:t>
                      </a:r>
                      <a:r>
                        <a:rPr lang="en-US" b="1" baseline="0" dirty="0" smtClean="0"/>
                        <a:t>  of Advance from CGF / GF</a:t>
                      </a:r>
                      <a:r>
                        <a:rPr lang="en-US" b="1" baseline="0" dirty="0" smtClean="0">
                          <a:solidFill>
                            <a:srgbClr val="C00000"/>
                          </a:solidFill>
                        </a:rPr>
                        <a:t>*</a:t>
                      </a:r>
                      <a:endParaRPr lang="en-US" b="1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en-US" b="1" baseline="0" dirty="0" smtClean="0"/>
                        <a:t>6. By </a:t>
                      </a:r>
                      <a:r>
                        <a:rPr lang="en-US" b="1" i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Advance</a:t>
                      </a:r>
                      <a:r>
                        <a:rPr lang="en-US" b="1" baseline="0" dirty="0" smtClean="0"/>
                        <a:t> from RBI</a:t>
                      </a:r>
                      <a:r>
                        <a:rPr lang="en-US" b="1" baseline="0" dirty="0" smtClean="0">
                          <a:solidFill>
                            <a:srgbClr val="C00000"/>
                          </a:solidFill>
                        </a:rPr>
                        <a:t>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4. To Repayment  of Advance from RBI</a:t>
                      </a:r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*</a:t>
                      </a:r>
                    </a:p>
                  </a:txBody>
                  <a:tcPr/>
                </a:tc>
              </a:tr>
              <a:tr h="420058">
                <a:tc>
                  <a:txBody>
                    <a:bodyPr/>
                    <a:lstStyle/>
                    <a:p>
                      <a:pPr marL="342900" indent="-342900" algn="r">
                        <a:buNone/>
                      </a:pPr>
                      <a:r>
                        <a:rPr lang="en-US" b="1" i="1" baseline="0" dirty="0" smtClean="0">
                          <a:solidFill>
                            <a:srgbClr val="C00000"/>
                          </a:solidFill>
                        </a:rPr>
                        <a:t>* </a:t>
                      </a:r>
                      <a:r>
                        <a:rPr lang="en-US" sz="1400" b="1" i="1" baseline="0" dirty="0" smtClean="0">
                          <a:solidFill>
                            <a:srgbClr val="C00000"/>
                          </a:solidFill>
                        </a:rPr>
                        <a:t>Scarcely used</a:t>
                      </a:r>
                      <a:endParaRPr lang="en-US" b="1" i="1" baseline="0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5. To Staff</a:t>
                      </a:r>
                      <a:r>
                        <a:rPr lang="en-US" b="1" baseline="0" dirty="0" smtClean="0"/>
                        <a:t> and other expenses</a:t>
                      </a:r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*</a:t>
                      </a:r>
                      <a:endParaRPr lang="en-US" b="1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71472" y="5214950"/>
            <a:ext cx="8072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>
                <a:solidFill>
                  <a:schemeClr val="accent6">
                    <a:lumMod val="50000"/>
                  </a:schemeClr>
                </a:solidFill>
              </a:rPr>
              <a:t>Fund Back up from RBI (India’s Central Bank) pegged at  originally fixed INR 50 Million as against currently achieved  DIF of INR 175.65 Billion.</a:t>
            </a:r>
            <a:endParaRPr lang="en-US" sz="1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786314" y="-71462"/>
            <a:ext cx="92685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About</a:t>
            </a:r>
            <a:endParaRPr lang="en-US" sz="4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1357313" y="214313"/>
            <a:ext cx="5572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  <a:p>
            <a:endParaRPr lang="en-US"/>
          </a:p>
        </p:txBody>
      </p:sp>
      <p:graphicFrame>
        <p:nvGraphicFramePr>
          <p:cNvPr id="7" name="Chart 6"/>
          <p:cNvGraphicFramePr/>
          <p:nvPr/>
        </p:nvGraphicFramePr>
        <p:xfrm>
          <a:off x="1357290" y="1142984"/>
          <a:ext cx="7072362" cy="49292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71472" y="4500570"/>
            <a:ext cx="1357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INR Billion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57422" y="142852"/>
            <a:ext cx="6429420" cy="697885"/>
          </a:xfrm>
          <a:prstGeom prst="snip2DiagRect">
            <a:avLst/>
          </a:prstGeom>
          <a:blipFill>
            <a:blip r:embed="rId4"/>
            <a:tile tx="0" ty="0" sx="100000" sy="100000" flip="none" algn="tl"/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perspectiveBelow"/>
            <a:lightRig rig="threePt" dir="t"/>
          </a:scene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DIF – Contributors to Gross Revenue</a:t>
            </a:r>
            <a:endParaRPr lang="en-US" sz="3200" b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86314" y="-71462"/>
            <a:ext cx="92685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About</a:t>
            </a:r>
            <a:endParaRPr lang="en-US" sz="4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1357313" y="214313"/>
            <a:ext cx="5572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357422" y="142852"/>
            <a:ext cx="6429420" cy="697885"/>
          </a:xfrm>
          <a:prstGeom prst="snip2DiagRect">
            <a:avLst/>
          </a:prstGeom>
          <a:blipFill>
            <a:blip r:embed="rId3"/>
            <a:tile tx="0" ty="0" sx="100000" sy="100000" flip="none" algn="tl"/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perspectiveBelow"/>
            <a:lightRig rig="threePt" dir="t"/>
          </a:scene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DIF – Disposal of Gross Revenue</a:t>
            </a:r>
            <a:endParaRPr lang="en-US" sz="3200" b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214422"/>
            <a:ext cx="7358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Consolidated  for 10 years period 1999-00 to 2008-09 (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in INR Billions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)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11" name="Chart 10"/>
          <p:cNvGraphicFramePr/>
          <p:nvPr/>
        </p:nvGraphicFramePr>
        <p:xfrm>
          <a:off x="1142976" y="1571612"/>
          <a:ext cx="7358114" cy="49292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572132" y="3786190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  <a:latin typeface="+mn-lt"/>
                <a:cs typeface="+mn-cs"/>
              </a:rPr>
              <a:t>To</a:t>
            </a:r>
            <a:r>
              <a:rPr lang="en-US" b="1" dirty="0" smtClean="0"/>
              <a:t> </a:t>
            </a:r>
            <a:r>
              <a:rPr lang="en-US" sz="1100" b="1" dirty="0" smtClean="0">
                <a:solidFill>
                  <a:schemeClr val="bg1"/>
                </a:solidFill>
                <a:latin typeface="+mn-lt"/>
                <a:cs typeface="+mn-cs"/>
              </a:rPr>
              <a:t>Net Income  Tax</a:t>
            </a:r>
          </a:p>
        </p:txBody>
      </p:sp>
      <p:sp>
        <p:nvSpPr>
          <p:cNvPr id="8" name="TextBox 7"/>
          <p:cNvSpPr txBox="1"/>
          <p:nvPr/>
        </p:nvSpPr>
        <p:spPr>
          <a:xfrm rot="21406291">
            <a:off x="3649199" y="4624103"/>
            <a:ext cx="18573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  <a:latin typeface="+mn-lt"/>
                <a:cs typeface="+mn-cs"/>
              </a:rPr>
              <a:t>To Investment Depreciations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786314" y="-71462"/>
            <a:ext cx="92685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About</a:t>
            </a:r>
            <a:endParaRPr lang="en-US" sz="4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1357313" y="214313"/>
            <a:ext cx="5572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57422" y="142852"/>
            <a:ext cx="6429420" cy="697885"/>
          </a:xfrm>
          <a:prstGeom prst="snip2DiagRect">
            <a:avLst/>
          </a:prstGeom>
          <a:blipFill>
            <a:blip r:embed="rId3"/>
            <a:tile tx="0" ty="0" sx="100000" sy="100000" flip="none" algn="tl"/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perspectiveBelow"/>
            <a:lightRig rig="threePt" dir="t"/>
          </a:scene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Pay Box Trident on Fund</a:t>
            </a:r>
            <a:endParaRPr lang="en-US" sz="3200" b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027" name="modem"/>
          <p:cNvSpPr>
            <a:spLocks noEditPoints="1" noChangeArrowheads="1"/>
          </p:cNvSpPr>
          <p:nvPr/>
        </p:nvSpPr>
        <p:spPr bwMode="auto">
          <a:xfrm>
            <a:off x="2571736" y="2543172"/>
            <a:ext cx="2333635" cy="1385894"/>
          </a:xfrm>
          <a:custGeom>
            <a:avLst/>
            <a:gdLst>
              <a:gd name="T0" fmla="*/ 0 w 21600"/>
              <a:gd name="T1" fmla="*/ 5152 h 21600"/>
              <a:gd name="T2" fmla="*/ 2941 w 21600"/>
              <a:gd name="T3" fmla="*/ 0 h 21600"/>
              <a:gd name="T4" fmla="*/ 18625 w 21600"/>
              <a:gd name="T5" fmla="*/ 0 h 21600"/>
              <a:gd name="T6" fmla="*/ 21600 w 21600"/>
              <a:gd name="T7" fmla="*/ 5152 h 21600"/>
              <a:gd name="T8" fmla="*/ 21600 w 21600"/>
              <a:gd name="T9" fmla="*/ 21600 h 21600"/>
              <a:gd name="T10" fmla="*/ 0 w 21600"/>
              <a:gd name="T11" fmla="*/ 21600 h 21600"/>
              <a:gd name="T12" fmla="*/ 10800 w 21600"/>
              <a:gd name="T13" fmla="*/ 0 h 21600"/>
              <a:gd name="T14" fmla="*/ 10800 w 21600"/>
              <a:gd name="T15" fmla="*/ 21600 h 21600"/>
              <a:gd name="T16" fmla="*/ 0 w 21600"/>
              <a:gd name="T17" fmla="*/ 13376 h 21600"/>
              <a:gd name="T18" fmla="*/ 21600 w 21600"/>
              <a:gd name="T19" fmla="*/ 13376 h 21600"/>
              <a:gd name="T20" fmla="*/ 400 w 21600"/>
              <a:gd name="T21" fmla="*/ 22400 h 21600"/>
              <a:gd name="T22" fmla="*/ 21200 w 21600"/>
              <a:gd name="T23" fmla="*/ 30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5152"/>
                </a:moveTo>
                <a:lnTo>
                  <a:pt x="2941" y="0"/>
                </a:lnTo>
                <a:lnTo>
                  <a:pt x="18625" y="0"/>
                </a:lnTo>
                <a:lnTo>
                  <a:pt x="21600" y="5152"/>
                </a:lnTo>
                <a:lnTo>
                  <a:pt x="21600" y="21600"/>
                </a:lnTo>
                <a:lnTo>
                  <a:pt x="0" y="21600"/>
                </a:lnTo>
                <a:lnTo>
                  <a:pt x="0" y="5152"/>
                </a:lnTo>
                <a:close/>
              </a:path>
              <a:path w="21600" h="21600" extrusionOk="0">
                <a:moveTo>
                  <a:pt x="0" y="5251"/>
                </a:moveTo>
                <a:lnTo>
                  <a:pt x="21600" y="5251"/>
                </a:lnTo>
                <a:moveTo>
                  <a:pt x="1961" y="11791"/>
                </a:moveTo>
                <a:lnTo>
                  <a:pt x="1961" y="14268"/>
                </a:lnTo>
                <a:lnTo>
                  <a:pt x="2806" y="14268"/>
                </a:lnTo>
                <a:lnTo>
                  <a:pt x="2806" y="11791"/>
                </a:lnTo>
                <a:lnTo>
                  <a:pt x="1961" y="11791"/>
                </a:lnTo>
                <a:close/>
              </a:path>
              <a:path w="21600" h="21600" extrusionOk="0">
                <a:moveTo>
                  <a:pt x="3685" y="11791"/>
                </a:moveTo>
                <a:lnTo>
                  <a:pt x="3685" y="14268"/>
                </a:lnTo>
                <a:lnTo>
                  <a:pt x="4530" y="14268"/>
                </a:lnTo>
                <a:lnTo>
                  <a:pt x="4530" y="11791"/>
                </a:lnTo>
                <a:lnTo>
                  <a:pt x="3685" y="11791"/>
                </a:lnTo>
                <a:close/>
              </a:path>
              <a:path w="21600" h="21600" extrusionOk="0">
                <a:moveTo>
                  <a:pt x="5408" y="11791"/>
                </a:moveTo>
                <a:lnTo>
                  <a:pt x="5408" y="14268"/>
                </a:lnTo>
                <a:lnTo>
                  <a:pt x="6254" y="14268"/>
                </a:lnTo>
                <a:lnTo>
                  <a:pt x="6254" y="11791"/>
                </a:lnTo>
                <a:lnTo>
                  <a:pt x="5408" y="11791"/>
                </a:lnTo>
                <a:close/>
              </a:path>
              <a:path w="21600" h="21600" extrusionOk="0">
                <a:moveTo>
                  <a:pt x="7132" y="11791"/>
                </a:moveTo>
                <a:lnTo>
                  <a:pt x="7132" y="14268"/>
                </a:lnTo>
                <a:lnTo>
                  <a:pt x="7977" y="14268"/>
                </a:lnTo>
                <a:lnTo>
                  <a:pt x="7977" y="11791"/>
                </a:lnTo>
                <a:lnTo>
                  <a:pt x="7132" y="11791"/>
                </a:lnTo>
                <a:close/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3500430" y="3143248"/>
            <a:ext cx="1285884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DI Fund </a:t>
            </a:r>
            <a:endParaRPr lang="en-US" sz="2400" dirty="0"/>
          </a:p>
        </p:txBody>
      </p:sp>
      <p:sp>
        <p:nvSpPr>
          <p:cNvPr id="23" name="Curved Down Arrow 22"/>
          <p:cNvSpPr/>
          <p:nvPr/>
        </p:nvSpPr>
        <p:spPr>
          <a:xfrm>
            <a:off x="2071670" y="1500174"/>
            <a:ext cx="2000264" cy="1285884"/>
          </a:xfrm>
          <a:prstGeom prst="curvedDown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Curved Left Arrow 23"/>
          <p:cNvSpPr/>
          <p:nvPr/>
        </p:nvSpPr>
        <p:spPr>
          <a:xfrm rot="10285733" flipV="1">
            <a:off x="1165414" y="3393446"/>
            <a:ext cx="1552586" cy="1499870"/>
          </a:xfrm>
          <a:prstGeom prst="curvedLef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Curved Up Arrow 24"/>
          <p:cNvSpPr/>
          <p:nvPr/>
        </p:nvSpPr>
        <p:spPr>
          <a:xfrm rot="16200000">
            <a:off x="4714876" y="3143248"/>
            <a:ext cx="1428760" cy="1428760"/>
          </a:xfrm>
          <a:prstGeom prst="curvedUp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714612" y="1071546"/>
            <a:ext cx="3857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6C4BE7"/>
                </a:solidFill>
              </a:rPr>
              <a:t>Assessment Deposits  understated ?</a:t>
            </a:r>
            <a:endParaRPr lang="en-US" sz="1600" b="1" dirty="0">
              <a:solidFill>
                <a:srgbClr val="6C4BE7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0" y="4857760"/>
            <a:ext cx="3857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660033"/>
                </a:solidFill>
              </a:rPr>
              <a:t>Claims submitted by liquidators not overstated ? </a:t>
            </a:r>
            <a:endParaRPr lang="en-US" sz="1600" b="1" dirty="0">
              <a:solidFill>
                <a:srgbClr val="660033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00430" y="4572008"/>
            <a:ext cx="29289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Is recovery and its sharing with DICGC just ? </a:t>
            </a:r>
            <a:endParaRPr lang="en-US" sz="1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17829561">
            <a:off x="-584258" y="2679798"/>
            <a:ext cx="3519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chemeClr val="accent4">
                    <a:lumMod val="20000"/>
                    <a:lumOff val="80000"/>
                  </a:schemeClr>
                </a:solidFill>
                <a:sym typeface="Wingdings" pitchFamily="2" charset="2"/>
              </a:rPr>
              <a:t></a:t>
            </a:r>
            <a:r>
              <a:rPr lang="en-US" b="1" i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Direct and Indirect Tools </a:t>
            </a:r>
            <a:r>
              <a:rPr lang="en-US" b="1" i="1" dirty="0" smtClean="0">
                <a:solidFill>
                  <a:schemeClr val="accent4">
                    <a:lumMod val="20000"/>
                    <a:lumOff val="80000"/>
                  </a:schemeClr>
                </a:solidFill>
                <a:sym typeface="Wingdings" pitchFamily="2" charset="2"/>
              </a:rPr>
              <a:t></a:t>
            </a:r>
            <a:r>
              <a:rPr lang="en-US" b="1" i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endParaRPr lang="en-US" b="1" i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786314" y="-71462"/>
            <a:ext cx="92685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About</a:t>
            </a:r>
            <a:endParaRPr lang="en-US" sz="4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12-Point Star 15"/>
          <p:cNvSpPr/>
          <p:nvPr/>
        </p:nvSpPr>
        <p:spPr>
          <a:xfrm>
            <a:off x="4000496" y="1428736"/>
            <a:ext cx="1357322" cy="500066"/>
          </a:xfrm>
          <a:prstGeom prst="star12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Tackled</a:t>
            </a:r>
            <a:endParaRPr lang="en-US" sz="1100" b="1" dirty="0"/>
          </a:p>
        </p:txBody>
      </p:sp>
      <p:sp>
        <p:nvSpPr>
          <p:cNvPr id="17" name="12-Point Star 16"/>
          <p:cNvSpPr/>
          <p:nvPr/>
        </p:nvSpPr>
        <p:spPr>
          <a:xfrm>
            <a:off x="1214414" y="5429264"/>
            <a:ext cx="1357322" cy="500066"/>
          </a:xfrm>
          <a:prstGeom prst="star12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Tackled</a:t>
            </a:r>
            <a:endParaRPr lang="en-US" sz="1100" b="1" dirty="0"/>
          </a:p>
        </p:txBody>
      </p:sp>
      <p:sp>
        <p:nvSpPr>
          <p:cNvPr id="18" name="12-Point Star 17"/>
          <p:cNvSpPr/>
          <p:nvPr/>
        </p:nvSpPr>
        <p:spPr>
          <a:xfrm>
            <a:off x="4643438" y="5214950"/>
            <a:ext cx="1357322" cy="500066"/>
          </a:xfrm>
          <a:prstGeom prst="star12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Being Tackled</a:t>
            </a:r>
            <a:endParaRPr lang="en-US" sz="1100" b="1" dirty="0"/>
          </a:p>
        </p:txBody>
      </p:sp>
      <p:graphicFrame>
        <p:nvGraphicFramePr>
          <p:cNvPr id="19" name="Chart 18"/>
          <p:cNvGraphicFramePr/>
          <p:nvPr/>
        </p:nvGraphicFramePr>
        <p:xfrm>
          <a:off x="6500826" y="2428868"/>
          <a:ext cx="2786082" cy="3214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7643834" y="4357694"/>
            <a:ext cx="1071570" cy="307777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accent4">
                    <a:lumMod val="75000"/>
                  </a:schemeClr>
                </a:solidFill>
              </a:rPr>
              <a:t>Since 1962</a:t>
            </a:r>
            <a:endParaRPr lang="en-US" sz="1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572396" y="2143116"/>
            <a:ext cx="9286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accent4">
                    <a:lumMod val="75000"/>
                  </a:schemeClr>
                </a:solidFill>
              </a:rPr>
              <a:t>INR Billion</a:t>
            </a:r>
            <a:endParaRPr lang="en-US" sz="11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143736" y="6000768"/>
            <a:ext cx="2000296" cy="28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</a:rPr>
              <a:t>41 %          8 %         11 %</a:t>
            </a:r>
            <a:endParaRPr lang="en-US" sz="1200" b="1" dirty="0">
              <a:solidFill>
                <a:srgbClr val="C00000"/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6286512" y="4929198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643702" y="5429264"/>
            <a:ext cx="22860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2">
                    <a:lumMod val="50000"/>
                  </a:schemeClr>
                </a:solidFill>
              </a:rPr>
              <a:t>Comm.    Coop    All</a:t>
            </a:r>
            <a:endParaRPr lang="en-US" sz="16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1357313" y="214313"/>
            <a:ext cx="5572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57422" y="142852"/>
            <a:ext cx="6429420" cy="697885"/>
          </a:xfrm>
          <a:prstGeom prst="snip2DiagRect">
            <a:avLst/>
          </a:prstGeom>
          <a:blipFill>
            <a:blip r:embed="rId3"/>
            <a:tile tx="0" ty="0" sx="100000" sy="100000" flip="none" algn="tl"/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  <a:scene3d>
            <a:camera prst="perspectiveBelow"/>
            <a:lightRig rig="threePt" dir="t"/>
          </a:scene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  <a:latin typeface="Arial Narrow" pitchFamily="34" charset="0"/>
              </a:rPr>
              <a:t>Relevance of Reserve Ratio</a:t>
            </a:r>
            <a:endParaRPr lang="en-US" sz="3200" b="1" dirty="0">
              <a:solidFill>
                <a:schemeClr val="bg2">
                  <a:lumMod val="1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00562" y="-71462"/>
            <a:ext cx="217251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Fund Adequacy </a:t>
            </a:r>
            <a:endParaRPr lang="en-US" sz="4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28794" y="1142984"/>
            <a:ext cx="5500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No Hard / Soft  Target Reserve Ratio Prescribed</a:t>
            </a:r>
            <a:endParaRPr lang="en-US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0034" y="1643050"/>
            <a:ext cx="2143108" cy="369332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Numerator Bias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0034" y="3714752"/>
            <a:ext cx="2214578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Denominator Bias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2844" y="2143116"/>
            <a:ext cx="678661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b="1" dirty="0" smtClean="0">
                <a:solidFill>
                  <a:srgbClr val="663300"/>
                </a:solidFill>
              </a:rPr>
              <a:t> Free Surpluses  are the major component </a:t>
            </a:r>
          </a:p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b="1" dirty="0" smtClean="0">
                <a:solidFill>
                  <a:srgbClr val="663300"/>
                </a:solidFill>
              </a:rPr>
              <a:t> The capital not counted – available in case of need.</a:t>
            </a:r>
          </a:p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b="1" dirty="0" smtClean="0">
                <a:solidFill>
                  <a:srgbClr val="663300"/>
                </a:solidFill>
              </a:rPr>
              <a:t> Actuarial Liability counted  as part of Reserve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7358082" y="1643050"/>
          <a:ext cx="1643075" cy="1677044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633624"/>
                <a:gridCol w="1009451"/>
              </a:tblGrid>
              <a:tr h="285752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Year</a:t>
                      </a:r>
                      <a:endParaRPr lang="en-US" sz="1200" b="1" dirty="0"/>
                    </a:p>
                  </a:txBody>
                  <a:tcPr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Capital (</a:t>
                      </a:r>
                      <a:r>
                        <a:rPr lang="en-US" sz="1100" b="1" dirty="0" smtClean="0"/>
                        <a:t>INR</a:t>
                      </a:r>
                      <a:r>
                        <a:rPr lang="en-US" sz="1200" b="1" dirty="0" smtClean="0"/>
                        <a:t>)</a:t>
                      </a:r>
                      <a:endParaRPr lang="en-US" sz="1200" b="1" dirty="0"/>
                    </a:p>
                  </a:txBody>
                  <a:tcPr>
                    <a:cell3D prstMaterial="dkEdge">
                      <a:bevel prst="slope"/>
                      <a:lightRig rig="flood" dir="t"/>
                    </a:cell3D>
                  </a:tcPr>
                </a:tc>
              </a:tr>
              <a:tr h="272102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1961:</a:t>
                      </a:r>
                      <a:endParaRPr lang="en-US" sz="12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10   Million</a:t>
                      </a:r>
                      <a:endParaRPr lang="en-US" sz="12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cell3D prstMaterial="dkEdge">
                      <a:bevel prst="slope"/>
                      <a:lightRig rig="flood" dir="t"/>
                    </a:cell3D>
                  </a:tcPr>
                </a:tc>
              </a:tr>
              <a:tr h="294012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1972:</a:t>
                      </a:r>
                      <a:endParaRPr lang="en-US" sz="12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15   Million</a:t>
                      </a:r>
                      <a:endParaRPr lang="en-US" sz="12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cell3D prstMaterial="dkEdge">
                      <a:bevel prst="slope"/>
                      <a:lightRig rig="flood" dir="t"/>
                    </a:cell3D>
                  </a:tcPr>
                </a:tc>
              </a:tr>
              <a:tr h="244484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1973:</a:t>
                      </a:r>
                      <a:endParaRPr lang="en-US" sz="12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100 Million</a:t>
                      </a:r>
                      <a:endParaRPr lang="en-US" sz="12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cell3D prstMaterial="dkEdge">
                      <a:bevel prst="slope"/>
                      <a:lightRig rig="flood" dir="t"/>
                    </a:cell3D>
                  </a:tcPr>
                </a:tc>
              </a:tr>
              <a:tr h="244484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1981:</a:t>
                      </a:r>
                      <a:endParaRPr lang="en-US" sz="12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150</a:t>
                      </a:r>
                      <a:r>
                        <a:rPr lang="en-US" sz="12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Million</a:t>
                      </a:r>
                      <a:endParaRPr lang="en-US" sz="12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cell3D prstMaterial="dkEdge">
                      <a:bevel prst="slope"/>
                      <a:lightRig rig="flood" dir="t"/>
                    </a:cell3D>
                  </a:tcPr>
                </a:tc>
              </a:tr>
              <a:tr h="266394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1984:</a:t>
                      </a:r>
                      <a:endParaRPr lang="en-US" sz="12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cell3D prstMaterial="dkEdge">
                      <a:bevel prst="slop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500 Million</a:t>
                      </a:r>
                      <a:endParaRPr lang="en-US" sz="12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cell3D prstMaterial="dkEdge">
                      <a:bevel prst="slope"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42844" y="4214818"/>
            <a:ext cx="5929354" cy="175432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b="1" dirty="0" smtClean="0">
                <a:solidFill>
                  <a:srgbClr val="663300"/>
                </a:solidFill>
              </a:rPr>
              <a:t> Estimation Error – Depositor-wise  Aggregation</a:t>
            </a:r>
          </a:p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b="1" dirty="0" smtClean="0">
                <a:solidFill>
                  <a:srgbClr val="663300"/>
                </a:solidFill>
              </a:rPr>
              <a:t> Reporting Error –Coverage &amp; quality of reporting</a:t>
            </a:r>
          </a:p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b="1" dirty="0" smtClean="0">
                <a:solidFill>
                  <a:srgbClr val="663300"/>
                </a:solidFill>
              </a:rPr>
              <a:t> Time Lag –Insurable Deposit Vs. Insured Deposit</a:t>
            </a:r>
          </a:p>
          <a:p>
            <a:pPr>
              <a:lnSpc>
                <a:spcPct val="150000"/>
              </a:lnSpc>
              <a:buBlip>
                <a:blip r:embed="rId4"/>
              </a:buBlip>
            </a:pPr>
            <a:r>
              <a:rPr lang="en-US" b="1" dirty="0" smtClean="0">
                <a:solidFill>
                  <a:srgbClr val="663300"/>
                </a:solidFill>
              </a:rPr>
              <a:t> ‘Going Concern’  prejudice – Back Testing Results</a:t>
            </a:r>
            <a:endParaRPr lang="en-US" b="1" dirty="0">
              <a:solidFill>
                <a:srgbClr val="663300"/>
              </a:solidFill>
            </a:endParaRPr>
          </a:p>
        </p:txBody>
      </p:sp>
      <p:graphicFrame>
        <p:nvGraphicFramePr>
          <p:cNvPr id="17" name="Chart 16"/>
          <p:cNvGraphicFramePr/>
          <p:nvPr/>
        </p:nvGraphicFramePr>
        <p:xfrm>
          <a:off x="5929290" y="3786190"/>
          <a:ext cx="3214710" cy="2500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6572264" y="3857628"/>
            <a:ext cx="23574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7030A0"/>
                </a:solidFill>
              </a:rPr>
              <a:t>Insured Deposit Ratio :</a:t>
            </a:r>
          </a:p>
          <a:p>
            <a:pPr algn="ctr"/>
            <a:r>
              <a:rPr lang="en-US" sz="1100" b="1" dirty="0" smtClean="0">
                <a:solidFill>
                  <a:srgbClr val="7030A0"/>
                </a:solidFill>
              </a:rPr>
              <a:t> Back Testing for Coop Banks</a:t>
            </a:r>
            <a:endParaRPr lang="en-US" sz="1100" b="1" dirty="0">
              <a:solidFill>
                <a:srgbClr val="7030A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00760" y="4580761"/>
            <a:ext cx="357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accent2">
                    <a:lumMod val="75000"/>
                  </a:schemeClr>
                </a:solidFill>
              </a:rPr>
              <a:t>%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643702" y="5000636"/>
            <a:ext cx="2357454" cy="2923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300" b="1" dirty="0" smtClean="0">
                <a:solidFill>
                  <a:schemeClr val="tx1"/>
                </a:solidFill>
              </a:rPr>
              <a:t>Standard Deviation of 12.41</a:t>
            </a:r>
            <a:endParaRPr lang="en-US" sz="13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8672</TotalTime>
  <Words>1903</Words>
  <Application>Microsoft Office PowerPoint</Application>
  <PresentationFormat>On-screen Show (4:3)</PresentationFormat>
  <Paragraphs>452</Paragraphs>
  <Slides>29</Slides>
  <Notes>28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Jayant Dash</dc:creator>
  <cp:lastModifiedBy>Pratik Mitra</cp:lastModifiedBy>
  <cp:revision>449</cp:revision>
  <dcterms:created xsi:type="dcterms:W3CDTF">2009-11-08T08:14:55Z</dcterms:created>
  <dcterms:modified xsi:type="dcterms:W3CDTF">2010-01-15T08:07:46Z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