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73" r:id="rId3"/>
    <p:sldId id="274" r:id="rId4"/>
    <p:sldId id="289" r:id="rId5"/>
    <p:sldId id="294" r:id="rId6"/>
    <p:sldId id="292" r:id="rId7"/>
    <p:sldId id="286" r:id="rId8"/>
    <p:sldId id="282" r:id="rId9"/>
    <p:sldId id="295" r:id="rId10"/>
    <p:sldId id="277" r:id="rId11"/>
    <p:sldId id="290" r:id="rId12"/>
    <p:sldId id="284" r:id="rId13"/>
    <p:sldId id="281" r:id="rId14"/>
    <p:sldId id="278" r:id="rId15"/>
    <p:sldId id="287" r:id="rId16"/>
    <p:sldId id="288" r:id="rId17"/>
    <p:sldId id="263" r:id="rId18"/>
  </p:sldIdLst>
  <p:sldSz cx="9144000" cy="6858000" type="screen4x3"/>
  <p:notesSz cx="67945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969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850" y="-78"/>
      </p:cViewPr>
      <p:guideLst>
        <p:guide orient="horz" pos="3128"/>
        <p:guide pos="214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35A34E40-C114-4BB7-AEDB-2CB8EAF3B032}" type="datetimeFigureOut">
              <a:rPr lang="en-US" smtClean="0"/>
              <a:pPr/>
              <a:t>1/15/2010</a:t>
            </a:fld>
            <a:endParaRPr lang="en-US"/>
          </a:p>
        </p:txBody>
      </p:sp>
      <p:sp>
        <p:nvSpPr>
          <p:cNvPr id="4" name="Footer Placehold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BB9B5610-72A9-499E-B112-10699489C51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1B19A271-D929-4DC9-83CD-18725B7EAFB9}" type="datetimeFigureOut">
              <a:rPr lang="en-US" smtClean="0"/>
              <a:pPr/>
              <a:t>1/15/2010</a:t>
            </a:fld>
            <a:endParaRPr lang="en-US"/>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FF8D834E-7B35-49BB-9B10-31636F16AF2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8D834E-7B35-49BB-9B10-31636F16AF2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F8D834E-7B35-49BB-9B10-31636F16AF21}"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8D834E-7B35-49BB-9B10-31636F16AF21}"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Arial" pitchFamily="34" charset="0"/>
              <a:buChar char="•"/>
            </a:pPr>
            <a:endParaRPr lang="en-US" dirty="0" smtClean="0"/>
          </a:p>
          <a:p>
            <a:pPr marL="228600" indent="-22860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F8D834E-7B35-49BB-9B10-31636F16AF21}"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8D834E-7B35-49BB-9B10-31636F16AF21}"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Arial" pitchFamily="34" charset="0"/>
              <a:buChar char="•"/>
            </a:pPr>
            <a:endParaRPr lang="en-US" dirty="0" smtClean="0"/>
          </a:p>
          <a:p>
            <a:pPr marL="228600" indent="-22860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F8D834E-7B35-49BB-9B10-31636F16AF2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Arial" pitchFamily="34" charset="0"/>
              <a:buChar char="•"/>
            </a:pPr>
            <a:endParaRPr lang="en-US" dirty="0" smtClean="0"/>
          </a:p>
          <a:p>
            <a:pPr marL="228600" indent="-22860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F8D834E-7B35-49BB-9B10-31636F16AF2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8D834E-7B35-49BB-9B10-31636F16AF21}"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Arial" pitchFamily="34" charset="0"/>
              <a:buChar char="•"/>
            </a:pPr>
            <a:endParaRPr lang="en-US" dirty="0" smtClean="0"/>
          </a:p>
          <a:p>
            <a:pPr marL="228600" indent="-22860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F8D834E-7B35-49BB-9B10-31636F16AF21}"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8D834E-7B35-49BB-9B10-31636F16AF21}"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F8D834E-7B35-49BB-9B10-31636F16AF21}"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Arial" pitchFamily="34" charset="0"/>
              <a:buChar char="•"/>
            </a:pPr>
            <a:endParaRPr lang="en-US" dirty="0" smtClean="0"/>
          </a:p>
          <a:p>
            <a:pPr marL="228600" indent="-22860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F8D834E-7B35-49BB-9B10-31636F16AF21}"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 typeface="Arial" pitchFamily="34" charset="0"/>
              <a:buChar char="•"/>
            </a:pPr>
            <a:endParaRPr lang="en-US" dirty="0" smtClean="0"/>
          </a:p>
          <a:p>
            <a:pPr marL="228600" indent="-22860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F8D834E-7B35-49BB-9B10-31636F16AF21}"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49575"/>
            <a:ext cx="7772400" cy="1470025"/>
          </a:xfrm>
        </p:spPr>
        <p:txBody>
          <a:bodyPr/>
          <a:lstStyle>
            <a:lvl1pPr algn="l">
              <a:defRPr b="1">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4419600"/>
            <a:ext cx="7772400" cy="1752600"/>
          </a:xfrm>
        </p:spPr>
        <p:txBody>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152400" y="6386830"/>
            <a:ext cx="2133600" cy="365125"/>
          </a:xfrm>
          <a:prstGeom prst="rect">
            <a:avLst/>
          </a:prstGeom>
        </p:spPr>
        <p:txBody>
          <a:bodyPr/>
          <a:lstStyle/>
          <a:p>
            <a:fld id="{6E3791B9-1BD6-4901-9612-F8531113BE6E}" type="slidenum">
              <a:rPr lang="en-US" smtClean="0"/>
              <a:pPr/>
              <a:t>‹#›</a:t>
            </a:fld>
            <a:endParaRPr lang="en-US" dirty="0"/>
          </a:p>
        </p:txBody>
      </p:sp>
      <p:sp>
        <p:nvSpPr>
          <p:cNvPr id="5" name="Footer Placeholder 4"/>
          <p:cNvSpPr>
            <a:spLocks noGrp="1"/>
          </p:cNvSpPr>
          <p:nvPr>
            <p:ph type="ftr" sz="quarter" idx="11"/>
          </p:nvPr>
        </p:nvSpPr>
        <p:spPr/>
        <p:txBody>
          <a:bodyPr/>
          <a:lstStyle/>
          <a:p>
            <a:endParaRPr lang="en-US"/>
          </a:p>
        </p:txBody>
      </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6200" y="6421120"/>
            <a:ext cx="2133600" cy="365125"/>
          </a:xfrm>
          <a:prstGeom prst="rect">
            <a:avLst/>
          </a:prstGeom>
        </p:spPr>
        <p:txBody>
          <a:bodyPr/>
          <a:lstStyle>
            <a:lvl1pPr algn="l">
              <a:defRPr/>
            </a:lvl1pPr>
          </a:lstStyle>
          <a:p>
            <a:fld id="{6E3791B9-1BD6-4901-9612-F8531113BE6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6200" y="6421120"/>
            <a:ext cx="2133600" cy="365125"/>
          </a:xfrm>
          <a:prstGeom prst="rect">
            <a:avLst/>
          </a:prstGeom>
        </p:spPr>
        <p:txBody>
          <a:bodyPr/>
          <a:lstStyle>
            <a:lvl1pPr algn="l">
              <a:defRPr/>
            </a:lvl1pPr>
          </a:lstStyle>
          <a:p>
            <a:fld id="{6E3791B9-1BD6-4901-9612-F8531113BE6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1280" y="6421120"/>
            <a:ext cx="2133600" cy="365125"/>
          </a:xfrm>
          <a:prstGeom prst="rect">
            <a:avLst/>
          </a:prstGeom>
        </p:spPr>
        <p:txBody>
          <a:bodyPr/>
          <a:lstStyle>
            <a:lvl1pPr algn="l">
              <a:defRPr>
                <a:solidFill>
                  <a:schemeClr val="bg1"/>
                </a:solidFill>
              </a:defRPr>
            </a:lvl1pPr>
          </a:lstStyle>
          <a:p>
            <a:fld id="{6E3791B9-1BD6-4901-9612-F8531113BE6E}" type="slidenum">
              <a:rPr lang="en-US" smtClean="0"/>
              <a:pPr/>
              <a:t>‹#›</a:t>
            </a:fld>
            <a:endParaRPr lang="en-US" dirty="0"/>
          </a:p>
        </p:txBody>
      </p:sp>
      <p:cxnSp>
        <p:nvCxnSpPr>
          <p:cNvPr id="8" name="Straight Connector 7"/>
          <p:cNvCxnSpPr/>
          <p:nvPr userDrawn="1"/>
        </p:nvCxnSpPr>
        <p:spPr>
          <a:xfrm>
            <a:off x="0" y="1447800"/>
            <a:ext cx="9144000" cy="1588"/>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57200" y="6324600"/>
            <a:ext cx="2133600" cy="365125"/>
          </a:xfrm>
          <a:prstGeom prst="rect">
            <a:avLst/>
          </a:prstGeom>
        </p:spPr>
        <p:txBody>
          <a:bodyPr/>
          <a:lstStyle>
            <a:lvl1pPr algn="l">
              <a:defRPr/>
            </a:lvl1pPr>
          </a:lstStyle>
          <a:p>
            <a:fld id="{6E3791B9-1BD6-4901-9612-F8531113BE6E}" type="slidenum">
              <a:rPr lang="en-US" smtClean="0"/>
              <a:pPr/>
              <a:t>‹#›</a:t>
            </a:fld>
            <a:endParaRPr lang="en-US"/>
          </a:p>
        </p:txBody>
      </p:sp>
    </p:spTree>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6200" y="6421120"/>
            <a:ext cx="2133600" cy="365125"/>
          </a:xfrm>
          <a:prstGeom prst="rect">
            <a:avLst/>
          </a:prstGeom>
        </p:spPr>
        <p:txBody>
          <a:bodyPr/>
          <a:lstStyle>
            <a:lvl1pPr algn="l">
              <a:defRPr/>
            </a:lvl1pPr>
          </a:lstStyle>
          <a:p>
            <a:fld id="{6E3791B9-1BD6-4901-9612-F8531113BE6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endParaRPr lang="en-US"/>
          </a:p>
        </p:txBody>
      </p:sp>
      <p:sp>
        <p:nvSpPr>
          <p:cNvPr id="10" name="Slide Number Placeholder 6"/>
          <p:cNvSpPr>
            <a:spLocks noGrp="1"/>
          </p:cNvSpPr>
          <p:nvPr>
            <p:ph type="sldNum" sz="quarter" idx="12"/>
          </p:nvPr>
        </p:nvSpPr>
        <p:spPr>
          <a:xfrm>
            <a:off x="76200" y="6421120"/>
            <a:ext cx="2133600" cy="365125"/>
          </a:xfrm>
          <a:prstGeom prst="rect">
            <a:avLst/>
          </a:prstGeom>
        </p:spPr>
        <p:txBody>
          <a:bodyPr/>
          <a:lstStyle>
            <a:lvl1pPr algn="l">
              <a:defRPr/>
            </a:lvl1pPr>
          </a:lstStyle>
          <a:p>
            <a:fld id="{6E3791B9-1BD6-4901-9612-F8531113BE6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
        <p:nvSpPr>
          <p:cNvPr id="6" name="Slide Number Placeholder 6"/>
          <p:cNvSpPr txBox="1">
            <a:spLocks/>
          </p:cNvSpPr>
          <p:nvPr userDrawn="1"/>
        </p:nvSpPr>
        <p:spPr>
          <a:xfrm>
            <a:off x="76200" y="6421120"/>
            <a:ext cx="2133600" cy="365125"/>
          </a:xfrm>
          <a:prstGeom prst="rect">
            <a:avLst/>
          </a:prstGeom>
        </p:spPr>
        <p:txBody>
          <a:bodyPr vert="horz" lIns="91440" tIns="45720" rIns="91440" bIns="45720" rtlCol="0" anchor="ctr"/>
          <a:lstStyle>
            <a:lvl1pPr algn="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6E3791B9-1BD6-4901-9612-F8531113BE6E}"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5" name="Slide Number Placeholder 6"/>
          <p:cNvSpPr txBox="1">
            <a:spLocks/>
          </p:cNvSpPr>
          <p:nvPr userDrawn="1"/>
        </p:nvSpPr>
        <p:spPr>
          <a:xfrm>
            <a:off x="76200" y="6421120"/>
            <a:ext cx="2133600" cy="365125"/>
          </a:xfrm>
          <a:prstGeom prst="rect">
            <a:avLst/>
          </a:prstGeom>
        </p:spPr>
        <p:txBody>
          <a:bodyPr vert="horz" lIns="91440" tIns="45720" rIns="91440" bIns="45720" rtlCol="0" anchor="ctr"/>
          <a:lstStyle>
            <a:lvl1pPr algn="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6E3791B9-1BD6-4901-9612-F8531113BE6E}"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8" name="Slide Number Placeholder 6"/>
          <p:cNvSpPr>
            <a:spLocks noGrp="1"/>
          </p:cNvSpPr>
          <p:nvPr>
            <p:ph type="sldNum" sz="quarter" idx="12"/>
          </p:nvPr>
        </p:nvSpPr>
        <p:spPr>
          <a:xfrm>
            <a:off x="76200" y="6421120"/>
            <a:ext cx="2133600" cy="365125"/>
          </a:xfrm>
          <a:prstGeom prst="rect">
            <a:avLst/>
          </a:prstGeom>
        </p:spPr>
        <p:txBody>
          <a:bodyPr/>
          <a:lstStyle>
            <a:lvl1pPr algn="l">
              <a:defRPr/>
            </a:lvl1pPr>
          </a:lstStyle>
          <a:p>
            <a:fld id="{6E3791B9-1BD6-4901-9612-F8531113BE6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8" name="Slide Number Placeholder 6"/>
          <p:cNvSpPr>
            <a:spLocks noGrp="1"/>
          </p:cNvSpPr>
          <p:nvPr>
            <p:ph type="sldNum" sz="quarter" idx="12"/>
          </p:nvPr>
        </p:nvSpPr>
        <p:spPr>
          <a:xfrm>
            <a:off x="76200" y="6421120"/>
            <a:ext cx="2133600" cy="365125"/>
          </a:xfrm>
          <a:prstGeom prst="rect">
            <a:avLst/>
          </a:prstGeom>
        </p:spPr>
        <p:txBody>
          <a:bodyPr/>
          <a:lstStyle>
            <a:lvl1pPr algn="l">
              <a:defRPr/>
            </a:lvl1pPr>
          </a:lstStyle>
          <a:p>
            <a:fld id="{6E3791B9-1BD6-4901-9612-F8531113BE6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Slide Number Placeholder 6"/>
          <p:cNvSpPr>
            <a:spLocks noGrp="1"/>
          </p:cNvSpPr>
          <p:nvPr>
            <p:ph type="sldNum" sz="quarter" idx="4"/>
          </p:nvPr>
        </p:nvSpPr>
        <p:spPr>
          <a:xfrm>
            <a:off x="76200" y="6421120"/>
            <a:ext cx="2133600" cy="365125"/>
          </a:xfrm>
          <a:prstGeom prst="rect">
            <a:avLst/>
          </a:prstGeom>
        </p:spPr>
        <p:txBody>
          <a:bodyPr/>
          <a:lstStyle>
            <a:lvl1pPr algn="l">
              <a:defRPr>
                <a:solidFill>
                  <a:schemeClr val="bg1"/>
                </a:solidFill>
              </a:defRPr>
            </a:lvl1pPr>
          </a:lstStyle>
          <a:p>
            <a:fld id="{6E3791B9-1BD6-4901-9612-F8531113BE6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276600"/>
            <a:ext cx="8077200" cy="1143000"/>
          </a:xfrm>
        </p:spPr>
        <p:txBody>
          <a:bodyPr>
            <a:normAutofit fontScale="90000"/>
          </a:bodyPr>
          <a:lstStyle/>
          <a:p>
            <a:r>
              <a:rPr lang="en-US" sz="4000" dirty="0" smtClean="0"/>
              <a:t>Session 2(b) </a:t>
            </a:r>
            <a:br>
              <a:rPr lang="en-US" sz="4000" dirty="0" smtClean="0"/>
            </a:br>
            <a:r>
              <a:rPr lang="en-US" sz="4000" dirty="0" smtClean="0"/>
              <a:t>Management of Deposit Insurance Funds – </a:t>
            </a:r>
            <a:r>
              <a:rPr lang="en-US" sz="4000" cap="all" dirty="0" smtClean="0"/>
              <a:t>Malaysia</a:t>
            </a:r>
            <a:r>
              <a:rPr lang="en-US" sz="4000" dirty="0" smtClean="0"/>
              <a:t/>
            </a:r>
            <a:br>
              <a:rPr lang="en-US" sz="4000" dirty="0" smtClean="0"/>
            </a:br>
            <a:endParaRPr lang="en-US" sz="4000" dirty="0"/>
          </a:p>
        </p:txBody>
      </p:sp>
      <p:sp>
        <p:nvSpPr>
          <p:cNvPr id="3" name="Subtitle 2"/>
          <p:cNvSpPr>
            <a:spLocks noGrp="1"/>
          </p:cNvSpPr>
          <p:nvPr>
            <p:ph type="subTitle" idx="1"/>
          </p:nvPr>
        </p:nvSpPr>
        <p:spPr>
          <a:xfrm>
            <a:off x="685800" y="4648200"/>
            <a:ext cx="7772400" cy="1524000"/>
          </a:xfrm>
        </p:spPr>
        <p:txBody>
          <a:bodyPr>
            <a:normAutofit fontScale="92500" lnSpcReduction="10000"/>
          </a:bodyPr>
          <a:lstStyle/>
          <a:p>
            <a:endParaRPr lang="en-US" sz="2400" dirty="0" smtClean="0"/>
          </a:p>
          <a:p>
            <a:r>
              <a:rPr lang="en-US" sz="2400" dirty="0" smtClean="0"/>
              <a:t>Wan Ahmad Ikram </a:t>
            </a:r>
          </a:p>
          <a:p>
            <a:r>
              <a:rPr lang="en-US" sz="2400" dirty="0" smtClean="0"/>
              <a:t>Chief Financial Officer</a:t>
            </a:r>
          </a:p>
          <a:p>
            <a:r>
              <a:rPr lang="en-US" sz="2400" dirty="0" smtClean="0"/>
              <a:t>Malaysia Deposit Insurance Corporation (MDIC)</a:t>
            </a:r>
          </a:p>
          <a:p>
            <a:endParaRPr lang="en-US" sz="2400" dirty="0" smtClean="0"/>
          </a:p>
          <a:p>
            <a:endParaRPr lang="en-US" sz="2400" dirty="0"/>
          </a:p>
        </p:txBody>
      </p:sp>
      <p:sp>
        <p:nvSpPr>
          <p:cNvPr id="4" name="Slide Number Placeholder 3"/>
          <p:cNvSpPr>
            <a:spLocks noGrp="1"/>
          </p:cNvSpPr>
          <p:nvPr>
            <p:ph type="sldNum" sz="quarter" idx="4294967295"/>
          </p:nvPr>
        </p:nvSpPr>
        <p:spPr>
          <a:xfrm>
            <a:off x="185056" y="6096000"/>
            <a:ext cx="2133600" cy="365125"/>
          </a:xfrm>
          <a:prstGeom prst="rect">
            <a:avLst/>
          </a:prstGeom>
        </p:spPr>
        <p:txBody>
          <a:bodyPr/>
          <a:lstStyle/>
          <a:p>
            <a:fld id="{6E3791B9-1BD6-4901-9612-F8531113BE6E}"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rmAutofit/>
          </a:bodyPr>
          <a:lstStyle/>
          <a:p>
            <a:r>
              <a:rPr lang="en-US" dirty="0" smtClean="0"/>
              <a:t>Challenges</a:t>
            </a:r>
            <a:endParaRPr lang="en-US" dirty="0"/>
          </a:p>
        </p:txBody>
      </p:sp>
      <p:sp>
        <p:nvSpPr>
          <p:cNvPr id="3" name="Content Placeholder 2"/>
          <p:cNvSpPr>
            <a:spLocks noGrp="1"/>
          </p:cNvSpPr>
          <p:nvPr>
            <p:ph idx="1"/>
          </p:nvPr>
        </p:nvSpPr>
        <p:spPr>
          <a:xfrm>
            <a:off x="457200" y="1600201"/>
            <a:ext cx="8305800" cy="4190999"/>
          </a:xfrm>
        </p:spPr>
        <p:txBody>
          <a:bodyPr>
            <a:normAutofit/>
          </a:bodyPr>
          <a:lstStyle/>
          <a:p>
            <a:pPr>
              <a:buNone/>
            </a:pPr>
            <a:r>
              <a:rPr lang="en-US" sz="2600" b="1" dirty="0" smtClean="0"/>
              <a:t>… in building MDIC’s Funding Framework:</a:t>
            </a:r>
          </a:p>
          <a:p>
            <a:pPr>
              <a:buNone/>
            </a:pPr>
            <a:endParaRPr lang="en-US" sz="800" b="1" dirty="0" smtClean="0"/>
          </a:p>
          <a:p>
            <a:r>
              <a:rPr lang="en-US" sz="2400" dirty="0" smtClean="0"/>
              <a:t>Sufficiency to meet MDIC’s financial obligations</a:t>
            </a:r>
          </a:p>
          <a:p>
            <a:r>
              <a:rPr lang="en-US" sz="2400" dirty="0" smtClean="0"/>
              <a:t>Financial impact on profitability of member institutions</a:t>
            </a:r>
          </a:p>
          <a:p>
            <a:pPr>
              <a:buNone/>
            </a:pPr>
            <a:endParaRPr lang="en-US" sz="2400" b="1" dirty="0" smtClean="0"/>
          </a:p>
          <a:p>
            <a:pPr marL="0" indent="0">
              <a:buNone/>
            </a:pPr>
            <a:r>
              <a:rPr lang="en-US" sz="2600" dirty="0" smtClean="0"/>
              <a:t>MDIC’s </a:t>
            </a:r>
            <a:r>
              <a:rPr lang="en-US" sz="2600" b="1" i="1" dirty="0" smtClean="0"/>
              <a:t>approach</a:t>
            </a:r>
            <a:r>
              <a:rPr lang="en-US" sz="2600" dirty="0" smtClean="0"/>
              <a:t>, therefore, is to develop </a:t>
            </a:r>
            <a:r>
              <a:rPr lang="en-US" sz="2600" i="1" dirty="0" smtClean="0">
                <a:solidFill>
                  <a:srgbClr val="FF0000"/>
                </a:solidFill>
              </a:rPr>
              <a:t>Target Funds</a:t>
            </a:r>
            <a:r>
              <a:rPr lang="en-US" sz="2600" dirty="0" smtClean="0"/>
              <a:t> to cover </a:t>
            </a:r>
            <a:r>
              <a:rPr lang="en-US" sz="2600" i="1" dirty="0" smtClean="0">
                <a:solidFill>
                  <a:srgbClr val="FF0000"/>
                </a:solidFill>
              </a:rPr>
              <a:t>deposit insurance losses</a:t>
            </a:r>
          </a:p>
        </p:txBody>
      </p:sp>
      <p:sp>
        <p:nvSpPr>
          <p:cNvPr id="4" name="Slide Number Placeholder 3"/>
          <p:cNvSpPr>
            <a:spLocks noGrp="1"/>
          </p:cNvSpPr>
          <p:nvPr>
            <p:ph type="sldNum" sz="quarter" idx="12"/>
          </p:nvPr>
        </p:nvSpPr>
        <p:spPr/>
        <p:txBody>
          <a:bodyPr/>
          <a:lstStyle/>
          <a:p>
            <a:fld id="{6E3791B9-1BD6-4901-9612-F8531113BE6E}" type="slidenum">
              <a:rPr lang="en-US" smtClean="0"/>
              <a:pPr/>
              <a:t>10</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Principles</a:t>
            </a:r>
            <a:endParaRPr lang="en-US" dirty="0"/>
          </a:p>
        </p:txBody>
      </p:sp>
      <p:graphicFrame>
        <p:nvGraphicFramePr>
          <p:cNvPr id="5" name="Content Placeholder 4"/>
          <p:cNvGraphicFramePr>
            <a:graphicFrameLocks noGrp="1"/>
          </p:cNvGraphicFramePr>
          <p:nvPr>
            <p:ph idx="1"/>
          </p:nvPr>
        </p:nvGraphicFramePr>
        <p:xfrm>
          <a:off x="457200" y="1600200"/>
          <a:ext cx="8229600" cy="767080"/>
        </p:xfrm>
        <a:graphic>
          <a:graphicData uri="http://schemas.openxmlformats.org/drawingml/2006/table">
            <a:tbl>
              <a:tblPr firstRow="1" bandRow="1">
                <a:tableStyleId>{5C22544A-7EE6-4342-B048-85BDC9FD1C3A}</a:tableStyleId>
              </a:tblPr>
              <a:tblGrid>
                <a:gridCol w="8229600"/>
              </a:tblGrid>
              <a:tr h="370840">
                <a:tc>
                  <a:txBody>
                    <a:bodyPr/>
                    <a:lstStyle/>
                    <a:p>
                      <a:r>
                        <a:rPr lang="en-US" sz="2000" b="1" i="1" cap="all" baseline="0" dirty="0" smtClean="0"/>
                        <a:t>First principle</a:t>
                      </a:r>
                      <a:endParaRPr lang="en-US" sz="2000" b="1" i="1" cap="all" baseline="0" dirty="0"/>
                    </a:p>
                  </a:txBody>
                  <a:tcPr/>
                </a:tc>
              </a:tr>
              <a:tr h="370840">
                <a:tc>
                  <a:txBody>
                    <a:bodyPr/>
                    <a:lstStyle/>
                    <a:p>
                      <a:r>
                        <a:rPr lang="en-US" sz="1800" dirty="0" smtClean="0">
                          <a:solidFill>
                            <a:schemeClr val="tx1">
                              <a:lumMod val="75000"/>
                              <a:lumOff val="25000"/>
                            </a:schemeClr>
                          </a:solidFill>
                        </a:rPr>
                        <a:t>The Target Fund should be built to address periodic failures and not systemic failures</a:t>
                      </a:r>
                      <a:endParaRPr lang="en-US" dirty="0"/>
                    </a:p>
                  </a:txBody>
                  <a:tcPr/>
                </a:tc>
              </a:tr>
            </a:tbl>
          </a:graphicData>
        </a:graphic>
      </p:graphicFrame>
      <p:sp>
        <p:nvSpPr>
          <p:cNvPr id="4" name="Slide Number Placeholder 3"/>
          <p:cNvSpPr>
            <a:spLocks noGrp="1"/>
          </p:cNvSpPr>
          <p:nvPr>
            <p:ph type="sldNum" sz="quarter" idx="12"/>
          </p:nvPr>
        </p:nvSpPr>
        <p:spPr/>
        <p:txBody>
          <a:bodyPr/>
          <a:lstStyle/>
          <a:p>
            <a:fld id="{6E3791B9-1BD6-4901-9612-F8531113BE6E}" type="slidenum">
              <a:rPr lang="en-US" smtClean="0"/>
              <a:pPr/>
              <a:t>11</a:t>
            </a:fld>
            <a:endParaRPr lang="en-US" dirty="0"/>
          </a:p>
        </p:txBody>
      </p:sp>
      <p:graphicFrame>
        <p:nvGraphicFramePr>
          <p:cNvPr id="6" name="Content Placeholder 4"/>
          <p:cNvGraphicFramePr>
            <a:graphicFrameLocks/>
          </p:cNvGraphicFramePr>
          <p:nvPr/>
        </p:nvGraphicFramePr>
        <p:xfrm>
          <a:off x="457200" y="2468880"/>
          <a:ext cx="8229600" cy="1036320"/>
        </p:xfrm>
        <a:graphic>
          <a:graphicData uri="http://schemas.openxmlformats.org/drawingml/2006/table">
            <a:tbl>
              <a:tblPr firstRow="1" bandRow="1">
                <a:tableStyleId>{5C22544A-7EE6-4342-B048-85BDC9FD1C3A}</a:tableStyleId>
              </a:tblPr>
              <a:tblGrid>
                <a:gridCol w="8229600"/>
              </a:tblGrid>
              <a:tr h="370840">
                <a:tc>
                  <a:txBody>
                    <a:bodyPr/>
                    <a:lstStyle/>
                    <a:p>
                      <a:r>
                        <a:rPr lang="en-US" sz="2000" i="1" cap="all" baseline="0" dirty="0" smtClean="0"/>
                        <a:t>Second principle</a:t>
                      </a:r>
                      <a:endParaRPr lang="en-US" sz="2000" i="1" cap="all" baseline="0" dirty="0"/>
                    </a:p>
                  </a:txBody>
                  <a:tcPr/>
                </a:tc>
              </a:tr>
              <a:tr h="370840">
                <a:tc>
                  <a:txBody>
                    <a:bodyPr/>
                    <a:lstStyle/>
                    <a:p>
                      <a:r>
                        <a:rPr lang="en-US" sz="1800" dirty="0" smtClean="0">
                          <a:solidFill>
                            <a:schemeClr val="tx1">
                              <a:lumMod val="75000"/>
                              <a:lumOff val="25000"/>
                            </a:schemeClr>
                          </a:solidFill>
                        </a:rPr>
                        <a:t>The Target Fund should cover the </a:t>
                      </a:r>
                      <a:r>
                        <a:rPr lang="en-US" sz="1800" i="1" dirty="0" smtClean="0">
                          <a:solidFill>
                            <a:schemeClr val="tx1">
                              <a:lumMod val="75000"/>
                              <a:lumOff val="25000"/>
                            </a:schemeClr>
                          </a:solidFill>
                        </a:rPr>
                        <a:t>net insurance losses </a:t>
                      </a:r>
                      <a:r>
                        <a:rPr lang="en-US" sz="1800" dirty="0" smtClean="0">
                          <a:solidFill>
                            <a:schemeClr val="tx1">
                              <a:lumMod val="75000"/>
                              <a:lumOff val="25000"/>
                            </a:schemeClr>
                          </a:solidFill>
                        </a:rPr>
                        <a:t>arising from IFR, supported by external funding arrangements to address liquidity needs for IFR</a:t>
                      </a:r>
                      <a:endParaRPr lang="en-US" dirty="0"/>
                    </a:p>
                  </a:txBody>
                  <a:tcPr/>
                </a:tc>
              </a:tr>
            </a:tbl>
          </a:graphicData>
        </a:graphic>
      </p:graphicFrame>
      <p:graphicFrame>
        <p:nvGraphicFramePr>
          <p:cNvPr id="8" name="Content Placeholder 4"/>
          <p:cNvGraphicFramePr>
            <a:graphicFrameLocks/>
          </p:cNvGraphicFramePr>
          <p:nvPr/>
        </p:nvGraphicFramePr>
        <p:xfrm>
          <a:off x="457200" y="3581400"/>
          <a:ext cx="8229600" cy="1036320"/>
        </p:xfrm>
        <a:graphic>
          <a:graphicData uri="http://schemas.openxmlformats.org/drawingml/2006/table">
            <a:tbl>
              <a:tblPr firstRow="1" bandRow="1">
                <a:tableStyleId>{5C22544A-7EE6-4342-B048-85BDC9FD1C3A}</a:tableStyleId>
              </a:tblPr>
              <a:tblGrid>
                <a:gridCol w="8229600"/>
              </a:tblGrid>
              <a:tr h="370840">
                <a:tc>
                  <a:txBody>
                    <a:bodyPr/>
                    <a:lstStyle/>
                    <a:p>
                      <a:r>
                        <a:rPr lang="en-US" sz="2000" i="1" cap="all" baseline="0" dirty="0" smtClean="0"/>
                        <a:t>Third principle</a:t>
                      </a:r>
                      <a:endParaRPr lang="en-US" sz="2000" i="1" cap="all" baseline="0" dirty="0"/>
                    </a:p>
                  </a:txBody>
                  <a:tcPr/>
                </a:tc>
              </a:tr>
              <a:tr h="370840">
                <a:tc>
                  <a:txBody>
                    <a:bodyPr/>
                    <a:lstStyle/>
                    <a:p>
                      <a:r>
                        <a:rPr lang="en-US" sz="1800" dirty="0" smtClean="0">
                          <a:solidFill>
                            <a:schemeClr val="tx1">
                              <a:lumMod val="75000"/>
                              <a:lumOff val="25000"/>
                            </a:schemeClr>
                          </a:solidFill>
                        </a:rPr>
                        <a:t>Determination of Target Fund</a:t>
                      </a:r>
                      <a:r>
                        <a:rPr lang="en-US" sz="1800" baseline="0" dirty="0" smtClean="0">
                          <a:solidFill>
                            <a:schemeClr val="tx1">
                              <a:lumMod val="75000"/>
                              <a:lumOff val="25000"/>
                            </a:schemeClr>
                          </a:solidFill>
                        </a:rPr>
                        <a:t> for MDIC should take into consideration impact on profitability of member institutions</a:t>
                      </a:r>
                      <a:endParaRPr lang="en-US" dirty="0"/>
                    </a:p>
                  </a:txBody>
                  <a:tcPr/>
                </a:tc>
              </a:tr>
            </a:tbl>
          </a:graphicData>
        </a:graphic>
      </p:graphicFrame>
      <p:graphicFrame>
        <p:nvGraphicFramePr>
          <p:cNvPr id="9" name="Content Placeholder 4"/>
          <p:cNvGraphicFramePr>
            <a:graphicFrameLocks/>
          </p:cNvGraphicFramePr>
          <p:nvPr/>
        </p:nvGraphicFramePr>
        <p:xfrm>
          <a:off x="457200" y="4724400"/>
          <a:ext cx="8229600" cy="1036320"/>
        </p:xfrm>
        <a:graphic>
          <a:graphicData uri="http://schemas.openxmlformats.org/drawingml/2006/table">
            <a:tbl>
              <a:tblPr firstRow="1" bandRow="1">
                <a:tableStyleId>{5C22544A-7EE6-4342-B048-85BDC9FD1C3A}</a:tableStyleId>
              </a:tblPr>
              <a:tblGrid>
                <a:gridCol w="8229600"/>
              </a:tblGrid>
              <a:tr h="370840">
                <a:tc>
                  <a:txBody>
                    <a:bodyPr/>
                    <a:lstStyle/>
                    <a:p>
                      <a:r>
                        <a:rPr lang="en-US" sz="2000" i="1" cap="all" baseline="0" dirty="0" smtClean="0"/>
                        <a:t>Fourth principle</a:t>
                      </a:r>
                      <a:endParaRPr lang="en-US" sz="2000" i="1" cap="all" baseline="0" dirty="0"/>
                    </a:p>
                  </a:txBody>
                  <a:tcPr/>
                </a:tc>
              </a:tr>
              <a:tr h="370840">
                <a:tc>
                  <a:txBody>
                    <a:bodyPr/>
                    <a:lstStyle/>
                    <a:p>
                      <a:r>
                        <a:rPr lang="en-US" sz="1800" dirty="0" smtClean="0">
                          <a:solidFill>
                            <a:schemeClr val="tx1">
                              <a:lumMod val="75000"/>
                              <a:lumOff val="25000"/>
                            </a:schemeClr>
                          </a:solidFill>
                        </a:rPr>
                        <a:t>The Target Fund size should be specified as a “range” of amounts rather than an absolute amount</a:t>
                      </a:r>
                      <a:endParaRPr lang="en-US" dirty="0"/>
                    </a:p>
                  </a:txBody>
                  <a:tcPr/>
                </a:tc>
              </a:tr>
            </a:tbl>
          </a:graphicData>
        </a:graphic>
      </p:graphicFrame>
      <p:pic>
        <p:nvPicPr>
          <p:cNvPr id="10" name="Picture 9"/>
          <p:cNvPicPr>
            <a:picLocks noChangeAspect="1" noChangeArrowheads="1"/>
          </p:cNvPicPr>
          <p:nvPr/>
        </p:nvPicPr>
        <p:blipFill>
          <a:blip r:embed="rId2"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a:t>
            </a:r>
            <a:endParaRPr lang="en-US" dirty="0"/>
          </a:p>
        </p:txBody>
      </p:sp>
      <p:sp>
        <p:nvSpPr>
          <p:cNvPr id="3" name="Content Placeholder 2"/>
          <p:cNvSpPr>
            <a:spLocks noGrp="1"/>
          </p:cNvSpPr>
          <p:nvPr>
            <p:ph idx="1"/>
          </p:nvPr>
        </p:nvSpPr>
        <p:spPr>
          <a:xfrm>
            <a:off x="457200" y="1600201"/>
            <a:ext cx="8229600" cy="4800599"/>
          </a:xfrm>
        </p:spPr>
        <p:txBody>
          <a:bodyPr>
            <a:normAutofit fontScale="77500" lnSpcReduction="20000"/>
          </a:bodyPr>
          <a:lstStyle/>
          <a:p>
            <a:r>
              <a:rPr lang="en-US" sz="2400" dirty="0" smtClean="0"/>
              <a:t>While MDIC lacks relevant historical loss data:</a:t>
            </a:r>
          </a:p>
          <a:p>
            <a:pPr lvl="1"/>
            <a:r>
              <a:rPr lang="en-US" sz="2200" dirty="0" smtClean="0"/>
              <a:t>there exists other external information from rating agencies and other </a:t>
            </a:r>
            <a:r>
              <a:rPr lang="en-US" sz="2200" dirty="0" err="1" smtClean="0"/>
              <a:t>organisations</a:t>
            </a:r>
            <a:r>
              <a:rPr lang="en-US" sz="2200" dirty="0" smtClean="0"/>
              <a:t> that may be useful in estimating the variables needed</a:t>
            </a:r>
          </a:p>
          <a:p>
            <a:pPr lvl="1"/>
            <a:r>
              <a:rPr lang="en-US" sz="2200" dirty="0" smtClean="0"/>
              <a:t>these data can be assessed together with MDIC’s internal risk assessment methodology which may be used to estimate some of the noted variables</a:t>
            </a:r>
          </a:p>
          <a:p>
            <a:pPr lvl="1"/>
            <a:endParaRPr lang="en-US" sz="900" dirty="0" smtClean="0"/>
          </a:p>
          <a:p>
            <a:r>
              <a:rPr lang="en-US" sz="2400" dirty="0" smtClean="0"/>
              <a:t>Scenario analysis to be incorporated into robust </a:t>
            </a:r>
            <a:r>
              <a:rPr lang="en-US" sz="2400" dirty="0" err="1" smtClean="0"/>
              <a:t>modelling</a:t>
            </a:r>
            <a:r>
              <a:rPr lang="en-US" sz="2400" dirty="0" smtClean="0"/>
              <a:t>, taking into consideration:</a:t>
            </a:r>
          </a:p>
          <a:p>
            <a:pPr lvl="1"/>
            <a:r>
              <a:rPr lang="en-US" sz="2200" dirty="0" smtClean="0"/>
              <a:t>Strong and proactive regulatory and supervisory regime</a:t>
            </a:r>
          </a:p>
          <a:p>
            <a:pPr lvl="1"/>
            <a:r>
              <a:rPr lang="en-US" sz="2200" dirty="0" smtClean="0"/>
              <a:t>MDIC’s comprehensive risk monitoring and assessment framework</a:t>
            </a:r>
          </a:p>
          <a:p>
            <a:pPr lvl="1"/>
            <a:r>
              <a:rPr lang="en-US" sz="2200" dirty="0" smtClean="0"/>
              <a:t>MDIC’s legislative powers to intervene early and </a:t>
            </a:r>
            <a:r>
              <a:rPr lang="en-US" sz="2200" dirty="0" err="1" smtClean="0"/>
              <a:t>minimising</a:t>
            </a:r>
            <a:r>
              <a:rPr lang="en-US" sz="2200" dirty="0" smtClean="0"/>
              <a:t> losses to financial system</a:t>
            </a:r>
          </a:p>
          <a:p>
            <a:pPr lvl="1"/>
            <a:r>
              <a:rPr lang="en-US" sz="2200" dirty="0" smtClean="0"/>
              <a:t>MDIC’s extensive legislative powers to conduct failure resolutions with speed and efficiency</a:t>
            </a:r>
          </a:p>
          <a:p>
            <a:endParaRPr lang="en-US" sz="900" dirty="0" smtClean="0"/>
          </a:p>
          <a:p>
            <a:r>
              <a:rPr lang="en-US" sz="2500" dirty="0" smtClean="0"/>
              <a:t>Other considerations:</a:t>
            </a:r>
          </a:p>
          <a:p>
            <a:pPr lvl="1"/>
            <a:r>
              <a:rPr lang="en-US" sz="2200" dirty="0" smtClean="0"/>
              <a:t>Alignment and integration to the premium setting process</a:t>
            </a:r>
          </a:p>
          <a:p>
            <a:pPr lvl="1"/>
            <a:r>
              <a:rPr lang="en-US" sz="2200" dirty="0" smtClean="0"/>
              <a:t>Approach in dealing with assessment of annual premiums once Target Fund level has been achieved</a:t>
            </a:r>
          </a:p>
          <a:p>
            <a:pPr lvl="1"/>
            <a:r>
              <a:rPr lang="en-US" sz="2200" dirty="0" smtClean="0"/>
              <a:t>Continuous review and calibration of model</a:t>
            </a:r>
          </a:p>
        </p:txBody>
      </p:sp>
      <p:sp>
        <p:nvSpPr>
          <p:cNvPr id="4" name="Slide Number Placeholder 3"/>
          <p:cNvSpPr>
            <a:spLocks noGrp="1"/>
          </p:cNvSpPr>
          <p:nvPr>
            <p:ph type="sldNum" sz="quarter" idx="12"/>
          </p:nvPr>
        </p:nvSpPr>
        <p:spPr/>
        <p:txBody>
          <a:bodyPr/>
          <a:lstStyle/>
          <a:p>
            <a:fld id="{6E3791B9-1BD6-4901-9612-F8531113BE6E}" type="slidenum">
              <a:rPr lang="en-US" smtClean="0"/>
              <a:pPr/>
              <a:t>12</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pPr>
              <a:buNone/>
            </a:pPr>
            <a:endParaRPr lang="en-US" dirty="0" smtClean="0"/>
          </a:p>
          <a:p>
            <a:pPr algn="ctr">
              <a:buNone/>
            </a:pPr>
            <a:r>
              <a:rPr lang="en-US" sz="5400" b="1" i="1" dirty="0" smtClean="0">
                <a:effectLst>
                  <a:outerShdw blurRad="38100" dist="38100" dir="2700000" algn="tl">
                    <a:srgbClr val="000000">
                      <a:alpha val="43137"/>
                    </a:srgbClr>
                  </a:outerShdw>
                </a:effectLst>
              </a:rPr>
              <a:t>EXTERNAL FUNDING</a:t>
            </a:r>
            <a:endParaRPr lang="en-US" sz="5400" b="1" i="1"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6E3791B9-1BD6-4901-9612-F8531113BE6E}" type="slidenum">
              <a:rPr lang="en-US" smtClean="0"/>
              <a:pPr/>
              <a:t>13</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rmAutofit/>
          </a:bodyPr>
          <a:lstStyle/>
          <a:p>
            <a:r>
              <a:rPr lang="en-US" dirty="0" smtClean="0"/>
              <a:t>Overview</a:t>
            </a:r>
            <a:endParaRPr lang="en-US" dirty="0"/>
          </a:p>
        </p:txBody>
      </p:sp>
      <p:sp>
        <p:nvSpPr>
          <p:cNvPr id="3" name="Content Placeholder 2"/>
          <p:cNvSpPr>
            <a:spLocks noGrp="1"/>
          </p:cNvSpPr>
          <p:nvPr>
            <p:ph idx="1"/>
          </p:nvPr>
        </p:nvSpPr>
        <p:spPr>
          <a:xfrm>
            <a:off x="457200" y="1600201"/>
            <a:ext cx="8229600" cy="4190999"/>
          </a:xfrm>
        </p:spPr>
        <p:txBody>
          <a:bodyPr>
            <a:normAutofit/>
          </a:bodyPr>
          <a:lstStyle/>
          <a:p>
            <a:r>
              <a:rPr lang="en-US" sz="2400" dirty="0" smtClean="0"/>
              <a:t>Objective: To supplement MDIC’s internal funding</a:t>
            </a:r>
          </a:p>
          <a:p>
            <a:endParaRPr lang="en-US" sz="1200" dirty="0" smtClean="0"/>
          </a:p>
          <a:p>
            <a:r>
              <a:rPr lang="en-US" sz="2400" dirty="0" smtClean="0"/>
              <a:t>Powers to seek external funding:</a:t>
            </a:r>
          </a:p>
          <a:p>
            <a:pPr lvl="1"/>
            <a:r>
              <a:rPr lang="en-US" sz="2000" dirty="0" smtClean="0"/>
              <a:t>Legislative power to borrow from the Government</a:t>
            </a:r>
          </a:p>
          <a:p>
            <a:pPr lvl="1"/>
            <a:r>
              <a:rPr lang="en-US" sz="2000" dirty="0" smtClean="0"/>
              <a:t>Legislative power to raise funds in any manner as MDIC deems fit</a:t>
            </a:r>
          </a:p>
          <a:p>
            <a:endParaRPr lang="en-US" sz="1200" dirty="0" smtClean="0"/>
          </a:p>
          <a:p>
            <a:r>
              <a:rPr lang="en-US" sz="2400" dirty="0" smtClean="0"/>
              <a:t>Forms of external funding:</a:t>
            </a:r>
          </a:p>
          <a:p>
            <a:pPr lvl="1"/>
            <a:r>
              <a:rPr lang="en-US" sz="2000" dirty="0" smtClean="0"/>
              <a:t>Borrowing from the Government</a:t>
            </a:r>
          </a:p>
          <a:p>
            <a:pPr lvl="1"/>
            <a:r>
              <a:rPr lang="en-US" sz="2000" dirty="0" smtClean="0"/>
              <a:t>Government guaranteed borrowings from the capital market</a:t>
            </a:r>
          </a:p>
          <a:p>
            <a:pPr>
              <a:buNone/>
            </a:pPr>
            <a:endParaRPr lang="en-US" sz="2400" dirty="0" smtClean="0"/>
          </a:p>
        </p:txBody>
      </p:sp>
      <p:sp>
        <p:nvSpPr>
          <p:cNvPr id="4" name="Slide Number Placeholder 3"/>
          <p:cNvSpPr>
            <a:spLocks noGrp="1"/>
          </p:cNvSpPr>
          <p:nvPr>
            <p:ph type="sldNum" sz="quarter" idx="12"/>
          </p:nvPr>
        </p:nvSpPr>
        <p:spPr/>
        <p:txBody>
          <a:bodyPr/>
          <a:lstStyle/>
          <a:p>
            <a:fld id="{6E3791B9-1BD6-4901-9612-F8531113BE6E}" type="slidenum">
              <a:rPr lang="en-US" smtClean="0"/>
              <a:pPr/>
              <a:t>14</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Government Borrowings</a:t>
            </a:r>
            <a:endParaRPr lang="en-US" dirty="0"/>
          </a:p>
        </p:txBody>
      </p:sp>
      <p:graphicFrame>
        <p:nvGraphicFramePr>
          <p:cNvPr id="5" name="Content Placeholder 4"/>
          <p:cNvGraphicFramePr>
            <a:graphicFrameLocks noGrp="1"/>
          </p:cNvGraphicFramePr>
          <p:nvPr>
            <p:ph idx="1"/>
          </p:nvPr>
        </p:nvGraphicFramePr>
        <p:xfrm>
          <a:off x="457200" y="1524000"/>
          <a:ext cx="8305800" cy="4800600"/>
        </p:xfrm>
        <a:graphic>
          <a:graphicData uri="http://schemas.openxmlformats.org/drawingml/2006/table">
            <a:tbl>
              <a:tblPr firstRow="1" bandRow="1">
                <a:tableStyleId>{5C22544A-7EE6-4342-B048-85BDC9FD1C3A}</a:tableStyleId>
              </a:tblPr>
              <a:tblGrid>
                <a:gridCol w="1524000"/>
                <a:gridCol w="6781800"/>
              </a:tblGrid>
              <a:tr h="370840">
                <a:tc gridSpan="2">
                  <a:txBody>
                    <a:bodyPr/>
                    <a:lstStyle/>
                    <a:p>
                      <a:r>
                        <a:rPr lang="en-US" sz="2000" cap="all" baseline="0" dirty="0" smtClean="0"/>
                        <a:t>Guiding Principles</a:t>
                      </a:r>
                      <a:endParaRPr lang="en-US" sz="2000" cap="all" baseline="0" dirty="0"/>
                    </a:p>
                  </a:txBody>
                  <a:tcPr/>
                </a:tc>
                <a:tc hMerge="1">
                  <a:txBody>
                    <a:bodyPr/>
                    <a:lstStyle/>
                    <a:p>
                      <a:endParaRPr lang="en-US" dirty="0"/>
                    </a:p>
                  </a:txBody>
                  <a:tcPr/>
                </a:tc>
              </a:tr>
              <a:tr h="370840">
                <a:tc>
                  <a:txBody>
                    <a:bodyPr/>
                    <a:lstStyle/>
                    <a:p>
                      <a:r>
                        <a:rPr lang="en-US" sz="1600" b="1" dirty="0" smtClean="0"/>
                        <a:t>Purpose </a:t>
                      </a:r>
                      <a:endParaRPr lang="en-US" sz="1600" b="1" dirty="0"/>
                    </a:p>
                  </a:txBody>
                  <a:tcPr/>
                </a:tc>
                <a:tc>
                  <a:txBody>
                    <a:bodyPr/>
                    <a:lstStyle/>
                    <a:p>
                      <a:r>
                        <a:rPr lang="en-US" sz="1600" dirty="0" smtClean="0"/>
                        <a:t>To </a:t>
                      </a:r>
                      <a:r>
                        <a:rPr lang="en-US" sz="1600" dirty="0" err="1" smtClean="0"/>
                        <a:t>fulfil</a:t>
                      </a:r>
                      <a:r>
                        <a:rPr lang="en-US" sz="1600" dirty="0" smtClean="0"/>
                        <a:t> MDIC’s legislated mandate</a:t>
                      </a:r>
                      <a:endParaRPr lang="en-US" sz="1600" dirty="0"/>
                    </a:p>
                  </a:txBody>
                  <a:tcPr/>
                </a:tc>
              </a:tr>
              <a:tr h="370840">
                <a:tc>
                  <a:txBody>
                    <a:bodyPr/>
                    <a:lstStyle/>
                    <a:p>
                      <a:r>
                        <a:rPr lang="en-US" sz="1600" b="1" dirty="0" smtClean="0"/>
                        <a:t>Types of borrowing</a:t>
                      </a:r>
                      <a:endParaRPr lang="en-US" sz="1600" b="1" dirty="0"/>
                    </a:p>
                  </a:txBody>
                  <a:tcPr/>
                </a:tc>
                <a:tc>
                  <a:txBody>
                    <a:bodyPr/>
                    <a:lstStyle/>
                    <a:p>
                      <a:pPr marL="225425" indent="-225425">
                        <a:buFont typeface="Arial" pitchFamily="34" charset="0"/>
                        <a:buChar char="•"/>
                      </a:pPr>
                      <a:r>
                        <a:rPr lang="en-US" sz="1600" dirty="0" smtClean="0"/>
                        <a:t>Islamic</a:t>
                      </a:r>
                    </a:p>
                    <a:p>
                      <a:pPr marL="225425" indent="-225425">
                        <a:buFont typeface="Arial" pitchFamily="34" charset="0"/>
                        <a:buChar char="•"/>
                      </a:pPr>
                      <a:r>
                        <a:rPr lang="en-US" sz="1600" dirty="0" smtClean="0"/>
                        <a:t>Conventional</a:t>
                      </a:r>
                      <a:endParaRPr lang="en-US" sz="1600" dirty="0"/>
                    </a:p>
                  </a:txBody>
                  <a:tcPr/>
                </a:tc>
              </a:tr>
              <a:tr h="370840">
                <a:tc>
                  <a:txBody>
                    <a:bodyPr/>
                    <a:lstStyle/>
                    <a:p>
                      <a:r>
                        <a:rPr lang="en-US" sz="1600" b="1" dirty="0" smtClean="0"/>
                        <a:t>Amount </a:t>
                      </a:r>
                      <a:endParaRPr lang="en-US" sz="1600" b="1" dirty="0"/>
                    </a:p>
                  </a:txBody>
                  <a:tcPr/>
                </a:tc>
                <a:tc>
                  <a:txBody>
                    <a:bodyPr/>
                    <a:lstStyle/>
                    <a:p>
                      <a:r>
                        <a:rPr lang="en-US" sz="1600" dirty="0" smtClean="0"/>
                        <a:t>Sufficient to enable MDIC to carry out its IFR activities</a:t>
                      </a:r>
                      <a:endParaRPr lang="en-US" sz="1600" dirty="0"/>
                    </a:p>
                  </a:txBody>
                  <a:tcPr/>
                </a:tc>
              </a:tr>
              <a:tr h="370840">
                <a:tc>
                  <a:txBody>
                    <a:bodyPr/>
                    <a:lstStyle/>
                    <a:p>
                      <a:r>
                        <a:rPr lang="en-US" sz="1600" b="1" dirty="0" smtClean="0"/>
                        <a:t>Tenure </a:t>
                      </a:r>
                      <a:endParaRPr lang="en-US" sz="1600" b="1" dirty="0"/>
                    </a:p>
                  </a:txBody>
                  <a:tcPr/>
                </a:tc>
                <a:tc>
                  <a:txBody>
                    <a:bodyPr/>
                    <a:lstStyle/>
                    <a:p>
                      <a:r>
                        <a:rPr lang="en-US" sz="1600" dirty="0" smtClean="0"/>
                        <a:t>Sufficiently long to enable MDIC to raise funds from the market, in the most effective and efficient manner possible</a:t>
                      </a:r>
                      <a:endParaRPr lang="en-US" sz="1600" dirty="0"/>
                    </a:p>
                  </a:txBody>
                  <a:tcPr/>
                </a:tc>
              </a:tr>
              <a:tr h="370840">
                <a:tc>
                  <a:txBody>
                    <a:bodyPr/>
                    <a:lstStyle/>
                    <a:p>
                      <a:r>
                        <a:rPr lang="en-US" sz="1600" b="1" dirty="0" smtClean="0"/>
                        <a:t>Borrowing</a:t>
                      </a:r>
                      <a:r>
                        <a:rPr lang="en-US" sz="1600" b="1" baseline="0" dirty="0" smtClean="0"/>
                        <a:t> terms</a:t>
                      </a:r>
                      <a:endParaRPr lang="en-US" sz="1600" b="1" dirty="0"/>
                    </a:p>
                  </a:txBody>
                  <a:tcPr/>
                </a:tc>
                <a:tc>
                  <a:txBody>
                    <a:bodyPr/>
                    <a:lstStyle/>
                    <a:p>
                      <a:pPr marL="225425" indent="-225425">
                        <a:buFont typeface="Arial" pitchFamily="34" charset="0"/>
                        <a:buChar char="•"/>
                      </a:pPr>
                      <a:r>
                        <a:rPr lang="en-US" sz="1600" dirty="0" smtClean="0"/>
                        <a:t>Commercial or arms-length: Government borrowing rate</a:t>
                      </a:r>
                    </a:p>
                    <a:p>
                      <a:pPr marL="225425" indent="-225425">
                        <a:buFont typeface="Arial" pitchFamily="34" charset="0"/>
                        <a:buNone/>
                      </a:pPr>
                      <a:r>
                        <a:rPr lang="en-US" sz="1600" dirty="0" smtClean="0"/>
                        <a:t>To be repaid by:</a:t>
                      </a:r>
                    </a:p>
                    <a:p>
                      <a:pPr marL="225425" indent="-225425">
                        <a:buFont typeface="Arial" pitchFamily="34" charset="0"/>
                        <a:buChar char="•"/>
                      </a:pPr>
                      <a:r>
                        <a:rPr lang="en-US" sz="1600" dirty="0" smtClean="0"/>
                        <a:t>Annual premiums (increase in premiums assessed)</a:t>
                      </a:r>
                    </a:p>
                    <a:p>
                      <a:pPr marL="225425" indent="-225425">
                        <a:buFont typeface="Arial" pitchFamily="34" charset="0"/>
                        <a:buChar char="•"/>
                      </a:pPr>
                      <a:r>
                        <a:rPr lang="en-US" sz="1600" dirty="0" err="1" smtClean="0"/>
                        <a:t>Realisation</a:t>
                      </a:r>
                      <a:r>
                        <a:rPr lang="en-US" sz="1600" dirty="0" smtClean="0"/>
                        <a:t> of failed bank assets and</a:t>
                      </a:r>
                    </a:p>
                    <a:p>
                      <a:pPr marL="225425" marR="0" indent="-22542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dirty="0" smtClean="0"/>
                        <a:t>Funds raised in the capital market</a:t>
                      </a:r>
                    </a:p>
                  </a:txBody>
                  <a:tcPr/>
                </a:tc>
              </a:tr>
              <a:tr h="370840">
                <a:tc>
                  <a:txBody>
                    <a:bodyPr/>
                    <a:lstStyle/>
                    <a:p>
                      <a:r>
                        <a:rPr lang="en-US" sz="1600" b="1" dirty="0" smtClean="0"/>
                        <a:t>Timing </a:t>
                      </a:r>
                      <a:endParaRPr lang="en-US" sz="1600" b="1" dirty="0"/>
                    </a:p>
                  </a:txBody>
                  <a:tcPr/>
                </a:tc>
                <a:tc>
                  <a:txBody>
                    <a:bodyPr/>
                    <a:lstStyle/>
                    <a:p>
                      <a:r>
                        <a:rPr lang="en-US" sz="1600" dirty="0" smtClean="0"/>
                        <a:t>Borrowings to be made available to MDIC in a timely and prompt manner</a:t>
                      </a:r>
                      <a:endParaRPr lang="en-US" sz="1600" dirty="0"/>
                    </a:p>
                  </a:txBody>
                  <a:tcPr/>
                </a:tc>
              </a:tr>
              <a:tr h="370840">
                <a:tc>
                  <a:txBody>
                    <a:bodyPr/>
                    <a:lstStyle/>
                    <a:p>
                      <a:r>
                        <a:rPr lang="en-US" sz="1600" b="1" dirty="0" smtClean="0"/>
                        <a:t>On demand structure</a:t>
                      </a:r>
                      <a:endParaRPr lang="en-US" sz="1600" b="1" dirty="0"/>
                    </a:p>
                  </a:txBody>
                  <a:tcPr/>
                </a:tc>
                <a:tc>
                  <a:txBody>
                    <a:bodyPr/>
                    <a:lstStyle/>
                    <a:p>
                      <a:r>
                        <a:rPr lang="en-US" sz="1600" dirty="0" smtClean="0"/>
                        <a:t>Being addressed currently</a:t>
                      </a:r>
                      <a:r>
                        <a:rPr lang="en-US" sz="1600" baseline="0" dirty="0" smtClean="0"/>
                        <a:t> -</a:t>
                      </a:r>
                      <a:endParaRPr lang="en-US" sz="1600" dirty="0" smtClean="0"/>
                    </a:p>
                    <a:p>
                      <a:pPr marL="225425" indent="-225425">
                        <a:buFont typeface="Arial" pitchFamily="34" charset="0"/>
                        <a:buChar char="•"/>
                      </a:pPr>
                      <a:r>
                        <a:rPr lang="en-US" sz="1600" dirty="0" err="1" smtClean="0"/>
                        <a:t>Operationalisation</a:t>
                      </a:r>
                      <a:r>
                        <a:rPr lang="en-US" sz="1600" dirty="0" smtClean="0"/>
                        <a:t> of processes: Pre-arranged agreements and documentation, setting up of operational accounts</a:t>
                      </a:r>
                      <a:r>
                        <a:rPr lang="en-US" sz="1600" baseline="0" dirty="0" smtClean="0"/>
                        <a:t>, etc.</a:t>
                      </a:r>
                      <a:endParaRPr lang="en-US" sz="1600" dirty="0" smtClean="0"/>
                    </a:p>
                  </a:txBody>
                  <a:tcPr/>
                </a:tc>
              </a:tr>
            </a:tbl>
          </a:graphicData>
        </a:graphic>
      </p:graphicFrame>
      <p:sp>
        <p:nvSpPr>
          <p:cNvPr id="4" name="Slide Number Placeholder 3"/>
          <p:cNvSpPr>
            <a:spLocks noGrp="1"/>
          </p:cNvSpPr>
          <p:nvPr>
            <p:ph type="sldNum" sz="quarter" idx="12"/>
          </p:nvPr>
        </p:nvSpPr>
        <p:spPr/>
        <p:txBody>
          <a:bodyPr/>
          <a:lstStyle/>
          <a:p>
            <a:fld id="{6E3791B9-1BD6-4901-9612-F8531113BE6E}" type="slidenum">
              <a:rPr lang="en-US" smtClean="0"/>
              <a:pPr/>
              <a:t>15</a:t>
            </a:fld>
            <a:endParaRPr lang="en-US" dirty="0"/>
          </a:p>
        </p:txBody>
      </p:sp>
      <p:pic>
        <p:nvPicPr>
          <p:cNvPr id="6" name="Picture 9"/>
          <p:cNvPicPr>
            <a:picLocks noChangeAspect="1" noChangeArrowheads="1"/>
          </p:cNvPicPr>
          <p:nvPr/>
        </p:nvPicPr>
        <p:blipFill>
          <a:blip r:embed="rId2"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Capital market fund raising</a:t>
            </a:r>
            <a:endParaRPr lang="en-US" dirty="0"/>
          </a:p>
        </p:txBody>
      </p:sp>
      <p:graphicFrame>
        <p:nvGraphicFramePr>
          <p:cNvPr id="5" name="Content Placeholder 4"/>
          <p:cNvGraphicFramePr>
            <a:graphicFrameLocks noGrp="1"/>
          </p:cNvGraphicFramePr>
          <p:nvPr>
            <p:ph idx="1"/>
          </p:nvPr>
        </p:nvGraphicFramePr>
        <p:xfrm>
          <a:off x="457200" y="1706880"/>
          <a:ext cx="8305800" cy="3906520"/>
        </p:xfrm>
        <a:graphic>
          <a:graphicData uri="http://schemas.openxmlformats.org/drawingml/2006/table">
            <a:tbl>
              <a:tblPr firstRow="1" bandRow="1">
                <a:tableStyleId>{5C22544A-7EE6-4342-B048-85BDC9FD1C3A}</a:tableStyleId>
              </a:tblPr>
              <a:tblGrid>
                <a:gridCol w="1371600"/>
                <a:gridCol w="6934200"/>
              </a:tblGrid>
              <a:tr h="370840">
                <a:tc gridSpan="2">
                  <a:txBody>
                    <a:bodyPr/>
                    <a:lstStyle/>
                    <a:p>
                      <a:r>
                        <a:rPr lang="en-US" sz="2200" cap="all" baseline="0" dirty="0" smtClean="0"/>
                        <a:t>Concept</a:t>
                      </a:r>
                      <a:endParaRPr lang="en-US" sz="2200" cap="all" baseline="0" dirty="0"/>
                    </a:p>
                  </a:txBody>
                  <a:tcPr/>
                </a:tc>
                <a:tc hMerge="1">
                  <a:txBody>
                    <a:bodyPr/>
                    <a:lstStyle/>
                    <a:p>
                      <a:endParaRPr lang="en-US" dirty="0"/>
                    </a:p>
                  </a:txBody>
                  <a:tcPr/>
                </a:tc>
              </a:tr>
              <a:tr h="370840">
                <a:tc>
                  <a:txBody>
                    <a:bodyPr/>
                    <a:lstStyle/>
                    <a:p>
                      <a:r>
                        <a:rPr lang="en-US" sz="1800" b="1" dirty="0" smtClean="0"/>
                        <a:t>Purpose </a:t>
                      </a:r>
                      <a:endParaRPr lang="en-US" sz="1800" b="1" dirty="0"/>
                    </a:p>
                  </a:txBody>
                  <a:tcPr/>
                </a:tc>
                <a:tc>
                  <a:txBody>
                    <a:bodyPr/>
                    <a:lstStyle/>
                    <a:p>
                      <a:r>
                        <a:rPr lang="en-US" sz="1800" dirty="0" smtClean="0"/>
                        <a:t>To replace liquidity funding</a:t>
                      </a:r>
                      <a:endParaRPr lang="en-US" sz="1800" dirty="0"/>
                    </a:p>
                  </a:txBody>
                  <a:tcPr/>
                </a:tc>
              </a:tr>
              <a:tr h="370840">
                <a:tc>
                  <a:txBody>
                    <a:bodyPr/>
                    <a:lstStyle/>
                    <a:p>
                      <a:r>
                        <a:rPr lang="en-US" sz="1800" b="1" dirty="0" smtClean="0"/>
                        <a:t>Timing</a:t>
                      </a:r>
                      <a:endParaRPr lang="en-US" sz="1800" b="1" dirty="0"/>
                    </a:p>
                  </a:txBody>
                  <a:tcPr/>
                </a:tc>
                <a:tc>
                  <a:txBody>
                    <a:bodyPr/>
                    <a:lstStyle/>
                    <a:p>
                      <a:r>
                        <a:rPr lang="en-US" sz="1800" dirty="0" smtClean="0"/>
                        <a:t>To be used when the operating environment is conducive</a:t>
                      </a:r>
                      <a:r>
                        <a:rPr lang="en-US" sz="1800" baseline="0" dirty="0" smtClean="0"/>
                        <a:t> to raise funds from the capital market</a:t>
                      </a:r>
                      <a:endParaRPr lang="en-US" sz="1800" dirty="0"/>
                    </a:p>
                  </a:txBody>
                  <a:tcPr/>
                </a:tc>
              </a:tr>
              <a:tr h="370840">
                <a:tc>
                  <a:txBody>
                    <a:bodyPr/>
                    <a:lstStyle/>
                    <a:p>
                      <a:r>
                        <a:rPr lang="en-US" sz="1800" b="1" dirty="0" smtClean="0"/>
                        <a:t>Structure</a:t>
                      </a:r>
                      <a:endParaRPr lang="en-US" sz="1800" b="1" dirty="0"/>
                    </a:p>
                  </a:txBody>
                  <a:tcPr/>
                </a:tc>
                <a:tc>
                  <a:txBody>
                    <a:bodyPr/>
                    <a:lstStyle/>
                    <a:p>
                      <a:pPr marL="225425" indent="-225425">
                        <a:buFont typeface="Arial" pitchFamily="34" charset="0"/>
                        <a:buNone/>
                      </a:pPr>
                      <a:r>
                        <a:rPr lang="en-US" sz="1800" dirty="0" smtClean="0"/>
                        <a:t>Government guaranteed:</a:t>
                      </a:r>
                    </a:p>
                    <a:p>
                      <a:pPr marL="225425" indent="-225425">
                        <a:buFont typeface="Arial" pitchFamily="34" charset="0"/>
                        <a:buChar char="•"/>
                      </a:pPr>
                      <a:r>
                        <a:rPr lang="en-US" sz="1800" dirty="0" smtClean="0"/>
                        <a:t>Fixed Income Securities – bonds, promissory notes, etc (Conventional)</a:t>
                      </a:r>
                    </a:p>
                    <a:p>
                      <a:pPr marL="225425" indent="-225425">
                        <a:buFont typeface="Arial" pitchFamily="34" charset="0"/>
                        <a:buChar char="•"/>
                      </a:pPr>
                      <a:r>
                        <a:rPr lang="en-US" sz="1800" dirty="0" err="1" smtClean="0"/>
                        <a:t>Sukuk</a:t>
                      </a:r>
                      <a:r>
                        <a:rPr lang="en-US" sz="1800" dirty="0" smtClean="0"/>
                        <a:t> (Islamic</a:t>
                      </a:r>
                      <a:r>
                        <a:rPr lang="en-US" sz="1800" baseline="0" dirty="0" smtClean="0"/>
                        <a:t>)</a:t>
                      </a:r>
                    </a:p>
                  </a:txBody>
                  <a:tcPr/>
                </a:tc>
              </a:tr>
              <a:tr h="370840">
                <a:tc>
                  <a:txBody>
                    <a:bodyPr/>
                    <a:lstStyle/>
                    <a:p>
                      <a:r>
                        <a:rPr lang="en-US" sz="1800" b="1" dirty="0" smtClean="0"/>
                        <a:t>Tenure </a:t>
                      </a:r>
                      <a:endParaRPr lang="en-US" sz="1800" b="1" dirty="0"/>
                    </a:p>
                  </a:txBody>
                  <a:tcPr/>
                </a:tc>
                <a:tc>
                  <a:txBody>
                    <a:bodyPr/>
                    <a:lstStyle/>
                    <a:p>
                      <a:r>
                        <a:rPr lang="en-US" sz="1800" dirty="0" smtClean="0"/>
                        <a:t>Sufficiently long to match cash flows from annual</a:t>
                      </a:r>
                      <a:r>
                        <a:rPr lang="en-US" sz="1800" baseline="0" dirty="0" smtClean="0"/>
                        <a:t> premiums and </a:t>
                      </a:r>
                      <a:r>
                        <a:rPr lang="en-US" sz="1800" baseline="0" dirty="0" err="1" smtClean="0"/>
                        <a:t>realisation</a:t>
                      </a:r>
                      <a:r>
                        <a:rPr lang="en-US" sz="1800" baseline="0" dirty="0" smtClean="0"/>
                        <a:t> of failed bank’s assets</a:t>
                      </a:r>
                    </a:p>
                  </a:txBody>
                  <a:tcPr/>
                </a:tc>
              </a:tr>
              <a:tr h="370840">
                <a:tc>
                  <a:txBody>
                    <a:bodyPr/>
                    <a:lstStyle/>
                    <a:p>
                      <a:r>
                        <a:rPr lang="en-US" sz="1800" b="1" dirty="0" smtClean="0"/>
                        <a:t>Structured program</a:t>
                      </a:r>
                      <a:endParaRPr lang="en-US" sz="1800" b="1" dirty="0"/>
                    </a:p>
                  </a:txBody>
                  <a:tcPr/>
                </a:tc>
                <a:tc>
                  <a:txBody>
                    <a:bodyPr/>
                    <a:lstStyle/>
                    <a:p>
                      <a:r>
                        <a:rPr lang="en-US" sz="1800" baseline="0" dirty="0" smtClean="0"/>
                        <a:t>Pre-arranged standby facility which can be drawn or called upon as and when required</a:t>
                      </a:r>
                    </a:p>
                    <a:p>
                      <a:r>
                        <a:rPr lang="en-US" sz="1800" i="1" baseline="0" dirty="0" smtClean="0"/>
                        <a:t>Planning: Need to have in place so that it can be used when necessary</a:t>
                      </a:r>
                    </a:p>
                  </a:txBody>
                  <a:tcPr/>
                </a:tc>
              </a:tr>
            </a:tbl>
          </a:graphicData>
        </a:graphic>
      </p:graphicFrame>
      <p:sp>
        <p:nvSpPr>
          <p:cNvPr id="4" name="Slide Number Placeholder 3"/>
          <p:cNvSpPr>
            <a:spLocks noGrp="1"/>
          </p:cNvSpPr>
          <p:nvPr>
            <p:ph type="sldNum" sz="quarter" idx="12"/>
          </p:nvPr>
        </p:nvSpPr>
        <p:spPr/>
        <p:txBody>
          <a:bodyPr/>
          <a:lstStyle/>
          <a:p>
            <a:fld id="{6E3791B9-1BD6-4901-9612-F8531113BE6E}" type="slidenum">
              <a:rPr lang="en-US" smtClean="0"/>
              <a:pPr/>
              <a:t>16</a:t>
            </a:fld>
            <a:endParaRPr lang="en-US" dirty="0"/>
          </a:p>
        </p:txBody>
      </p:sp>
      <p:pic>
        <p:nvPicPr>
          <p:cNvPr id="6" name="Picture 9"/>
          <p:cNvPicPr>
            <a:picLocks noChangeAspect="1" noChangeArrowheads="1"/>
          </p:cNvPicPr>
          <p:nvPr/>
        </p:nvPicPr>
        <p:blipFill>
          <a:blip r:embed="rId2"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pPr>
              <a:buNone/>
            </a:pPr>
            <a:endParaRPr lang="en-US" dirty="0" smtClean="0"/>
          </a:p>
          <a:p>
            <a:pPr algn="ctr">
              <a:buNone/>
            </a:pPr>
            <a:r>
              <a:rPr lang="en-US" sz="5400" b="1" dirty="0" smtClean="0">
                <a:effectLst>
                  <a:outerShdw blurRad="38100" dist="38100" dir="2700000" algn="tl">
                    <a:srgbClr val="000000">
                      <a:alpha val="43137"/>
                    </a:srgbClr>
                  </a:outerShdw>
                </a:effectLst>
              </a:rPr>
              <a:t>THANK YOU</a:t>
            </a:r>
            <a:endParaRPr lang="en-US" sz="5400" b="1"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6E3791B9-1BD6-4901-9612-F8531113BE6E}" type="slidenum">
              <a:rPr lang="en-US" smtClean="0"/>
              <a:pPr/>
              <a:t>17</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rmAutofit fontScale="90000"/>
          </a:bodyPr>
          <a:lstStyle/>
          <a:p>
            <a:r>
              <a:rPr lang="en-US" dirty="0" smtClean="0"/>
              <a:t>MDIC: A government statutory body …</a:t>
            </a:r>
            <a:endParaRPr lang="en-US" dirty="0"/>
          </a:p>
        </p:txBody>
      </p:sp>
      <p:sp>
        <p:nvSpPr>
          <p:cNvPr id="3" name="Content Placeholder 2"/>
          <p:cNvSpPr>
            <a:spLocks noGrp="1"/>
          </p:cNvSpPr>
          <p:nvPr>
            <p:ph idx="1"/>
          </p:nvPr>
        </p:nvSpPr>
        <p:spPr>
          <a:xfrm>
            <a:off x="457200" y="1600201"/>
            <a:ext cx="8305800" cy="4495799"/>
          </a:xfrm>
        </p:spPr>
        <p:txBody>
          <a:bodyPr>
            <a:normAutofit fontScale="85000" lnSpcReduction="20000"/>
          </a:bodyPr>
          <a:lstStyle/>
          <a:p>
            <a:r>
              <a:rPr lang="en-US" sz="2400" dirty="0" smtClean="0"/>
              <a:t>with legislated mandate to:</a:t>
            </a:r>
          </a:p>
          <a:p>
            <a:pPr lvl="1"/>
            <a:r>
              <a:rPr lang="en-US" sz="2000" dirty="0" smtClean="0"/>
              <a:t>administer a deposit insurance system</a:t>
            </a:r>
          </a:p>
          <a:p>
            <a:pPr lvl="1"/>
            <a:r>
              <a:rPr lang="en-US" sz="2000" dirty="0" smtClean="0"/>
              <a:t>protect part or all deposits in member institutions</a:t>
            </a:r>
          </a:p>
          <a:p>
            <a:pPr lvl="1"/>
            <a:r>
              <a:rPr lang="en-US" sz="2000" dirty="0" smtClean="0"/>
              <a:t>provide incentives to promote sound risk management</a:t>
            </a:r>
          </a:p>
          <a:p>
            <a:pPr lvl="1"/>
            <a:r>
              <a:rPr lang="en-US" sz="2000" dirty="0" smtClean="0"/>
              <a:t>contribute to the stability of the financial system</a:t>
            </a:r>
          </a:p>
          <a:p>
            <a:pPr marL="463550" lvl="1" indent="-6350">
              <a:buNone/>
            </a:pPr>
            <a:r>
              <a:rPr lang="en-US" sz="2000" dirty="0" smtClean="0"/>
              <a:t>and carry out its mandate in such a manner as to </a:t>
            </a:r>
            <a:r>
              <a:rPr lang="en-US" sz="2000" dirty="0" err="1" smtClean="0"/>
              <a:t>minimise</a:t>
            </a:r>
            <a:r>
              <a:rPr lang="en-US" sz="2000" dirty="0" smtClean="0"/>
              <a:t> costs to the financial system</a:t>
            </a:r>
          </a:p>
          <a:p>
            <a:pPr marL="463550" lvl="1" indent="-6350">
              <a:buNone/>
            </a:pPr>
            <a:endParaRPr lang="en-US" sz="900" dirty="0" smtClean="0"/>
          </a:p>
          <a:p>
            <a:r>
              <a:rPr lang="en-US" sz="2400" dirty="0" smtClean="0"/>
              <a:t>with no capital structure therefore, no dividend payable</a:t>
            </a:r>
          </a:p>
          <a:p>
            <a:endParaRPr lang="en-US" sz="1000" dirty="0" smtClean="0"/>
          </a:p>
          <a:p>
            <a:r>
              <a:rPr lang="en-US" sz="2400" dirty="0" smtClean="0"/>
              <a:t>exempted from income tax</a:t>
            </a:r>
          </a:p>
          <a:p>
            <a:endParaRPr lang="en-US" sz="900" dirty="0" smtClean="0"/>
          </a:p>
          <a:p>
            <a:r>
              <a:rPr lang="en-US" sz="2400" dirty="0" smtClean="0"/>
              <a:t>subject to: </a:t>
            </a:r>
          </a:p>
          <a:p>
            <a:pPr lvl="1"/>
            <a:r>
              <a:rPr lang="en-US" sz="2000" dirty="0" smtClean="0"/>
              <a:t>audit (by the National Audit Department) </a:t>
            </a:r>
          </a:p>
          <a:p>
            <a:pPr lvl="1"/>
            <a:r>
              <a:rPr lang="en-US" sz="2000" dirty="0" smtClean="0"/>
              <a:t>financial reporting requirements (tabling of annual financial statements to Parliament)</a:t>
            </a:r>
          </a:p>
          <a:p>
            <a:pPr lvl="1"/>
            <a:r>
              <a:rPr lang="en-US" sz="2000" dirty="0" smtClean="0"/>
              <a:t>compliance with approved Financial Reporting Standards</a:t>
            </a:r>
          </a:p>
          <a:p>
            <a:pPr lvl="1"/>
            <a:endParaRPr lang="en-US" sz="900" dirty="0" smtClean="0"/>
          </a:p>
          <a:p>
            <a:r>
              <a:rPr lang="en-US" sz="2400" dirty="0" smtClean="0"/>
              <a:t>fully backed by the Government</a:t>
            </a:r>
          </a:p>
        </p:txBody>
      </p:sp>
      <p:sp>
        <p:nvSpPr>
          <p:cNvPr id="4" name="Slide Number Placeholder 3"/>
          <p:cNvSpPr>
            <a:spLocks noGrp="1"/>
          </p:cNvSpPr>
          <p:nvPr>
            <p:ph type="sldNum" sz="quarter" idx="12"/>
          </p:nvPr>
        </p:nvSpPr>
        <p:spPr/>
        <p:txBody>
          <a:bodyPr/>
          <a:lstStyle/>
          <a:p>
            <a:fld id="{6E3791B9-1BD6-4901-9612-F8531113BE6E}" type="slidenum">
              <a:rPr lang="en-US" smtClean="0"/>
              <a:pPr/>
              <a:t>2</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rmAutofit fontScale="90000"/>
          </a:bodyPr>
          <a:lstStyle/>
          <a:p>
            <a:r>
              <a:rPr lang="en-US" dirty="0" smtClean="0"/>
              <a:t>Deposit Insurance Funds: Conventional and Islamic</a:t>
            </a:r>
            <a:endParaRPr lang="en-US" dirty="0"/>
          </a:p>
        </p:txBody>
      </p:sp>
      <p:sp>
        <p:nvSpPr>
          <p:cNvPr id="3" name="Content Placeholder 2"/>
          <p:cNvSpPr>
            <a:spLocks noGrp="1"/>
          </p:cNvSpPr>
          <p:nvPr>
            <p:ph idx="1"/>
          </p:nvPr>
        </p:nvSpPr>
        <p:spPr>
          <a:xfrm>
            <a:off x="457200" y="1600201"/>
            <a:ext cx="8229600" cy="4800599"/>
          </a:xfrm>
        </p:spPr>
        <p:txBody>
          <a:bodyPr>
            <a:normAutofit fontScale="70000" lnSpcReduction="20000"/>
          </a:bodyPr>
          <a:lstStyle/>
          <a:p>
            <a:pPr>
              <a:buNone/>
            </a:pPr>
            <a:r>
              <a:rPr lang="en-US" sz="2400" b="1" dirty="0" smtClean="0"/>
              <a:t>Two separate and distinct Deposit Insurance Funds (DIFs):</a:t>
            </a:r>
          </a:p>
          <a:p>
            <a:r>
              <a:rPr lang="en-US" sz="2400" dirty="0" smtClean="0"/>
              <a:t>Both run parallel and managed by MDIC</a:t>
            </a:r>
          </a:p>
          <a:p>
            <a:r>
              <a:rPr lang="en-US" sz="2400" dirty="0" smtClean="0"/>
              <a:t>Clear segregation, no co-mingling</a:t>
            </a:r>
          </a:p>
          <a:p>
            <a:r>
              <a:rPr lang="en-US" sz="2400" dirty="0" smtClean="0"/>
              <a:t>Islamic DIF managed in accordance with </a:t>
            </a:r>
            <a:r>
              <a:rPr lang="en-US" sz="2400" dirty="0" err="1" smtClean="0"/>
              <a:t>Shariah</a:t>
            </a:r>
            <a:r>
              <a:rPr lang="en-US" sz="2400" dirty="0" smtClean="0"/>
              <a:t> principles</a:t>
            </a:r>
          </a:p>
          <a:p>
            <a:r>
              <a:rPr lang="en-US" sz="2400" dirty="0" smtClean="0"/>
              <a:t>Separate financial statements for conventional and Islamic DIF</a:t>
            </a:r>
          </a:p>
          <a:p>
            <a:pPr>
              <a:buNone/>
            </a:pPr>
            <a:endParaRPr lang="en-US" sz="900" dirty="0" smtClean="0"/>
          </a:p>
          <a:p>
            <a:pPr>
              <a:buNone/>
            </a:pPr>
            <a:r>
              <a:rPr lang="en-US" sz="2400" b="1" dirty="0" smtClean="0"/>
              <a:t>Premiums:</a:t>
            </a:r>
            <a:r>
              <a:rPr lang="en-US" sz="2400" dirty="0" smtClean="0"/>
              <a:t> </a:t>
            </a:r>
          </a:p>
          <a:p>
            <a:pPr marL="338138" indent="-338138"/>
            <a:r>
              <a:rPr lang="en-US" sz="2400" dirty="0" smtClean="0"/>
              <a:t>Ex-ante &amp; risk-based premiums assessed on total insured deposits</a:t>
            </a:r>
          </a:p>
          <a:p>
            <a:pPr marL="338138" indent="-338138"/>
            <a:r>
              <a:rPr lang="en-US" sz="2400" dirty="0" smtClean="0"/>
              <a:t>Premiums assessed/collected by MDIC and investment income build up the Deposit Insurance Funds</a:t>
            </a:r>
          </a:p>
          <a:p>
            <a:pPr marL="338138" indent="-338138"/>
            <a:endParaRPr lang="en-US" sz="900" dirty="0" smtClean="0"/>
          </a:p>
          <a:p>
            <a:pPr marL="338138" indent="-338138">
              <a:buNone/>
            </a:pPr>
            <a:r>
              <a:rPr lang="en-US" sz="2400" b="1" dirty="0" smtClean="0"/>
              <a:t>Investments:</a:t>
            </a:r>
          </a:p>
          <a:p>
            <a:pPr marL="338138" indent="-338138"/>
            <a:r>
              <a:rPr lang="en-US" sz="2400" dirty="0" smtClean="0"/>
              <a:t>Legislative provisions and Board-approved investment policy (reviewed annually) set out the parameters within which MDIC invests surplus funds</a:t>
            </a:r>
          </a:p>
          <a:p>
            <a:pPr marL="338138" indent="-338138"/>
            <a:r>
              <a:rPr lang="en-US" sz="2400" dirty="0" smtClean="0"/>
              <a:t>Investment policy:</a:t>
            </a:r>
          </a:p>
          <a:p>
            <a:pPr marL="738188" lvl="1" indent="-338138"/>
            <a:r>
              <a:rPr lang="en-US" sz="2100" dirty="0" smtClean="0"/>
              <a:t>Funds in the DIFs are invested in safe and liquid investment instruments to enable easy access when the need arises</a:t>
            </a:r>
          </a:p>
          <a:p>
            <a:pPr marL="738188" lvl="1" indent="-338138"/>
            <a:r>
              <a:rPr lang="en-US" sz="2100" dirty="0" smtClean="0"/>
              <a:t>Key drivers: Capital preservation and liquidity</a:t>
            </a:r>
          </a:p>
          <a:p>
            <a:pPr marL="738188" lvl="1" indent="-338138"/>
            <a:r>
              <a:rPr lang="en-US" sz="2100" dirty="0" smtClean="0"/>
              <a:t>Types of investment: Short-term government and central bank papers</a:t>
            </a:r>
          </a:p>
          <a:p>
            <a:pPr marL="738188" lvl="1" indent="-338138"/>
            <a:r>
              <a:rPr lang="en-US" sz="2100" dirty="0" smtClean="0"/>
              <a:t>Islamic funds managed in accordance with </a:t>
            </a:r>
            <a:r>
              <a:rPr lang="en-US" sz="2100" dirty="0" err="1" smtClean="0"/>
              <a:t>Shariah</a:t>
            </a:r>
            <a:r>
              <a:rPr lang="en-US" sz="2100" dirty="0" smtClean="0"/>
              <a:t> principles</a:t>
            </a:r>
          </a:p>
        </p:txBody>
      </p:sp>
      <p:sp>
        <p:nvSpPr>
          <p:cNvPr id="4" name="Slide Number Placeholder 3"/>
          <p:cNvSpPr>
            <a:spLocks noGrp="1"/>
          </p:cNvSpPr>
          <p:nvPr>
            <p:ph type="sldNum" sz="quarter" idx="12"/>
          </p:nvPr>
        </p:nvSpPr>
        <p:spPr/>
        <p:txBody>
          <a:bodyPr/>
          <a:lstStyle/>
          <a:p>
            <a:fld id="{6E3791B9-1BD6-4901-9612-F8531113BE6E}" type="slidenum">
              <a:rPr lang="en-US" smtClean="0"/>
              <a:pPr/>
              <a:t>3</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Management of </a:t>
            </a:r>
            <a:br>
              <a:rPr lang="en-US" dirty="0" smtClean="0"/>
            </a:br>
            <a:r>
              <a:rPr lang="en-US" dirty="0" smtClean="0"/>
              <a:t>Deposit Insurance Funds (DIFs)</a:t>
            </a:r>
            <a:endParaRPr lang="en-US" dirty="0"/>
          </a:p>
        </p:txBody>
      </p:sp>
      <p:graphicFrame>
        <p:nvGraphicFramePr>
          <p:cNvPr id="5" name="Content Placeholder 4"/>
          <p:cNvGraphicFramePr>
            <a:graphicFrameLocks noGrp="1"/>
          </p:cNvGraphicFramePr>
          <p:nvPr>
            <p:ph idx="1"/>
          </p:nvPr>
        </p:nvGraphicFramePr>
        <p:xfrm>
          <a:off x="381000" y="1706880"/>
          <a:ext cx="8382000" cy="4084320"/>
        </p:xfrm>
        <a:graphic>
          <a:graphicData uri="http://schemas.openxmlformats.org/drawingml/2006/table">
            <a:tbl>
              <a:tblPr firstRow="1" bandRow="1">
                <a:tableStyleId>{3C2FFA5D-87B4-456A-9821-1D502468CF0F}</a:tableStyleId>
              </a:tblPr>
              <a:tblGrid>
                <a:gridCol w="1219200"/>
                <a:gridCol w="7162800"/>
              </a:tblGrid>
              <a:tr h="370840">
                <a:tc gridSpan="2">
                  <a:txBody>
                    <a:bodyPr/>
                    <a:lstStyle/>
                    <a:p>
                      <a:r>
                        <a:rPr lang="en-US" sz="2400" cap="all" baseline="0" dirty="0" smtClean="0"/>
                        <a:t>Management of DIF</a:t>
                      </a:r>
                      <a:r>
                        <a:rPr lang="en-US" sz="2400" cap="none" baseline="0" dirty="0" smtClean="0"/>
                        <a:t>s</a:t>
                      </a:r>
                      <a:endParaRPr lang="en-US" sz="2400" cap="all" baseline="0" dirty="0"/>
                    </a:p>
                  </a:txBody>
                  <a:tcPr/>
                </a:tc>
                <a:tc hMerge="1">
                  <a:txBody>
                    <a:bodyPr/>
                    <a:lstStyle/>
                    <a:p>
                      <a:endParaRPr lang="en-US" dirty="0"/>
                    </a:p>
                  </a:txBody>
                  <a:tcPr/>
                </a:tc>
              </a:tr>
              <a:tr h="370840">
                <a:tc>
                  <a:txBody>
                    <a:bodyPr/>
                    <a:lstStyle/>
                    <a:p>
                      <a:r>
                        <a:rPr lang="en-US" sz="2000" b="1" dirty="0" smtClean="0"/>
                        <a:t>Sources</a:t>
                      </a:r>
                      <a:endParaRPr lang="en-US" sz="2000" b="1" dirty="0"/>
                    </a:p>
                  </a:txBody>
                  <a:tcPr/>
                </a:tc>
                <a:tc>
                  <a:txBody>
                    <a:bodyPr/>
                    <a:lstStyle/>
                    <a:p>
                      <a:pPr marL="225425" indent="-225425">
                        <a:buFont typeface="Arial" pitchFamily="34" charset="0"/>
                        <a:buChar char="•"/>
                      </a:pPr>
                      <a:r>
                        <a:rPr lang="en-US" sz="2000" dirty="0" smtClean="0"/>
                        <a:t>Annual premiums are paid directly by member institutions </a:t>
                      </a:r>
                      <a:endParaRPr lang="en-US" sz="2000" baseline="0" dirty="0" smtClean="0"/>
                    </a:p>
                    <a:p>
                      <a:pPr marL="225425" indent="-225425">
                        <a:buFont typeface="Arial" pitchFamily="34" charset="0"/>
                        <a:buChar char="•"/>
                      </a:pPr>
                      <a:r>
                        <a:rPr lang="en-US" sz="2000" baseline="0" dirty="0" smtClean="0"/>
                        <a:t>Investment income</a:t>
                      </a:r>
                    </a:p>
                    <a:p>
                      <a:pPr marL="225425" indent="-225425">
                        <a:buFont typeface="Arial" pitchFamily="34" charset="0"/>
                        <a:buNone/>
                      </a:pPr>
                      <a:endParaRPr lang="en-US" sz="2000" baseline="0" dirty="0" smtClean="0"/>
                    </a:p>
                  </a:txBody>
                  <a:tcPr/>
                </a:tc>
              </a:tr>
              <a:tr h="370840">
                <a:tc>
                  <a:txBody>
                    <a:bodyPr/>
                    <a:lstStyle/>
                    <a:p>
                      <a:r>
                        <a:rPr lang="en-US" sz="2000" b="1" dirty="0" smtClean="0"/>
                        <a:t>Uses</a:t>
                      </a:r>
                      <a:endParaRPr lang="en-US" sz="2000" b="1" dirty="0"/>
                    </a:p>
                  </a:txBody>
                  <a:tcPr/>
                </a:tc>
                <a:tc>
                  <a:txBody>
                    <a:bodyPr/>
                    <a:lstStyle/>
                    <a:p>
                      <a:pPr marL="225425" indent="-225425">
                        <a:buFont typeface="Arial" pitchFamily="34" charset="0"/>
                        <a:buNone/>
                      </a:pPr>
                      <a:r>
                        <a:rPr lang="en-US" sz="2000" u="none" dirty="0" smtClean="0"/>
                        <a:t>Expenses:</a:t>
                      </a:r>
                    </a:p>
                    <a:p>
                      <a:pPr marL="6350" lvl="0" indent="-238125">
                        <a:buFont typeface="Arial" pitchFamily="34" charset="0"/>
                        <a:buChar char="•"/>
                      </a:pPr>
                      <a:r>
                        <a:rPr lang="en-US" sz="2000" dirty="0" smtClean="0"/>
                        <a:t>Directly related</a:t>
                      </a:r>
                      <a:r>
                        <a:rPr lang="en-US" sz="2000" baseline="0" dirty="0" smtClean="0"/>
                        <a:t> to conventional or Islamic</a:t>
                      </a:r>
                    </a:p>
                    <a:p>
                      <a:pPr marL="225425" lvl="0" indent="-225425">
                        <a:buFont typeface="Arial" pitchFamily="34" charset="0"/>
                        <a:buChar char="•"/>
                      </a:pPr>
                      <a:r>
                        <a:rPr lang="en-US" sz="2000" baseline="0" dirty="0" smtClean="0"/>
                        <a:t>Common/indirect expenses are allocated proportionately in accordance with the ratio of Islamic and conventional premiums assessed for the preceding assessment year as at December 31</a:t>
                      </a:r>
                    </a:p>
                    <a:p>
                      <a:pPr marL="225425" lvl="0" indent="-225425">
                        <a:buFont typeface="Arial" pitchFamily="34" charset="0"/>
                        <a:buNone/>
                      </a:pPr>
                      <a:endParaRPr lang="en-US" sz="2000" dirty="0" smtClean="0"/>
                    </a:p>
                  </a:txBody>
                  <a:tcPr/>
                </a:tc>
              </a:tr>
              <a:tr h="370840">
                <a:tc>
                  <a:txBody>
                    <a:bodyPr/>
                    <a:lstStyle/>
                    <a:p>
                      <a:r>
                        <a:rPr lang="en-US" sz="2000" b="1" dirty="0" smtClean="0"/>
                        <a:t>Surplus </a:t>
                      </a:r>
                      <a:endParaRPr lang="en-US" sz="2000" b="1" dirty="0"/>
                    </a:p>
                  </a:txBody>
                  <a:tcPr/>
                </a:tc>
                <a:tc>
                  <a:txBody>
                    <a:bodyPr/>
                    <a:lstStyle/>
                    <a:p>
                      <a:pPr marL="6350" lvl="0" indent="-238125">
                        <a:buFont typeface="Arial" pitchFamily="34" charset="0"/>
                        <a:buChar char="•"/>
                      </a:pPr>
                      <a:r>
                        <a:rPr lang="en-US" sz="2000" dirty="0" smtClean="0"/>
                        <a:t>Yearly net surpluses are credited to DIFs</a:t>
                      </a:r>
                    </a:p>
                    <a:p>
                      <a:pPr marL="6350" lvl="0" indent="-238125">
                        <a:buFont typeface="Arial" pitchFamily="34" charset="0"/>
                        <a:buNone/>
                      </a:pPr>
                      <a:endParaRPr lang="en-US" sz="2000" dirty="0" smtClean="0"/>
                    </a:p>
                  </a:txBody>
                  <a:tcPr/>
                </a:tc>
              </a:tr>
            </a:tbl>
          </a:graphicData>
        </a:graphic>
      </p:graphicFrame>
      <p:sp>
        <p:nvSpPr>
          <p:cNvPr id="4" name="Slide Number Placeholder 3"/>
          <p:cNvSpPr>
            <a:spLocks noGrp="1"/>
          </p:cNvSpPr>
          <p:nvPr>
            <p:ph type="sldNum" sz="quarter" idx="12"/>
          </p:nvPr>
        </p:nvSpPr>
        <p:spPr/>
        <p:txBody>
          <a:bodyPr/>
          <a:lstStyle/>
          <a:p>
            <a:fld id="{6E3791B9-1BD6-4901-9612-F8531113BE6E}" type="slidenum">
              <a:rPr lang="en-US" smtClean="0"/>
              <a:pPr/>
              <a:t>4</a:t>
            </a:fld>
            <a:endParaRPr lang="en-US" dirty="0"/>
          </a:p>
        </p:txBody>
      </p:sp>
      <p:pic>
        <p:nvPicPr>
          <p:cNvPr id="6" name="Picture 9"/>
          <p:cNvPicPr>
            <a:picLocks noChangeAspect="1" noChangeArrowheads="1"/>
          </p:cNvPicPr>
          <p:nvPr/>
        </p:nvPicPr>
        <p:blipFill>
          <a:blip r:embed="rId2"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pPr>
              <a:buNone/>
            </a:pPr>
            <a:endParaRPr lang="en-US" dirty="0" smtClean="0"/>
          </a:p>
          <a:p>
            <a:pPr algn="ctr">
              <a:buNone/>
            </a:pPr>
            <a:r>
              <a:rPr lang="en-US" sz="5400" b="1" i="1" dirty="0" smtClean="0">
                <a:effectLst>
                  <a:outerShdw blurRad="38100" dist="38100" dir="2700000" algn="tl">
                    <a:srgbClr val="000000">
                      <a:alpha val="43137"/>
                    </a:srgbClr>
                  </a:outerShdw>
                </a:effectLst>
              </a:rPr>
              <a:t>FUNDING FRAMEWORK</a:t>
            </a:r>
            <a:endParaRPr lang="en-US" sz="5400" b="1" i="1"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6E3791B9-1BD6-4901-9612-F8531113BE6E}" type="slidenum">
              <a:rPr lang="en-US" smtClean="0"/>
              <a:pPr/>
              <a:t>5</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rmAutofit/>
          </a:bodyPr>
          <a:lstStyle/>
          <a:p>
            <a:r>
              <a:rPr lang="en-US" dirty="0" smtClean="0"/>
              <a:t>MDIC’s Funding Framework</a:t>
            </a:r>
            <a:endParaRPr lang="en-US" dirty="0"/>
          </a:p>
        </p:txBody>
      </p:sp>
      <p:sp>
        <p:nvSpPr>
          <p:cNvPr id="3" name="Content Placeholder 2"/>
          <p:cNvSpPr>
            <a:spLocks noGrp="1"/>
          </p:cNvSpPr>
          <p:nvPr>
            <p:ph idx="1"/>
          </p:nvPr>
        </p:nvSpPr>
        <p:spPr>
          <a:xfrm>
            <a:off x="457200" y="1600201"/>
            <a:ext cx="8229600" cy="4190999"/>
          </a:xfrm>
        </p:spPr>
        <p:txBody>
          <a:bodyPr>
            <a:normAutofit/>
          </a:bodyPr>
          <a:lstStyle/>
          <a:p>
            <a:pPr marL="225425" indent="-225425">
              <a:buNone/>
            </a:pPr>
            <a:r>
              <a:rPr lang="en-US" sz="2400" b="1" dirty="0" smtClean="0"/>
              <a:t>Objectives: </a:t>
            </a:r>
          </a:p>
          <a:p>
            <a:pPr marL="338138" indent="-338138"/>
            <a:r>
              <a:rPr lang="en-US" sz="2400" dirty="0" smtClean="0"/>
              <a:t>To cover day-to-day operating expenditures</a:t>
            </a:r>
          </a:p>
          <a:p>
            <a:pPr marL="338138" indent="-338138"/>
            <a:r>
              <a:rPr lang="en-US" sz="2400" dirty="0" smtClean="0"/>
              <a:t>To build funds available for meeting future obligations to depositors</a:t>
            </a:r>
          </a:p>
          <a:p>
            <a:pPr marL="338138" indent="-338138">
              <a:buNone/>
            </a:pPr>
            <a:endParaRPr lang="en-US" sz="2400" dirty="0" smtClean="0"/>
          </a:p>
          <a:p>
            <a:pPr marL="338138" indent="-338138">
              <a:buNone/>
            </a:pPr>
            <a:r>
              <a:rPr lang="en-US" sz="2400" b="1" dirty="0" smtClean="0"/>
              <a:t>Framework takes into consideration:</a:t>
            </a:r>
          </a:p>
          <a:p>
            <a:r>
              <a:rPr lang="en-US" sz="2400" dirty="0" smtClean="0"/>
              <a:t>MDIC’s role in the financial safety net</a:t>
            </a:r>
          </a:p>
          <a:p>
            <a:r>
              <a:rPr lang="en-US" sz="2400" dirty="0" smtClean="0"/>
              <a:t>Legislative powers relating to sources of funding</a:t>
            </a:r>
          </a:p>
          <a:p>
            <a:r>
              <a:rPr lang="en-US" sz="2400" dirty="0" smtClean="0"/>
              <a:t>Clear objectives for internal and external sources of funding</a:t>
            </a:r>
          </a:p>
          <a:p>
            <a:pPr marL="338138" indent="-338138">
              <a:buNone/>
            </a:pPr>
            <a:endParaRPr lang="en-US" sz="2400" dirty="0" smtClean="0"/>
          </a:p>
          <a:p>
            <a:pPr>
              <a:buNone/>
            </a:pPr>
            <a:endParaRPr lang="en-US" sz="2400" dirty="0" smtClean="0"/>
          </a:p>
        </p:txBody>
      </p:sp>
      <p:sp>
        <p:nvSpPr>
          <p:cNvPr id="4" name="Slide Number Placeholder 3"/>
          <p:cNvSpPr>
            <a:spLocks noGrp="1"/>
          </p:cNvSpPr>
          <p:nvPr>
            <p:ph type="sldNum" sz="quarter" idx="12"/>
          </p:nvPr>
        </p:nvSpPr>
        <p:spPr/>
        <p:txBody>
          <a:bodyPr/>
          <a:lstStyle/>
          <a:p>
            <a:fld id="{6E3791B9-1BD6-4901-9612-F8531113BE6E}" type="slidenum">
              <a:rPr lang="en-US" smtClean="0"/>
              <a:pPr/>
              <a:t>6</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Funding Framework</a:t>
            </a:r>
            <a:endParaRPr lang="en-US" dirty="0"/>
          </a:p>
        </p:txBody>
      </p:sp>
      <p:sp>
        <p:nvSpPr>
          <p:cNvPr id="4" name="Slide Number Placeholder 3"/>
          <p:cNvSpPr>
            <a:spLocks noGrp="1"/>
          </p:cNvSpPr>
          <p:nvPr>
            <p:ph type="sldNum" sz="quarter" idx="12"/>
          </p:nvPr>
        </p:nvSpPr>
        <p:spPr/>
        <p:txBody>
          <a:bodyPr/>
          <a:lstStyle/>
          <a:p>
            <a:fld id="{6E3791B9-1BD6-4901-9612-F8531113BE6E}" type="slidenum">
              <a:rPr lang="en-US" smtClean="0"/>
              <a:pPr/>
              <a:t>7</a:t>
            </a:fld>
            <a:endParaRPr lang="en-US" dirty="0"/>
          </a:p>
        </p:txBody>
      </p:sp>
      <p:sp>
        <p:nvSpPr>
          <p:cNvPr id="5" name="Rectangle 4"/>
          <p:cNvSpPr/>
          <p:nvPr/>
        </p:nvSpPr>
        <p:spPr bwMode="auto">
          <a:xfrm>
            <a:off x="685800" y="2133600"/>
            <a:ext cx="3886200" cy="2438400"/>
          </a:xfrm>
          <a:prstGeom prst="rect">
            <a:avLst/>
          </a:prstGeom>
          <a:solidFill>
            <a:schemeClr val="bg1">
              <a:lumMod val="85000"/>
            </a:schemeClr>
          </a:solidFill>
          <a:ln w="9525"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fontAlgn="base">
              <a:spcBef>
                <a:spcPct val="20000"/>
              </a:spcBef>
              <a:spcAft>
                <a:spcPct val="0"/>
              </a:spcAft>
            </a:pPr>
            <a:r>
              <a:rPr lang="en-US" sz="1600" b="1" dirty="0" smtClean="0">
                <a:solidFill>
                  <a:srgbClr val="000048"/>
                </a:solidFill>
                <a:latin typeface="Trebuchet MS" pitchFamily="34" charset="0"/>
                <a:cs typeface="Times New Roman" pitchFamily="18" charset="0"/>
              </a:rPr>
              <a:t>INTERNAL FUNDING</a:t>
            </a:r>
          </a:p>
          <a:p>
            <a:pPr fontAlgn="base">
              <a:spcBef>
                <a:spcPct val="20000"/>
              </a:spcBef>
              <a:spcAft>
                <a:spcPct val="0"/>
              </a:spcAft>
            </a:pPr>
            <a:endParaRPr lang="en-US" sz="600" b="1" dirty="0" smtClean="0">
              <a:solidFill>
                <a:srgbClr val="000048"/>
              </a:solidFill>
              <a:latin typeface="Trebuchet MS" pitchFamily="34" charset="0"/>
              <a:cs typeface="Times New Roman" pitchFamily="18" charset="0"/>
            </a:endParaRPr>
          </a:p>
          <a:p>
            <a:pPr fontAlgn="base">
              <a:spcBef>
                <a:spcPct val="20000"/>
              </a:spcBef>
              <a:spcAft>
                <a:spcPct val="0"/>
              </a:spcAft>
            </a:pPr>
            <a:r>
              <a:rPr lang="en-US" sz="1500" b="1" dirty="0" smtClean="0">
                <a:solidFill>
                  <a:srgbClr val="000048"/>
                </a:solidFill>
                <a:latin typeface="Trebuchet MS" pitchFamily="34" charset="0"/>
                <a:cs typeface="Times New Roman" pitchFamily="18" charset="0"/>
              </a:rPr>
              <a:t>Deposit Insurance Funds (“DIFs”) – Conventional and Islamic</a:t>
            </a:r>
          </a:p>
        </p:txBody>
      </p:sp>
      <p:sp>
        <p:nvSpPr>
          <p:cNvPr id="6" name="Rectangle 5"/>
          <p:cNvSpPr/>
          <p:nvPr/>
        </p:nvSpPr>
        <p:spPr bwMode="auto">
          <a:xfrm>
            <a:off x="685800" y="4724400"/>
            <a:ext cx="3886200" cy="1447800"/>
          </a:xfrm>
          <a:prstGeom prst="rect">
            <a:avLst/>
          </a:prstGeom>
          <a:solidFill>
            <a:schemeClr val="bg1">
              <a:lumMod val="85000"/>
            </a:schemeClr>
          </a:solidFill>
          <a:ln w="9525"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R="0" fontAlgn="base">
              <a:lnSpc>
                <a:spcPct val="100000"/>
              </a:lnSpc>
              <a:spcBef>
                <a:spcPct val="20000"/>
              </a:spcBef>
              <a:spcAft>
                <a:spcPct val="0"/>
              </a:spcAft>
              <a:buClrTx/>
              <a:buSzTx/>
              <a:buFontTx/>
              <a:buNone/>
              <a:tabLst/>
            </a:pPr>
            <a:r>
              <a:rPr lang="en-US" sz="1600" b="1" dirty="0" smtClean="0">
                <a:solidFill>
                  <a:srgbClr val="000048"/>
                </a:solidFill>
                <a:latin typeface="Trebuchet MS" pitchFamily="34" charset="0"/>
                <a:cs typeface="Times New Roman" pitchFamily="18" charset="0"/>
              </a:rPr>
              <a:t>EXTERNAL FUNDING</a:t>
            </a:r>
          </a:p>
        </p:txBody>
      </p:sp>
      <p:sp>
        <p:nvSpPr>
          <p:cNvPr id="8" name="Rectangle 7"/>
          <p:cNvSpPr/>
          <p:nvPr/>
        </p:nvSpPr>
        <p:spPr bwMode="auto">
          <a:xfrm>
            <a:off x="990600" y="5181600"/>
            <a:ext cx="3200400" cy="381000"/>
          </a:xfrm>
          <a:prstGeom prst="rect">
            <a:avLst/>
          </a:prstGeom>
          <a:solidFill>
            <a:srgbClr val="92D050"/>
          </a:solidFill>
          <a:ln w="9525" cap="flat" cmpd="sng" algn="ctr">
            <a:solidFill>
              <a:srgbClr val="66669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12713" marR="0" indent="-112713" defTabSz="914400" rtl="0" eaLnBrk="1" fontAlgn="base" latinLnBrk="0" hangingPunct="1">
              <a:lnSpc>
                <a:spcPct val="100000"/>
              </a:lnSpc>
              <a:spcBef>
                <a:spcPct val="20000"/>
              </a:spcBef>
              <a:spcAft>
                <a:spcPct val="0"/>
              </a:spcAft>
              <a:buClrTx/>
              <a:buSzTx/>
              <a:tabLst/>
            </a:pPr>
            <a:r>
              <a:rPr lang="en-US" sz="1500" b="1" dirty="0" smtClean="0">
                <a:solidFill>
                  <a:srgbClr val="000048"/>
                </a:solidFill>
                <a:latin typeface="Trebuchet MS" pitchFamily="34" charset="0"/>
                <a:cs typeface="Times New Roman" pitchFamily="18" charset="0"/>
              </a:rPr>
              <a:t>Borrowings from Government</a:t>
            </a:r>
          </a:p>
        </p:txBody>
      </p:sp>
      <p:sp>
        <p:nvSpPr>
          <p:cNvPr id="9" name="Rectangle 8"/>
          <p:cNvSpPr/>
          <p:nvPr/>
        </p:nvSpPr>
        <p:spPr bwMode="auto">
          <a:xfrm>
            <a:off x="990600" y="3124200"/>
            <a:ext cx="3200400" cy="381000"/>
          </a:xfrm>
          <a:prstGeom prst="rect">
            <a:avLst/>
          </a:prstGeom>
          <a:solidFill>
            <a:srgbClr val="FFCC00"/>
          </a:solidFill>
          <a:ln w="9525" cap="flat" cmpd="sng" algn="ctr">
            <a:solidFill>
              <a:srgbClr val="66669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defTabSz="914400" rtl="0" eaLnBrk="1" fontAlgn="base" latinLnBrk="0" hangingPunct="1">
              <a:lnSpc>
                <a:spcPct val="100000"/>
              </a:lnSpc>
              <a:spcBef>
                <a:spcPct val="20000"/>
              </a:spcBef>
              <a:spcAft>
                <a:spcPct val="0"/>
              </a:spcAft>
              <a:buClrTx/>
              <a:buSzTx/>
              <a:buFontTx/>
              <a:buNone/>
              <a:tabLst/>
            </a:pPr>
            <a:r>
              <a:rPr kumimoji="0" lang="en-US" sz="1500" b="1" i="0" u="none" strike="noStrike" cap="none" normalizeH="0" baseline="0" dirty="0" smtClean="0">
                <a:ln>
                  <a:noFill/>
                </a:ln>
                <a:solidFill>
                  <a:srgbClr val="000048"/>
                </a:solidFill>
                <a:effectLst/>
                <a:latin typeface="Trebuchet MS" pitchFamily="34" charset="0"/>
                <a:cs typeface="Times New Roman" pitchFamily="18" charset="0"/>
              </a:rPr>
              <a:t>Ex-ante premiums</a:t>
            </a:r>
          </a:p>
        </p:txBody>
      </p:sp>
      <p:sp>
        <p:nvSpPr>
          <p:cNvPr id="10" name="Rectangle 9"/>
          <p:cNvSpPr/>
          <p:nvPr/>
        </p:nvSpPr>
        <p:spPr bwMode="auto">
          <a:xfrm>
            <a:off x="4800600" y="2133600"/>
            <a:ext cx="2971800" cy="2438400"/>
          </a:xfrm>
          <a:prstGeom prst="rect">
            <a:avLst/>
          </a:prstGeom>
          <a:solidFill>
            <a:schemeClr val="bg1">
              <a:lumMod val="85000"/>
            </a:schemeClr>
          </a:solidFill>
          <a:ln w="9525"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R="0" indent="-225425" fontAlgn="base">
              <a:lnSpc>
                <a:spcPct val="130000"/>
              </a:lnSpc>
              <a:spcBef>
                <a:spcPct val="20000"/>
              </a:spcBef>
              <a:spcAft>
                <a:spcPct val="0"/>
              </a:spcAft>
              <a:buClrTx/>
              <a:buSzTx/>
              <a:buFont typeface="Arial" pitchFamily="34" charset="0"/>
              <a:buChar char="•"/>
              <a:tabLst/>
            </a:pPr>
            <a:r>
              <a:rPr lang="en-US" sz="1500" b="1" dirty="0" smtClean="0">
                <a:solidFill>
                  <a:srgbClr val="000048"/>
                </a:solidFill>
                <a:latin typeface="Trebuchet MS" pitchFamily="34" charset="0"/>
                <a:cs typeface="Times New Roman" pitchFamily="18" charset="0"/>
              </a:rPr>
              <a:t>To cover operating expenses</a:t>
            </a:r>
          </a:p>
          <a:p>
            <a:pPr marL="225425" marR="0" indent="-225425" fontAlgn="base">
              <a:lnSpc>
                <a:spcPct val="130000"/>
              </a:lnSpc>
              <a:spcBef>
                <a:spcPct val="20000"/>
              </a:spcBef>
              <a:spcAft>
                <a:spcPct val="0"/>
              </a:spcAft>
              <a:buClrTx/>
              <a:buSzTx/>
              <a:buFont typeface="Arial" pitchFamily="34" charset="0"/>
              <a:buChar char="•"/>
              <a:tabLst/>
            </a:pPr>
            <a:r>
              <a:rPr lang="en-US" sz="1500" b="1" dirty="0" smtClean="0">
                <a:solidFill>
                  <a:srgbClr val="000048"/>
                </a:solidFill>
                <a:latin typeface="Trebuchet MS" pitchFamily="34" charset="0"/>
                <a:cs typeface="Times New Roman" pitchFamily="18" charset="0"/>
              </a:rPr>
              <a:t>To build DIFs over time to reach “Target Funds”</a:t>
            </a:r>
          </a:p>
          <a:p>
            <a:pPr marR="0" fontAlgn="base">
              <a:lnSpc>
                <a:spcPct val="130000"/>
              </a:lnSpc>
              <a:spcBef>
                <a:spcPct val="20000"/>
              </a:spcBef>
              <a:spcAft>
                <a:spcPct val="0"/>
              </a:spcAft>
              <a:buClrTx/>
              <a:buSzTx/>
              <a:buFont typeface="Arial" pitchFamily="34" charset="0"/>
              <a:buChar char="•"/>
              <a:tabLst/>
            </a:pPr>
            <a:endParaRPr lang="en-US" sz="1500" b="1" dirty="0" smtClean="0">
              <a:solidFill>
                <a:srgbClr val="000048"/>
              </a:solidFill>
              <a:latin typeface="Trebuchet MS" pitchFamily="34" charset="0"/>
              <a:cs typeface="Times New Roman" pitchFamily="18" charset="0"/>
            </a:endParaRPr>
          </a:p>
        </p:txBody>
      </p:sp>
      <p:sp>
        <p:nvSpPr>
          <p:cNvPr id="11" name="Rectangle 10"/>
          <p:cNvSpPr/>
          <p:nvPr/>
        </p:nvSpPr>
        <p:spPr bwMode="auto">
          <a:xfrm>
            <a:off x="685800" y="1600200"/>
            <a:ext cx="3886200" cy="381000"/>
          </a:xfrm>
          <a:prstGeom prst="rect">
            <a:avLst/>
          </a:prstGeom>
          <a:solidFill>
            <a:schemeClr val="accent1">
              <a:lumMod val="75000"/>
            </a:schemeClr>
          </a:solidFill>
          <a:ln w="9525" cap="flat" cmpd="sng" algn="ctr">
            <a:solidFill>
              <a:schemeClr val="accent1">
                <a:lumMod val="50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0"/>
              </a:spcAft>
              <a:buClrTx/>
              <a:buSzTx/>
              <a:buFontTx/>
              <a:buNone/>
              <a:tabLst/>
            </a:pPr>
            <a:r>
              <a:rPr kumimoji="0" lang="en-US" b="1" i="0" u="none" strike="noStrike" cap="none" normalizeH="0" baseline="0" dirty="0" smtClean="0">
                <a:ln>
                  <a:noFill/>
                </a:ln>
                <a:solidFill>
                  <a:schemeClr val="bg1"/>
                </a:solidFill>
                <a:effectLst/>
                <a:latin typeface="Trebuchet MS" pitchFamily="34" charset="0"/>
                <a:cs typeface="Times New Roman" pitchFamily="18" charset="0"/>
              </a:rPr>
              <a:t>Sources of Funds</a:t>
            </a:r>
          </a:p>
        </p:txBody>
      </p:sp>
      <p:sp>
        <p:nvSpPr>
          <p:cNvPr id="12" name="Rectangle 11"/>
          <p:cNvSpPr/>
          <p:nvPr/>
        </p:nvSpPr>
        <p:spPr bwMode="auto">
          <a:xfrm>
            <a:off x="4800600" y="1600200"/>
            <a:ext cx="2971800" cy="381000"/>
          </a:xfrm>
          <a:prstGeom prst="rect">
            <a:avLst/>
          </a:prstGeom>
          <a:solidFill>
            <a:schemeClr val="accent1">
              <a:lumMod val="75000"/>
            </a:schemeClr>
          </a:solidFill>
          <a:ln w="9525" cap="flat" cmpd="sng" algn="ctr">
            <a:solidFill>
              <a:schemeClr val="accent1">
                <a:lumMod val="50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0"/>
              </a:spcAft>
              <a:buClrTx/>
              <a:buSzTx/>
              <a:buFontTx/>
              <a:buNone/>
              <a:tabLst/>
            </a:pPr>
            <a:r>
              <a:rPr lang="en-US" b="1" dirty="0" smtClean="0">
                <a:solidFill>
                  <a:schemeClr val="bg1"/>
                </a:solidFill>
                <a:latin typeface="Trebuchet MS" pitchFamily="34" charset="0"/>
                <a:cs typeface="Times New Roman" pitchFamily="18" charset="0"/>
              </a:rPr>
              <a:t>Purpose</a:t>
            </a:r>
            <a:endParaRPr kumimoji="0" lang="en-US" b="1" i="0" u="none" strike="noStrike" cap="none" normalizeH="0" baseline="0" dirty="0" smtClean="0">
              <a:ln>
                <a:noFill/>
              </a:ln>
              <a:solidFill>
                <a:schemeClr val="bg1"/>
              </a:solidFill>
              <a:effectLst/>
              <a:latin typeface="Trebuchet MS" pitchFamily="34" charset="0"/>
              <a:cs typeface="Times New Roman" pitchFamily="18" charset="0"/>
            </a:endParaRPr>
          </a:p>
        </p:txBody>
      </p:sp>
      <p:sp>
        <p:nvSpPr>
          <p:cNvPr id="13" name="Rectangle 12"/>
          <p:cNvSpPr/>
          <p:nvPr/>
        </p:nvSpPr>
        <p:spPr bwMode="auto">
          <a:xfrm>
            <a:off x="990600" y="4038600"/>
            <a:ext cx="3200400" cy="381000"/>
          </a:xfrm>
          <a:prstGeom prst="rect">
            <a:avLst/>
          </a:prstGeom>
          <a:solidFill>
            <a:srgbClr val="FFCC00"/>
          </a:solidFill>
          <a:ln w="9525" cap="flat" cmpd="sng" algn="ctr">
            <a:solidFill>
              <a:srgbClr val="66669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defTabSz="914400" rtl="0" eaLnBrk="1" fontAlgn="base" latinLnBrk="0" hangingPunct="1">
              <a:lnSpc>
                <a:spcPct val="100000"/>
              </a:lnSpc>
              <a:spcBef>
                <a:spcPct val="20000"/>
              </a:spcBef>
              <a:spcAft>
                <a:spcPct val="0"/>
              </a:spcAft>
              <a:buClrTx/>
              <a:buSzTx/>
              <a:buFontTx/>
              <a:buNone/>
              <a:tabLst/>
            </a:pPr>
            <a:r>
              <a:rPr lang="en-US" sz="1500" b="1" dirty="0" smtClean="0">
                <a:solidFill>
                  <a:srgbClr val="000048"/>
                </a:solidFill>
                <a:latin typeface="Trebuchet MS" pitchFamily="34" charset="0"/>
                <a:cs typeface="Times New Roman" pitchFamily="18" charset="0"/>
              </a:rPr>
              <a:t>Investment income</a:t>
            </a:r>
            <a:endParaRPr kumimoji="0" lang="en-US" sz="1500" i="0" u="none" strike="noStrike" cap="none" normalizeH="0" baseline="0" dirty="0" smtClean="0">
              <a:ln>
                <a:noFill/>
              </a:ln>
              <a:solidFill>
                <a:srgbClr val="000048"/>
              </a:solidFill>
              <a:effectLst/>
              <a:latin typeface="Trebuchet MS" pitchFamily="34" charset="0"/>
              <a:cs typeface="Times New Roman" pitchFamily="18" charset="0"/>
            </a:endParaRPr>
          </a:p>
        </p:txBody>
      </p:sp>
      <p:sp>
        <p:nvSpPr>
          <p:cNvPr id="14" name="Rectangle 13"/>
          <p:cNvSpPr/>
          <p:nvPr/>
        </p:nvSpPr>
        <p:spPr bwMode="auto">
          <a:xfrm>
            <a:off x="990600" y="3581400"/>
            <a:ext cx="3200400" cy="381000"/>
          </a:xfrm>
          <a:prstGeom prst="rect">
            <a:avLst/>
          </a:prstGeom>
          <a:solidFill>
            <a:srgbClr val="FFCC00"/>
          </a:solidFill>
          <a:ln w="9525" cap="flat" cmpd="sng" algn="ctr">
            <a:solidFill>
              <a:srgbClr val="66669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base">
              <a:spcBef>
                <a:spcPct val="20000"/>
              </a:spcBef>
              <a:spcAft>
                <a:spcPct val="0"/>
              </a:spcAft>
            </a:pPr>
            <a:r>
              <a:rPr lang="en-US" sz="1500" b="1" dirty="0" smtClean="0">
                <a:solidFill>
                  <a:srgbClr val="000048"/>
                </a:solidFill>
                <a:latin typeface="Trebuchet MS" pitchFamily="34" charset="0"/>
                <a:cs typeface="Times New Roman" pitchFamily="18" charset="0"/>
              </a:rPr>
              <a:t>Ex-post premiums </a:t>
            </a:r>
          </a:p>
        </p:txBody>
      </p:sp>
      <p:sp>
        <p:nvSpPr>
          <p:cNvPr id="15" name="Rectangle 14"/>
          <p:cNvSpPr/>
          <p:nvPr/>
        </p:nvSpPr>
        <p:spPr bwMode="auto">
          <a:xfrm>
            <a:off x="4800600" y="4724400"/>
            <a:ext cx="2971800" cy="1447800"/>
          </a:xfrm>
          <a:prstGeom prst="rect">
            <a:avLst/>
          </a:prstGeom>
          <a:solidFill>
            <a:schemeClr val="bg1">
              <a:lumMod val="85000"/>
            </a:schemeClr>
          </a:solidFill>
          <a:ln w="9525"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225425" indent="-225425" fontAlgn="base">
              <a:lnSpc>
                <a:spcPct val="130000"/>
              </a:lnSpc>
              <a:spcBef>
                <a:spcPct val="20000"/>
              </a:spcBef>
              <a:spcAft>
                <a:spcPct val="0"/>
              </a:spcAft>
              <a:buFont typeface="Arial" pitchFamily="34" charset="0"/>
              <a:buChar char="•"/>
            </a:pPr>
            <a:r>
              <a:rPr lang="en-US" sz="1500" b="1" dirty="0" smtClean="0">
                <a:solidFill>
                  <a:srgbClr val="000048"/>
                </a:solidFill>
                <a:latin typeface="Trebuchet MS" pitchFamily="34" charset="0"/>
                <a:cs typeface="Times New Roman" pitchFamily="18" charset="0"/>
              </a:rPr>
              <a:t>To address liquidity needs in case of an intervention and failure resolution (“IFR”)</a:t>
            </a:r>
          </a:p>
          <a:p>
            <a:pPr fontAlgn="base">
              <a:lnSpc>
                <a:spcPct val="130000"/>
              </a:lnSpc>
              <a:spcBef>
                <a:spcPct val="20000"/>
              </a:spcBef>
              <a:spcAft>
                <a:spcPct val="0"/>
              </a:spcAft>
              <a:buFont typeface="Arial" pitchFamily="34" charset="0"/>
              <a:buChar char="•"/>
            </a:pPr>
            <a:endParaRPr lang="en-US" sz="1500" b="1" dirty="0" smtClean="0">
              <a:solidFill>
                <a:srgbClr val="000048"/>
              </a:solidFill>
              <a:latin typeface="Trebuchet MS" pitchFamily="34" charset="0"/>
              <a:cs typeface="Times New Roman" pitchFamily="18" charset="0"/>
            </a:endParaRPr>
          </a:p>
          <a:p>
            <a:pPr fontAlgn="base">
              <a:lnSpc>
                <a:spcPct val="130000"/>
              </a:lnSpc>
              <a:spcBef>
                <a:spcPct val="20000"/>
              </a:spcBef>
              <a:spcAft>
                <a:spcPct val="0"/>
              </a:spcAft>
              <a:buFont typeface="Arial" pitchFamily="34" charset="0"/>
              <a:buChar char="•"/>
            </a:pPr>
            <a:endParaRPr lang="en-US" sz="1500" b="1" dirty="0" smtClean="0">
              <a:solidFill>
                <a:srgbClr val="000048"/>
              </a:solidFill>
              <a:latin typeface="Trebuchet MS" pitchFamily="34" charset="0"/>
              <a:cs typeface="Times New Roman" pitchFamily="18" charset="0"/>
            </a:endParaRPr>
          </a:p>
        </p:txBody>
      </p:sp>
      <p:sp>
        <p:nvSpPr>
          <p:cNvPr id="16" name="Rectangle 15"/>
          <p:cNvSpPr/>
          <p:nvPr/>
        </p:nvSpPr>
        <p:spPr bwMode="auto">
          <a:xfrm>
            <a:off x="990600" y="5638800"/>
            <a:ext cx="3200400" cy="381000"/>
          </a:xfrm>
          <a:prstGeom prst="rect">
            <a:avLst/>
          </a:prstGeom>
          <a:solidFill>
            <a:srgbClr val="92D050"/>
          </a:solidFill>
          <a:ln w="9525" cap="flat" cmpd="sng" algn="ctr">
            <a:solidFill>
              <a:srgbClr val="66669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112713" marR="0" indent="-112713" defTabSz="914400" rtl="0" eaLnBrk="1" fontAlgn="base" latinLnBrk="0" hangingPunct="1">
              <a:lnSpc>
                <a:spcPct val="100000"/>
              </a:lnSpc>
              <a:spcBef>
                <a:spcPct val="20000"/>
              </a:spcBef>
              <a:spcAft>
                <a:spcPct val="0"/>
              </a:spcAft>
              <a:buClrTx/>
              <a:buSzTx/>
              <a:tabLst/>
            </a:pPr>
            <a:r>
              <a:rPr lang="en-US" sz="1500" b="1" dirty="0" smtClean="0">
                <a:solidFill>
                  <a:srgbClr val="000048"/>
                </a:solidFill>
                <a:latin typeface="Trebuchet MS" pitchFamily="34" charset="0"/>
                <a:cs typeface="Times New Roman" pitchFamily="18" charset="0"/>
              </a:rPr>
              <a:t>Raise funds from capital market</a:t>
            </a:r>
            <a:endParaRPr kumimoji="0" lang="en-US" sz="1500" b="1" i="0" u="none" strike="noStrike" cap="none" normalizeH="0" baseline="0" dirty="0" smtClean="0">
              <a:ln>
                <a:noFill/>
              </a:ln>
              <a:solidFill>
                <a:srgbClr val="000048"/>
              </a:solidFill>
              <a:effectLst/>
              <a:latin typeface="Trebuchet MS" pitchFamily="34" charset="0"/>
              <a:cs typeface="Times New Roman" pitchFamily="18" charset="0"/>
            </a:endParaRPr>
          </a:p>
        </p:txBody>
      </p:sp>
      <p:pic>
        <p:nvPicPr>
          <p:cNvPr id="17"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pPr>
              <a:buNone/>
            </a:pPr>
            <a:endParaRPr lang="en-US" dirty="0" smtClean="0"/>
          </a:p>
          <a:p>
            <a:pPr algn="ctr">
              <a:buNone/>
            </a:pPr>
            <a:r>
              <a:rPr lang="en-US" sz="5400" b="1" i="1" dirty="0" smtClean="0">
                <a:effectLst>
                  <a:outerShdw blurRad="38100" dist="38100" dir="2700000" algn="tl">
                    <a:srgbClr val="000000">
                      <a:alpha val="43137"/>
                    </a:srgbClr>
                  </a:outerShdw>
                </a:effectLst>
              </a:rPr>
              <a:t>INTERNAL FUNDING:</a:t>
            </a:r>
          </a:p>
          <a:p>
            <a:pPr algn="ctr">
              <a:buNone/>
            </a:pPr>
            <a:r>
              <a:rPr lang="en-US" sz="5400" b="1" i="1" dirty="0" smtClean="0">
                <a:effectLst>
                  <a:outerShdw blurRad="38100" dist="38100" dir="2700000" algn="tl">
                    <a:srgbClr val="000000">
                      <a:alpha val="43137"/>
                    </a:srgbClr>
                  </a:outerShdw>
                </a:effectLst>
              </a:rPr>
              <a:t>TARGET FUNDS</a:t>
            </a:r>
            <a:endParaRPr lang="en-US" sz="5400" b="1" i="1"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6E3791B9-1BD6-4901-9612-F8531113BE6E}" type="slidenum">
              <a:rPr lang="en-US" smtClean="0"/>
              <a:pPr/>
              <a:t>8</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rmAutofit/>
          </a:bodyPr>
          <a:lstStyle/>
          <a:p>
            <a:r>
              <a:rPr lang="en-US" dirty="0" smtClean="0"/>
              <a:t>Target Fund Framework</a:t>
            </a:r>
            <a:endParaRPr lang="en-US" dirty="0"/>
          </a:p>
        </p:txBody>
      </p:sp>
      <p:sp>
        <p:nvSpPr>
          <p:cNvPr id="3" name="Content Placeholder 2"/>
          <p:cNvSpPr>
            <a:spLocks noGrp="1"/>
          </p:cNvSpPr>
          <p:nvPr>
            <p:ph idx="1"/>
          </p:nvPr>
        </p:nvSpPr>
        <p:spPr>
          <a:xfrm>
            <a:off x="457200" y="1600201"/>
            <a:ext cx="8229600" cy="4190999"/>
          </a:xfrm>
        </p:spPr>
        <p:txBody>
          <a:bodyPr>
            <a:normAutofit/>
          </a:bodyPr>
          <a:lstStyle/>
          <a:p>
            <a:pPr marL="338138" indent="-338138"/>
            <a:r>
              <a:rPr lang="en-US" sz="2400" dirty="0" smtClean="0"/>
              <a:t>MDIC is currently developing a Target Fund framework</a:t>
            </a:r>
          </a:p>
          <a:p>
            <a:endParaRPr lang="en-US" sz="1200" dirty="0" smtClean="0"/>
          </a:p>
          <a:p>
            <a:r>
              <a:rPr lang="en-US" sz="2400" dirty="0" smtClean="0"/>
              <a:t>Best practice:</a:t>
            </a:r>
          </a:p>
          <a:p>
            <a:pPr lvl="1"/>
            <a:r>
              <a:rPr lang="en-US" sz="2200" dirty="0" smtClean="0"/>
              <a:t>Comprehensive approach using Value-at-Risk method for estimating Target Funds to reflect expected net losses taking into consideration the regulatory and supervisory approach as well as MDIC’s approaches for risk assessment and monitoring and IFR</a:t>
            </a:r>
            <a:endParaRPr lang="en-US" sz="2400" dirty="0" smtClean="0"/>
          </a:p>
        </p:txBody>
      </p:sp>
      <p:sp>
        <p:nvSpPr>
          <p:cNvPr id="4" name="Slide Number Placeholder 3"/>
          <p:cNvSpPr>
            <a:spLocks noGrp="1"/>
          </p:cNvSpPr>
          <p:nvPr>
            <p:ph type="sldNum" sz="quarter" idx="12"/>
          </p:nvPr>
        </p:nvSpPr>
        <p:spPr/>
        <p:txBody>
          <a:bodyPr/>
          <a:lstStyle/>
          <a:p>
            <a:fld id="{6E3791B9-1BD6-4901-9612-F8531113BE6E}" type="slidenum">
              <a:rPr lang="en-US" smtClean="0"/>
              <a:pPr/>
              <a:t>9</a:t>
            </a:fld>
            <a:endParaRPr lang="en-US" dirty="0"/>
          </a:p>
        </p:txBody>
      </p:sp>
      <p:pic>
        <p:nvPicPr>
          <p:cNvPr id="5" name="Picture 9"/>
          <p:cNvPicPr>
            <a:picLocks noChangeAspect="1" noChangeArrowheads="1"/>
          </p:cNvPicPr>
          <p:nvPr/>
        </p:nvPicPr>
        <p:blipFill>
          <a:blip r:embed="rId3" cstate="print"/>
          <a:srcRect/>
          <a:stretch>
            <a:fillRect/>
          </a:stretch>
        </p:blipFill>
        <p:spPr bwMode="auto">
          <a:xfrm>
            <a:off x="-31" y="-24"/>
            <a:ext cx="990632" cy="7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3931</TotalTime>
  <Words>1035</Words>
  <Application>Microsoft Office PowerPoint</Application>
  <PresentationFormat>On-screen Show (4:3)</PresentationFormat>
  <Paragraphs>202</Paragraphs>
  <Slides>17</Slides>
  <Notes>13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Session 2(b)  Management of Deposit Insurance Funds – Malaysia </vt:lpstr>
      <vt:lpstr>MDIC: A government statutory body …</vt:lpstr>
      <vt:lpstr>Deposit Insurance Funds: Conventional and Islamic</vt:lpstr>
      <vt:lpstr>Management of  Deposit Insurance Funds (DIFs)</vt:lpstr>
      <vt:lpstr>Slide 5</vt:lpstr>
      <vt:lpstr>MDIC’s Funding Framework</vt:lpstr>
      <vt:lpstr>Funding Framework</vt:lpstr>
      <vt:lpstr>Slide 8</vt:lpstr>
      <vt:lpstr>Target Fund Framework</vt:lpstr>
      <vt:lpstr>Challenges</vt:lpstr>
      <vt:lpstr>Guiding Principles</vt:lpstr>
      <vt:lpstr>Approach</vt:lpstr>
      <vt:lpstr>Slide 13</vt:lpstr>
      <vt:lpstr>Overview</vt:lpstr>
      <vt:lpstr>Government Borrowings</vt:lpstr>
      <vt:lpstr>Capital market fund raising</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wailin</dc:creator>
  <cp:lastModifiedBy>Pratik Mitra</cp:lastModifiedBy>
  <cp:revision>795</cp:revision>
  <dcterms:created xsi:type="dcterms:W3CDTF">2009-04-23T09:11:19Z</dcterms:created>
  <dcterms:modified xsi:type="dcterms:W3CDTF">2010-01-15T11:36:46Z</dcterms:modified>
</cp:coreProperties>
</file>