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2" r:id="rId2"/>
    <p:sldId id="258" r:id="rId3"/>
    <p:sldId id="270" r:id="rId4"/>
    <p:sldId id="25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1" r:id="rId13"/>
    <p:sldId id="266" r:id="rId14"/>
    <p:sldId id="267" r:id="rId15"/>
    <p:sldId id="268" r:id="rId16"/>
    <p:sldId id="269" r:id="rId17"/>
  </p:sldIdLst>
  <p:sldSz cx="9144000" cy="6858000" type="screen4x3"/>
  <p:notesSz cx="6807200" cy="9939338"/>
  <p:defaultTextStyle>
    <a:defPPr>
      <a:defRPr lang="ko-KR"/>
    </a:defPPr>
    <a:lvl1pPr algn="l" rtl="0" eaLnBrk="0" fontAlgn="base" hangingPunct="0">
      <a:spcBef>
        <a:spcPct val="50000"/>
      </a:spcBef>
      <a:spcAft>
        <a:spcPct val="0"/>
      </a:spcAft>
      <a:defRPr sz="3200" b="1" kern="1200">
        <a:solidFill>
          <a:srgbClr val="264A76"/>
        </a:solidFill>
        <a:latin typeface="Verdana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3200" b="1" kern="1200">
        <a:solidFill>
          <a:srgbClr val="264A76"/>
        </a:solidFill>
        <a:latin typeface="Verdana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3200" b="1" kern="1200">
        <a:solidFill>
          <a:srgbClr val="264A76"/>
        </a:solidFill>
        <a:latin typeface="Verdana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3200" b="1" kern="1200">
        <a:solidFill>
          <a:srgbClr val="264A76"/>
        </a:solidFill>
        <a:latin typeface="Verdana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3200" b="1" kern="1200">
        <a:solidFill>
          <a:srgbClr val="264A76"/>
        </a:solidFill>
        <a:latin typeface="Verdan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3200" b="1" kern="1200">
        <a:solidFill>
          <a:srgbClr val="264A76"/>
        </a:solidFill>
        <a:latin typeface="Verdan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3200" b="1" kern="1200">
        <a:solidFill>
          <a:srgbClr val="264A76"/>
        </a:solidFill>
        <a:latin typeface="Verdan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3200" b="1" kern="1200">
        <a:solidFill>
          <a:srgbClr val="264A76"/>
        </a:solidFill>
        <a:latin typeface="Verdan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3200" b="1" kern="1200">
        <a:solidFill>
          <a:srgbClr val="264A76"/>
        </a:solidFill>
        <a:latin typeface="Verdana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BDFF"/>
    <a:srgbClr val="FFFF00"/>
    <a:srgbClr val="336600"/>
    <a:srgbClr val="008000"/>
    <a:srgbClr val="669900"/>
    <a:srgbClr val="FAFBC9"/>
    <a:srgbClr val="CCFF66"/>
    <a:srgbClr val="DDBF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7" autoAdjust="0"/>
    <p:restoredTop sz="97136" autoAdjust="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spcBef>
                <a:spcPct val="0"/>
              </a:spcBef>
              <a:defRPr kumimoji="1" sz="1200"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spcBef>
                <a:spcPct val="0"/>
              </a:spcBef>
              <a:defRPr kumimoji="1" sz="1200"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728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spcBef>
                <a:spcPct val="0"/>
              </a:spcBef>
              <a:defRPr kumimoji="1" sz="1200"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spcBef>
                <a:spcPct val="0"/>
              </a:spcBef>
              <a:defRPr kumimoji="1" sz="1200"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11370085-4D3F-4CC8-9D3D-8CD399869BA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7" tIns="45683" rIns="91367" bIns="45683" anchor="b"/>
          <a:lstStyle/>
          <a:p>
            <a:pPr algn="r" eaLnBrk="1" latinLnBrk="1" hangingPunct="1">
              <a:spcBef>
                <a:spcPct val="0"/>
              </a:spcBef>
            </a:pPr>
            <a:fld id="{B20499ED-E03B-422F-AC9D-421C2BD8D50D}" type="slidenum">
              <a:rPr kumimoji="1" lang="en-US" altLang="ko-KR" sz="1200"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latinLnBrk="1" hangingPunct="1">
                <a:spcBef>
                  <a:spcPct val="0"/>
                </a:spcBef>
              </a:pPr>
              <a:t>1</a:t>
            </a:fld>
            <a:endParaRPr kumimoji="1" lang="en-US" altLang="ko-KR" sz="1200" b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46125"/>
            <a:ext cx="4967288" cy="3725863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21225"/>
            <a:ext cx="4997450" cy="4471988"/>
          </a:xfrm>
          <a:noFill/>
          <a:ln/>
        </p:spPr>
        <p:txBody>
          <a:bodyPr lIns="91367" tIns="45683" rIns="91367" bIns="45683"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DF31C7-317F-4817-91B2-73F79F21DD3A}" type="slidenum">
              <a:rPr lang="en-US" altLang="ko-KR"/>
              <a:pPr/>
              <a:t>4</a:t>
            </a:fld>
            <a:endParaRPr lang="en-US" altLang="ko-KR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ko-KR" altLang="en-US" smtClean="0"/>
              <a:t>예금보험기금의 조성 방법에는 크게 </a:t>
            </a:r>
            <a:r>
              <a:rPr lang="en-US" altLang="ko-KR" smtClean="0"/>
              <a:t>3</a:t>
            </a:r>
            <a:r>
              <a:rPr lang="ko-KR" altLang="en-US" smtClean="0"/>
              <a:t>가지가 있음</a:t>
            </a:r>
          </a:p>
          <a:p>
            <a:pPr eaLnBrk="1" hangingPunct="1"/>
            <a:r>
              <a:rPr lang="ko-KR" altLang="en-US" smtClean="0"/>
              <a:t>보험사고 발생 전에 기금을 조성하고 보험사고 발생시 그 조성된 기금을 사용하는 사전적립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2B9C82-BBD9-4992-B550-8B69FC2A8A5F}" type="datetimeFigureOut">
              <a:rPr lang="en-US" altLang="ko-KR"/>
              <a:pPr/>
              <a:t>1/15/2010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BE8E57-A7A2-44F9-AF11-6B39FB2A240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9D8620-355A-41DD-99CD-477BB425546B}" type="datetimeFigureOut">
              <a:rPr lang="en-US" altLang="ko-KR"/>
              <a:pPr/>
              <a:t>1/15/2010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1B4C49-A09B-4994-9635-34F2A200DAA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1F3309-F614-40DC-84B2-F294204D5EE6}" type="datetimeFigureOut">
              <a:rPr lang="en-US" altLang="ko-KR"/>
              <a:pPr/>
              <a:t>1/15/2010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B7E116-FBDA-499B-AD54-2503BC56074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2E0385-3085-4A7A-940B-D98D2BBA1803}" type="datetimeFigureOut">
              <a:rPr lang="en-US" altLang="ko-KR"/>
              <a:pPr/>
              <a:t>1/15/2010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A48ADE-AE51-400A-884A-DD2ECE741F8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642AAC-5685-4069-B6A5-75FE955E5188}" type="datetimeFigureOut">
              <a:rPr lang="en-US" altLang="ko-KR"/>
              <a:pPr/>
              <a:t>1/15/2010</a:t>
            </a:fld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2C03CE-913B-4AE9-8709-A3381962FCD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A99E67-2ED2-4965-A313-E3D913F427FA}" type="datetimeFigureOut">
              <a:rPr lang="en-US" altLang="ko-KR"/>
              <a:pPr/>
              <a:t>1/15/2010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01583B-35E0-468B-9C89-6A1910A0BBF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9B3A0A-00B1-49FB-9EAD-A0B0827F1FD3}" type="datetimeFigureOut">
              <a:rPr lang="en-US" altLang="ko-KR"/>
              <a:pPr/>
              <a:t>1/15/2010</a:t>
            </a:fld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95718D-8348-442D-B788-0C6F1D58FB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634F9-A2DE-4753-A1FE-D44107FFFE5C}" type="datetimeFigureOut">
              <a:rPr lang="en-US" altLang="ko-KR"/>
              <a:pPr/>
              <a:t>1/15/2010</a:t>
            </a:fld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ABE0D9-0F73-428F-8CF6-82454A36384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F564D3-08D7-4606-84F9-609CA55A1C81}" type="datetimeFigureOut">
              <a:rPr lang="en-US" altLang="ko-KR"/>
              <a:pPr/>
              <a:t>1/15/2010</a:t>
            </a:fld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969B1E-5EEF-4291-9120-C6D818ADDF0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632FAE-918D-4C06-AE4C-5B33E94F7868}" type="datetimeFigureOut">
              <a:rPr lang="en-US" altLang="ko-KR"/>
              <a:pPr/>
              <a:t>1/15/2010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3CA926-505C-4A8C-9C3D-3B81B71E2A9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FC5EBE-1656-4897-9300-76DDB6EA2ADB}" type="datetimeFigureOut">
              <a:rPr lang="en-US" altLang="ko-KR"/>
              <a:pPr/>
              <a:t>1/15/2010</a:t>
            </a:fld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1E982E-EE25-4B95-BB6F-EE25B6C04E6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spcBef>
                <a:spcPct val="0"/>
              </a:spcBef>
              <a:defRPr kumimoji="1" sz="1400"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3A19062B-4594-47F3-9992-DAF5A48F3526}" type="datetimeFigureOut">
              <a:rPr lang="en-US" altLang="ko-KR"/>
              <a:pPr/>
              <a:t>1/15/2010</a:t>
            </a:fld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latinLnBrk="1" hangingPunct="1">
              <a:spcBef>
                <a:spcPct val="0"/>
              </a:spcBef>
              <a:defRPr kumimoji="1" sz="1400"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spcBef>
                <a:spcPct val="0"/>
              </a:spcBef>
              <a:defRPr kumimoji="1" sz="1400"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680E892C-A72E-46D9-81AE-566FCCE48CE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슬라이드 번호 개체 틀 3"/>
          <p:cNvSpPr txBox="1">
            <a:spLocks noGrp="1"/>
          </p:cNvSpPr>
          <p:nvPr/>
        </p:nvSpPr>
        <p:spPr bwMode="auto">
          <a:xfrm>
            <a:off x="3419475" y="6453188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latinLnBrk="1" hangingPunct="1">
              <a:spcBef>
                <a:spcPct val="0"/>
              </a:spcBef>
            </a:pPr>
            <a:fld id="{5145426E-415A-4CEF-BAEC-1BD9890B8595}" type="slidenum">
              <a:rPr kumimoji="1" lang="en-US" altLang="ko-KR" sz="1400" b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ctr" eaLnBrk="1" latinLnBrk="1" hangingPunct="1">
                <a:spcBef>
                  <a:spcPct val="0"/>
                </a:spcBef>
              </a:pPr>
              <a:t>1</a:t>
            </a:fld>
            <a:endParaRPr kumimoji="1" lang="en-US" altLang="ko-KR" sz="1400" b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32771" name="Object 2"/>
          <p:cNvGraphicFramePr>
            <a:graphicFrameLocks noChangeAspect="1"/>
          </p:cNvGraphicFramePr>
          <p:nvPr/>
        </p:nvGraphicFramePr>
        <p:xfrm>
          <a:off x="0" y="0"/>
          <a:ext cx="9144000" cy="5486400"/>
        </p:xfrm>
        <a:graphic>
          <a:graphicData uri="http://schemas.openxmlformats.org/presentationml/2006/ole">
            <p:oleObj spid="_x0000_s32771" name="Photo Editor 사진" r:id="rId4" imgW="2847619" imgH="1571844" progId="">
              <p:embed/>
            </p:oleObj>
          </a:graphicData>
        </a:graphic>
      </p:graphicFrame>
      <p:pic>
        <p:nvPicPr>
          <p:cNvPr id="32774" name="Picture 7" descr="original_metal_w"/>
          <p:cNvPicPr>
            <a:picLocks noChangeAspect="1" noChangeArrowheads="1" noCrop="1"/>
          </p:cNvPicPr>
          <p:nvPr/>
        </p:nvPicPr>
        <p:blipFill>
          <a:blip r:embed="rId5">
            <a:lum bright="20000" contrast="20000"/>
          </a:blip>
          <a:srcRect/>
          <a:stretch>
            <a:fillRect/>
          </a:stretch>
        </p:blipFill>
        <p:spPr bwMode="auto">
          <a:xfrm>
            <a:off x="755650" y="5187950"/>
            <a:ext cx="11557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200" name="Rectangle 8"/>
          <p:cNvSpPr>
            <a:spLocks noChangeArrowheads="1"/>
          </p:cNvSpPr>
          <p:nvPr/>
        </p:nvSpPr>
        <p:spPr bwMode="auto">
          <a:xfrm>
            <a:off x="4391025" y="3216275"/>
            <a:ext cx="361950" cy="427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2"/>
            </a:prstShdw>
          </a:effectLst>
        </p:spPr>
        <p:txBody>
          <a:bodyPr wrap="non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Blip>
                <a:blip r:embed="rId6"/>
              </a:buBlip>
            </a:pPr>
            <a:endParaRPr lang="ko-KR" altLang="ko-KR" sz="2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776" name="Rectangle 10"/>
          <p:cNvSpPr>
            <a:spLocks noChangeArrowheads="1"/>
          </p:cNvSpPr>
          <p:nvPr/>
        </p:nvSpPr>
        <p:spPr bwMode="auto">
          <a:xfrm>
            <a:off x="4284663" y="6453188"/>
            <a:ext cx="358775" cy="288925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latinLnBrk="1" hangingPunct="1">
              <a:spcBef>
                <a:spcPct val="0"/>
              </a:spcBef>
            </a:pPr>
            <a:endParaRPr kumimoji="1" lang="ko-KR" altLang="en-US" sz="1300" b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2779" name="Rectangle 3"/>
          <p:cNvSpPr>
            <a:spLocks noChangeArrowheads="1"/>
          </p:cNvSpPr>
          <p:nvPr/>
        </p:nvSpPr>
        <p:spPr bwMode="auto">
          <a:xfrm>
            <a:off x="496888" y="1844675"/>
            <a:ext cx="8207375" cy="1296988"/>
          </a:xfrm>
          <a:prstGeom prst="rect">
            <a:avLst/>
          </a:prstGeom>
          <a:noFill/>
          <a:ln w="38100" cmpd="dbl">
            <a:solidFill>
              <a:srgbClr val="0000FF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marL="342900" indent="-342900" algn="ctr" eaLnBrk="1" hangingPunct="1">
              <a:spcBef>
                <a:spcPct val="20000"/>
              </a:spcBef>
              <a:buFont typeface="Times" pitchFamily="18" charset="0"/>
              <a:buNone/>
            </a:pPr>
            <a:r>
              <a:rPr lang="en-US" altLang="ko-KR">
                <a:solidFill>
                  <a:srgbClr val="008000"/>
                </a:solidFill>
                <a:latin typeface="Arial Black" pitchFamily="34" charset="0"/>
              </a:rPr>
              <a:t>F</a:t>
            </a:r>
            <a:r>
              <a:rPr lang="en-US" altLang="ko-KR">
                <a:solidFill>
                  <a:srgbClr val="008000"/>
                </a:solidFill>
                <a:latin typeface="Arial Black" pitchFamily="34" charset="0"/>
                <a:ea typeface="굴림" pitchFamily="50" charset="-127"/>
              </a:rPr>
              <a:t>unding</a:t>
            </a:r>
            <a:r>
              <a:rPr lang="ko-KR" altLang="en-US">
                <a:solidFill>
                  <a:srgbClr val="008000"/>
                </a:solidFill>
                <a:latin typeface="Arial Black" pitchFamily="34" charset="0"/>
              </a:rPr>
              <a:t> </a:t>
            </a:r>
            <a:r>
              <a:rPr lang="en-US" altLang="ko-KR">
                <a:solidFill>
                  <a:srgbClr val="008000"/>
                </a:solidFill>
                <a:latin typeface="Arial Black" pitchFamily="34" charset="0"/>
              </a:rPr>
              <a:t>of Deposit Insurance</a:t>
            </a:r>
          </a:p>
          <a:p>
            <a:pPr marL="342900" indent="-342900" algn="ctr" eaLnBrk="1" hangingPunct="1">
              <a:spcBef>
                <a:spcPct val="20000"/>
              </a:spcBef>
              <a:buFont typeface="Times" pitchFamily="18" charset="0"/>
              <a:buNone/>
            </a:pPr>
            <a:r>
              <a:rPr lang="en-US" altLang="ko-KR">
                <a:solidFill>
                  <a:srgbClr val="008000"/>
                </a:solidFill>
                <a:latin typeface="Arial Black" pitchFamily="34" charset="0"/>
              </a:rPr>
              <a:t>Systems and</a:t>
            </a:r>
            <a:r>
              <a:rPr lang="en-US" altLang="ko-KR">
                <a:solidFill>
                  <a:srgbClr val="008000"/>
                </a:solidFill>
                <a:latin typeface="Arial Black" pitchFamily="34" charset="0"/>
                <a:ea typeface="굴림" pitchFamily="50" charset="-127"/>
              </a:rPr>
              <a:t> the</a:t>
            </a:r>
            <a:r>
              <a:rPr lang="ko-KR" altLang="en-US">
                <a:solidFill>
                  <a:srgbClr val="008000"/>
                </a:solidFill>
                <a:latin typeface="Arial Black" pitchFamily="34" charset="0"/>
                <a:ea typeface="굴림" pitchFamily="50" charset="-127"/>
              </a:rPr>
              <a:t> </a:t>
            </a:r>
            <a:r>
              <a:rPr lang="en-US" altLang="ko-KR">
                <a:solidFill>
                  <a:srgbClr val="008000"/>
                </a:solidFill>
                <a:latin typeface="Arial Black" pitchFamily="34" charset="0"/>
                <a:ea typeface="굴림" pitchFamily="50" charset="-127"/>
              </a:rPr>
              <a:t>KDIC</a:t>
            </a:r>
            <a:endParaRPr lang="en-US" altLang="ko-KR" sz="140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2780" name="Text Box 4"/>
          <p:cNvSpPr txBox="1">
            <a:spLocks noChangeArrowheads="1"/>
          </p:cNvSpPr>
          <p:nvPr/>
        </p:nvSpPr>
        <p:spPr bwMode="auto">
          <a:xfrm>
            <a:off x="1619250" y="3573463"/>
            <a:ext cx="5545138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latinLnBrk="1" hangingPunct="1">
              <a:spcBef>
                <a:spcPct val="0"/>
              </a:spcBef>
            </a:pPr>
            <a:r>
              <a:rPr kumimoji="1" lang="en-US" altLang="ko-KR" sz="2400">
                <a:solidFill>
                  <a:srgbClr val="336600"/>
                </a:solidFill>
                <a:ea typeface="굴림" pitchFamily="50" charset="-127"/>
              </a:rPr>
              <a:t>January 19,</a:t>
            </a:r>
            <a:r>
              <a:rPr kumimoji="1" lang="ko-KR" altLang="en-US" sz="2400">
                <a:solidFill>
                  <a:srgbClr val="336600"/>
                </a:solidFill>
                <a:ea typeface="굴림" pitchFamily="50" charset="-127"/>
              </a:rPr>
              <a:t> </a:t>
            </a:r>
            <a:r>
              <a:rPr kumimoji="1" lang="en-US" altLang="ko-KR" sz="2400">
                <a:solidFill>
                  <a:srgbClr val="336600"/>
                </a:solidFill>
                <a:ea typeface="굴림" pitchFamily="50" charset="-127"/>
              </a:rPr>
              <a:t>2010</a:t>
            </a:r>
          </a:p>
        </p:txBody>
      </p:sp>
      <p:sp>
        <p:nvSpPr>
          <p:cNvPr id="32782" name="Rectangle 3"/>
          <p:cNvSpPr>
            <a:spLocks noChangeArrowheads="1"/>
          </p:cNvSpPr>
          <p:nvPr/>
        </p:nvSpPr>
        <p:spPr bwMode="auto">
          <a:xfrm>
            <a:off x="2952750" y="5084763"/>
            <a:ext cx="5940425" cy="1223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ko-KR" sz="2400">
                <a:solidFill>
                  <a:srgbClr val="336600"/>
                </a:solidFill>
                <a:ea typeface="굴림" pitchFamily="50" charset="-127"/>
              </a:rPr>
              <a:t>Jae-Soon Park</a:t>
            </a:r>
            <a:endParaRPr lang="ko-KR" altLang="en-US" sz="2400">
              <a:solidFill>
                <a:srgbClr val="336600"/>
              </a:solidFill>
              <a:ea typeface="굴림" pitchFamily="50" charset="-127"/>
            </a:endParaRPr>
          </a:p>
          <a:p>
            <a:pPr algn="ctr">
              <a:lnSpc>
                <a:spcPct val="110000"/>
              </a:lnSpc>
              <a:spcBef>
                <a:spcPct val="0"/>
              </a:spcBef>
            </a:pPr>
            <a:r>
              <a:rPr lang="en-US" altLang="ko-KR" sz="2400">
                <a:solidFill>
                  <a:srgbClr val="336600"/>
                </a:solidFill>
                <a:ea typeface="굴림" pitchFamily="50" charset="-127"/>
              </a:rPr>
              <a:t>Director </a:t>
            </a:r>
            <a:r>
              <a:rPr lang="en-US" altLang="ko-KR" sz="2400">
                <a:solidFill>
                  <a:srgbClr val="336600"/>
                </a:solidFill>
              </a:rPr>
              <a:t>General</a:t>
            </a:r>
            <a:endParaRPr lang="en-US" altLang="ko-KR" sz="2400">
              <a:solidFill>
                <a:srgbClr val="336600"/>
              </a:solidFill>
              <a:ea typeface="굴림" pitchFamily="50" charset="-127"/>
            </a:endParaRPr>
          </a:p>
          <a:p>
            <a:pPr algn="ctr">
              <a:spcBef>
                <a:spcPct val="0"/>
              </a:spcBef>
            </a:pPr>
            <a:r>
              <a:rPr lang="en-US" altLang="ko-KR" sz="2400">
                <a:solidFill>
                  <a:srgbClr val="336600"/>
                </a:solidFill>
                <a:ea typeface="굴림" pitchFamily="50" charset="-127"/>
              </a:rPr>
              <a:t>Department of Fund Management</a:t>
            </a:r>
          </a:p>
        </p:txBody>
      </p:sp>
      <p:pic>
        <p:nvPicPr>
          <p:cNvPr id="11" name="Picture 7" descr="C:\Users\pmitra\AppData\Local\Microsoft\Windows\Temporary Internet Files\Content.Outlook\FPXYD5H6\patch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2189" y="76200"/>
            <a:ext cx="7566025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2987675" y="2565400"/>
            <a:ext cx="503238" cy="431800"/>
          </a:xfrm>
          <a:prstGeom prst="rect">
            <a:avLst/>
          </a:prstGeom>
          <a:solidFill>
            <a:srgbClr val="FFCC00">
              <a:alpha val="59999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67" name="AutoShape 5"/>
          <p:cNvSpPr>
            <a:spLocks noChangeArrowheads="1"/>
          </p:cNvSpPr>
          <p:nvPr/>
        </p:nvSpPr>
        <p:spPr bwMode="auto">
          <a:xfrm>
            <a:off x="3922713" y="2492375"/>
            <a:ext cx="431800" cy="504825"/>
          </a:xfrm>
          <a:prstGeom prst="can">
            <a:avLst>
              <a:gd name="adj" fmla="val 2922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68" name="AutoShape 6"/>
          <p:cNvSpPr>
            <a:spLocks noChangeArrowheads="1"/>
          </p:cNvSpPr>
          <p:nvPr/>
        </p:nvSpPr>
        <p:spPr bwMode="auto">
          <a:xfrm>
            <a:off x="4787900" y="2492375"/>
            <a:ext cx="503238" cy="504825"/>
          </a:xfrm>
          <a:prstGeom prst="triangle">
            <a:avLst>
              <a:gd name="adj" fmla="val 50000"/>
            </a:avLst>
          </a:prstGeom>
          <a:solidFill>
            <a:srgbClr val="FFCC00">
              <a:alpha val="59999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69" name="AutoShape 9"/>
          <p:cNvSpPr>
            <a:spLocks noChangeArrowheads="1"/>
          </p:cNvSpPr>
          <p:nvPr/>
        </p:nvSpPr>
        <p:spPr bwMode="auto">
          <a:xfrm>
            <a:off x="5724525" y="2492375"/>
            <a:ext cx="576263" cy="504825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70" name="Text Box 10"/>
          <p:cNvSpPr txBox="1">
            <a:spLocks noChangeArrowheads="1"/>
          </p:cNvSpPr>
          <p:nvPr/>
        </p:nvSpPr>
        <p:spPr bwMode="auto">
          <a:xfrm>
            <a:off x="1331913" y="1485900"/>
            <a:ext cx="6335712" cy="719138"/>
          </a:xfrm>
          <a:prstGeom prst="rect">
            <a:avLst/>
          </a:prstGeom>
          <a:gradFill rotWithShape="1">
            <a:gsLst>
              <a:gs pos="0">
                <a:srgbClr val="CCFF66"/>
              </a:gs>
              <a:gs pos="50000">
                <a:srgbClr val="FFFFFF"/>
              </a:gs>
              <a:gs pos="100000">
                <a:srgbClr val="CCFF66"/>
              </a:gs>
            </a:gsLst>
            <a:lin ang="5400000" scaled="1"/>
          </a:gradFill>
          <a:ln w="12700" algn="ctr">
            <a:solidFill>
              <a:srgbClr val="33CCCC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en-US" altLang="ko-KR" sz="2000"/>
              <a:t>Different types of financial institutions</a:t>
            </a:r>
          </a:p>
        </p:txBody>
      </p:sp>
      <p:sp>
        <p:nvSpPr>
          <p:cNvPr id="11271" name="Rectangle 15"/>
          <p:cNvSpPr>
            <a:spLocks noChangeArrowheads="1"/>
          </p:cNvSpPr>
          <p:nvPr/>
        </p:nvSpPr>
        <p:spPr bwMode="auto">
          <a:xfrm>
            <a:off x="684213" y="5227638"/>
            <a:ext cx="3455987" cy="936625"/>
          </a:xfrm>
          <a:prstGeom prst="rect">
            <a:avLst/>
          </a:prstGeom>
          <a:noFill/>
          <a:ln w="34925" algn="ctr">
            <a:solidFill>
              <a:srgbClr val="33CC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72" name="Text Box 29"/>
          <p:cNvSpPr txBox="1">
            <a:spLocks noChangeArrowheads="1"/>
          </p:cNvSpPr>
          <p:nvPr/>
        </p:nvSpPr>
        <p:spPr bwMode="auto">
          <a:xfrm>
            <a:off x="1331913" y="4652963"/>
            <a:ext cx="1943100" cy="3968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2000"/>
              <a:t>One fund</a:t>
            </a:r>
          </a:p>
        </p:txBody>
      </p:sp>
      <p:sp>
        <p:nvSpPr>
          <p:cNvPr id="11273" name="Rectangle 16"/>
          <p:cNvSpPr>
            <a:spLocks noChangeArrowheads="1"/>
          </p:cNvSpPr>
          <p:nvPr/>
        </p:nvSpPr>
        <p:spPr bwMode="auto">
          <a:xfrm>
            <a:off x="900113" y="5445125"/>
            <a:ext cx="503237" cy="431800"/>
          </a:xfrm>
          <a:prstGeom prst="rect">
            <a:avLst/>
          </a:prstGeom>
          <a:solidFill>
            <a:srgbClr val="FFCC00">
              <a:alpha val="59999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74" name="AutoShape 17"/>
          <p:cNvSpPr>
            <a:spLocks noChangeArrowheads="1"/>
          </p:cNvSpPr>
          <p:nvPr/>
        </p:nvSpPr>
        <p:spPr bwMode="auto">
          <a:xfrm>
            <a:off x="1763713" y="5373688"/>
            <a:ext cx="431800" cy="576262"/>
          </a:xfrm>
          <a:prstGeom prst="can">
            <a:avLst>
              <a:gd name="adj" fmla="val 3336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75" name="AutoShape 18"/>
          <p:cNvSpPr>
            <a:spLocks noChangeArrowheads="1"/>
          </p:cNvSpPr>
          <p:nvPr/>
        </p:nvSpPr>
        <p:spPr bwMode="auto">
          <a:xfrm>
            <a:off x="2555875" y="5373688"/>
            <a:ext cx="503238" cy="576262"/>
          </a:xfrm>
          <a:prstGeom prst="triangle">
            <a:avLst>
              <a:gd name="adj" fmla="val 50157"/>
            </a:avLst>
          </a:prstGeom>
          <a:solidFill>
            <a:srgbClr val="FFCC00">
              <a:alpha val="59999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76" name="AutoShape 19"/>
          <p:cNvSpPr>
            <a:spLocks noChangeArrowheads="1"/>
          </p:cNvSpPr>
          <p:nvPr/>
        </p:nvSpPr>
        <p:spPr bwMode="auto">
          <a:xfrm>
            <a:off x="3348038" y="5445125"/>
            <a:ext cx="576262" cy="503238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77" name="Rectangle 20"/>
          <p:cNvSpPr>
            <a:spLocks noChangeArrowheads="1"/>
          </p:cNvSpPr>
          <p:nvPr/>
        </p:nvSpPr>
        <p:spPr bwMode="auto">
          <a:xfrm>
            <a:off x="4860925" y="5229225"/>
            <a:ext cx="863600" cy="863600"/>
          </a:xfrm>
          <a:prstGeom prst="rect">
            <a:avLst/>
          </a:prstGeom>
          <a:noFill/>
          <a:ln w="34925" algn="ctr">
            <a:solidFill>
              <a:srgbClr val="33CC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78" name="Rectangle 21"/>
          <p:cNvSpPr>
            <a:spLocks noChangeArrowheads="1"/>
          </p:cNvSpPr>
          <p:nvPr/>
        </p:nvSpPr>
        <p:spPr bwMode="auto">
          <a:xfrm>
            <a:off x="5795963" y="5229225"/>
            <a:ext cx="863600" cy="863600"/>
          </a:xfrm>
          <a:prstGeom prst="rect">
            <a:avLst/>
          </a:prstGeom>
          <a:noFill/>
          <a:ln w="34925" algn="ctr">
            <a:solidFill>
              <a:srgbClr val="33CC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79" name="Rectangle 22"/>
          <p:cNvSpPr>
            <a:spLocks noChangeArrowheads="1"/>
          </p:cNvSpPr>
          <p:nvPr/>
        </p:nvSpPr>
        <p:spPr bwMode="auto">
          <a:xfrm>
            <a:off x="6732588" y="5229225"/>
            <a:ext cx="863600" cy="863600"/>
          </a:xfrm>
          <a:prstGeom prst="rect">
            <a:avLst/>
          </a:prstGeom>
          <a:noFill/>
          <a:ln w="34925" algn="ctr">
            <a:solidFill>
              <a:srgbClr val="33CC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80" name="Rectangle 23"/>
          <p:cNvSpPr>
            <a:spLocks noChangeArrowheads="1"/>
          </p:cNvSpPr>
          <p:nvPr/>
        </p:nvSpPr>
        <p:spPr bwMode="auto">
          <a:xfrm>
            <a:off x="7669213" y="5229225"/>
            <a:ext cx="863600" cy="863600"/>
          </a:xfrm>
          <a:prstGeom prst="rect">
            <a:avLst/>
          </a:prstGeom>
          <a:noFill/>
          <a:ln w="34925" algn="ctr">
            <a:solidFill>
              <a:srgbClr val="33CC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81" name="Rectangle 24"/>
          <p:cNvSpPr>
            <a:spLocks noChangeArrowheads="1"/>
          </p:cNvSpPr>
          <p:nvPr/>
        </p:nvSpPr>
        <p:spPr bwMode="auto">
          <a:xfrm>
            <a:off x="5076825" y="5445125"/>
            <a:ext cx="503238" cy="431800"/>
          </a:xfrm>
          <a:prstGeom prst="rect">
            <a:avLst/>
          </a:prstGeom>
          <a:solidFill>
            <a:srgbClr val="FFCC00">
              <a:alpha val="59999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82" name="AutoShape 25"/>
          <p:cNvSpPr>
            <a:spLocks noChangeArrowheads="1"/>
          </p:cNvSpPr>
          <p:nvPr/>
        </p:nvSpPr>
        <p:spPr bwMode="auto">
          <a:xfrm>
            <a:off x="6013450" y="5372100"/>
            <a:ext cx="431800" cy="576263"/>
          </a:xfrm>
          <a:prstGeom prst="can">
            <a:avLst>
              <a:gd name="adj" fmla="val 3336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83" name="AutoShape 26"/>
          <p:cNvSpPr>
            <a:spLocks noChangeArrowheads="1"/>
          </p:cNvSpPr>
          <p:nvPr/>
        </p:nvSpPr>
        <p:spPr bwMode="auto">
          <a:xfrm>
            <a:off x="6948488" y="5372100"/>
            <a:ext cx="503237" cy="576263"/>
          </a:xfrm>
          <a:prstGeom prst="triangle">
            <a:avLst>
              <a:gd name="adj" fmla="val 50157"/>
            </a:avLst>
          </a:prstGeom>
          <a:solidFill>
            <a:srgbClr val="FFCC00">
              <a:alpha val="59999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84" name="AutoShape 27"/>
          <p:cNvSpPr>
            <a:spLocks noChangeArrowheads="1"/>
          </p:cNvSpPr>
          <p:nvPr/>
        </p:nvSpPr>
        <p:spPr bwMode="auto">
          <a:xfrm>
            <a:off x="7812088" y="5445125"/>
            <a:ext cx="576262" cy="503238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85" name="Text Box 30"/>
          <p:cNvSpPr txBox="1">
            <a:spLocks noChangeArrowheads="1"/>
          </p:cNvSpPr>
          <p:nvPr/>
        </p:nvSpPr>
        <p:spPr bwMode="auto">
          <a:xfrm>
            <a:off x="5292725" y="4652963"/>
            <a:ext cx="2520950" cy="3968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2000"/>
              <a:t>Separate funds</a:t>
            </a:r>
          </a:p>
        </p:txBody>
      </p:sp>
      <p:sp>
        <p:nvSpPr>
          <p:cNvPr id="11286" name="AutoShape 13"/>
          <p:cNvSpPr>
            <a:spLocks noChangeArrowheads="1"/>
          </p:cNvSpPr>
          <p:nvPr/>
        </p:nvSpPr>
        <p:spPr bwMode="auto">
          <a:xfrm rot="7594791">
            <a:off x="2436813" y="3403600"/>
            <a:ext cx="1587500" cy="917575"/>
          </a:xfrm>
          <a:custGeom>
            <a:avLst/>
            <a:gdLst>
              <a:gd name="T0" fmla="*/ 96838678 w 21600"/>
              <a:gd name="T1" fmla="*/ 0 h 21600"/>
              <a:gd name="T2" fmla="*/ 0 w 21600"/>
              <a:gd name="T3" fmla="*/ 21411440 h 21600"/>
              <a:gd name="T4" fmla="*/ 96838678 w 21600"/>
              <a:gd name="T5" fmla="*/ 42822838 h 21600"/>
              <a:gd name="T6" fmla="*/ 137558552 w 21600"/>
              <a:gd name="T7" fmla="*/ 2141144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6248 h 21600"/>
              <a:gd name="T14" fmla="*/ 18905 w 21600"/>
              <a:gd name="T15" fmla="*/ 153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5206" y="0"/>
                </a:moveTo>
                <a:lnTo>
                  <a:pt x="15206" y="6248"/>
                </a:lnTo>
                <a:lnTo>
                  <a:pt x="3375" y="6248"/>
                </a:lnTo>
                <a:lnTo>
                  <a:pt x="3375" y="15352"/>
                </a:lnTo>
                <a:lnTo>
                  <a:pt x="15206" y="15352"/>
                </a:lnTo>
                <a:lnTo>
                  <a:pt x="15206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248"/>
                </a:moveTo>
                <a:lnTo>
                  <a:pt x="1350" y="15352"/>
                </a:lnTo>
                <a:lnTo>
                  <a:pt x="2700" y="15352"/>
                </a:lnTo>
                <a:lnTo>
                  <a:pt x="2700" y="6248"/>
                </a:lnTo>
                <a:close/>
              </a:path>
              <a:path w="21600" h="21600">
                <a:moveTo>
                  <a:pt x="0" y="6248"/>
                </a:moveTo>
                <a:lnTo>
                  <a:pt x="0" y="15352"/>
                </a:lnTo>
                <a:lnTo>
                  <a:pt x="675" y="15352"/>
                </a:lnTo>
                <a:lnTo>
                  <a:pt x="675" y="6248"/>
                </a:lnTo>
                <a:close/>
              </a:path>
            </a:pathLst>
          </a:custGeom>
          <a:gradFill rotWithShape="1">
            <a:gsLst>
              <a:gs pos="0">
                <a:srgbClr val="264A76"/>
              </a:gs>
              <a:gs pos="100000">
                <a:schemeClr val="accent1"/>
              </a:gs>
            </a:gsLst>
            <a:lin ang="0" scaled="1"/>
          </a:gradFill>
          <a:ln w="3175" algn="in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lIns="36576" tIns="36576" rIns="36576" bIns="36576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87" name="AutoShape 13"/>
          <p:cNvSpPr>
            <a:spLocks noChangeArrowheads="1"/>
          </p:cNvSpPr>
          <p:nvPr/>
        </p:nvSpPr>
        <p:spPr bwMode="auto">
          <a:xfrm rot="2875714">
            <a:off x="4957763" y="3403600"/>
            <a:ext cx="1587500" cy="917575"/>
          </a:xfrm>
          <a:custGeom>
            <a:avLst/>
            <a:gdLst>
              <a:gd name="T0" fmla="*/ 96838678 w 21600"/>
              <a:gd name="T1" fmla="*/ 0 h 21600"/>
              <a:gd name="T2" fmla="*/ 0 w 21600"/>
              <a:gd name="T3" fmla="*/ 21411440 h 21600"/>
              <a:gd name="T4" fmla="*/ 96838678 w 21600"/>
              <a:gd name="T5" fmla="*/ 42822838 h 21600"/>
              <a:gd name="T6" fmla="*/ 137558552 w 21600"/>
              <a:gd name="T7" fmla="*/ 2141144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6248 h 21600"/>
              <a:gd name="T14" fmla="*/ 18905 w 21600"/>
              <a:gd name="T15" fmla="*/ 153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5206" y="0"/>
                </a:moveTo>
                <a:lnTo>
                  <a:pt x="15206" y="6248"/>
                </a:lnTo>
                <a:lnTo>
                  <a:pt x="3375" y="6248"/>
                </a:lnTo>
                <a:lnTo>
                  <a:pt x="3375" y="15352"/>
                </a:lnTo>
                <a:lnTo>
                  <a:pt x="15206" y="15352"/>
                </a:lnTo>
                <a:lnTo>
                  <a:pt x="15206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248"/>
                </a:moveTo>
                <a:lnTo>
                  <a:pt x="1350" y="15352"/>
                </a:lnTo>
                <a:lnTo>
                  <a:pt x="2700" y="15352"/>
                </a:lnTo>
                <a:lnTo>
                  <a:pt x="2700" y="6248"/>
                </a:lnTo>
                <a:close/>
              </a:path>
              <a:path w="21600" h="21600">
                <a:moveTo>
                  <a:pt x="0" y="6248"/>
                </a:moveTo>
                <a:lnTo>
                  <a:pt x="0" y="15352"/>
                </a:lnTo>
                <a:lnTo>
                  <a:pt x="675" y="15352"/>
                </a:lnTo>
                <a:lnTo>
                  <a:pt x="675" y="6248"/>
                </a:lnTo>
                <a:close/>
              </a:path>
            </a:pathLst>
          </a:custGeom>
          <a:gradFill rotWithShape="1">
            <a:gsLst>
              <a:gs pos="0">
                <a:srgbClr val="264A76"/>
              </a:gs>
              <a:gs pos="100000">
                <a:schemeClr val="accent1"/>
              </a:gs>
            </a:gsLst>
            <a:lin ang="0" scaled="1"/>
          </a:gradFill>
          <a:ln w="3175" algn="in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lIns="36576" tIns="36576" rIns="36576" bIns="36576"/>
          <a:lstStyle/>
          <a:p>
            <a:pPr algn="ctr">
              <a:spcBef>
                <a:spcPct val="0"/>
              </a:spcBef>
            </a:pPr>
            <a:endParaRPr lang="ko-KR" altLang="ko-KR" sz="2400" b="0">
              <a:solidFill>
                <a:schemeClr val="tx1"/>
              </a:solidFill>
            </a:endParaRPr>
          </a:p>
        </p:txBody>
      </p:sp>
      <p:sp>
        <p:nvSpPr>
          <p:cNvPr id="11288" name="Line 30"/>
          <p:cNvSpPr>
            <a:spLocks noChangeShapeType="1"/>
          </p:cNvSpPr>
          <p:nvPr/>
        </p:nvSpPr>
        <p:spPr bwMode="auto">
          <a:xfrm>
            <a:off x="4500563" y="3716338"/>
            <a:ext cx="0" cy="2449512"/>
          </a:xfrm>
          <a:prstGeom prst="line">
            <a:avLst/>
          </a:prstGeom>
          <a:noFill/>
          <a:ln w="6350">
            <a:solidFill>
              <a:schemeClr val="tx1"/>
            </a:solidFill>
            <a:prstDash val="dashDot"/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11289" name="Rectangle 31"/>
          <p:cNvSpPr>
            <a:spLocks noChangeArrowheads="1"/>
          </p:cNvSpPr>
          <p:nvPr/>
        </p:nvSpPr>
        <p:spPr bwMode="auto">
          <a:xfrm>
            <a:off x="323850" y="160338"/>
            <a:ext cx="8518525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latinLnBrk="1" hangingPunct="1">
              <a:spcBef>
                <a:spcPct val="0"/>
              </a:spcBef>
            </a:pPr>
            <a:r>
              <a:rPr lang="en-US" altLang="ko-KR" sz="2400" dirty="0" smtClean="0">
                <a:solidFill>
                  <a:srgbClr val="FFFF00"/>
                </a:solidFill>
                <a:ea typeface="굴림" pitchFamily="50" charset="-127"/>
              </a:rPr>
              <a:t>            5</a:t>
            </a:r>
            <a:r>
              <a:rPr lang="en-US" altLang="ko-KR" sz="2400" dirty="0">
                <a:solidFill>
                  <a:srgbClr val="FFFF00"/>
                </a:solidFill>
                <a:ea typeface="굴림" pitchFamily="50" charset="-127"/>
              </a:rPr>
              <a:t>. Deposit Insurance Funds </a:t>
            </a:r>
          </a:p>
        </p:txBody>
      </p:sp>
      <p:sp>
        <p:nvSpPr>
          <p:cNvPr id="11290" name="슬라이드 번호 개체 틀 5"/>
          <p:cNvSpPr txBox="1">
            <a:spLocks noGrp="1"/>
          </p:cNvSpPr>
          <p:nvPr/>
        </p:nvSpPr>
        <p:spPr bwMode="auto">
          <a:xfrm>
            <a:off x="8604250" y="6337300"/>
            <a:ext cx="43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latinLnBrk="1" hangingPunct="1">
              <a:spcBef>
                <a:spcPct val="0"/>
              </a:spcBef>
            </a:pPr>
            <a:r>
              <a:rPr kumimoji="1" lang="en-US" altLang="ko-KR" sz="1400">
                <a:solidFill>
                  <a:schemeClr val="tx1"/>
                </a:solidFill>
                <a:latin typeface="Arial Black" pitchFamily="34" charset="0"/>
                <a:ea typeface="굴림" pitchFamily="50" charset="-127"/>
              </a:rPr>
              <a:t>8</a:t>
            </a:r>
          </a:p>
        </p:txBody>
      </p:sp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25382"/>
            <a:ext cx="1250951" cy="97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7" grpId="0" animBg="1"/>
      <p:bldP spid="11268" grpId="0" animBg="1"/>
      <p:bldP spid="11269" grpId="0" animBg="1"/>
      <p:bldP spid="11270" grpId="0" animBg="1"/>
      <p:bldP spid="11271" grpId="0" animBg="1"/>
      <p:bldP spid="11272" grpId="0"/>
      <p:bldP spid="11273" grpId="0" animBg="1"/>
      <p:bldP spid="11274" grpId="0" animBg="1"/>
      <p:bldP spid="11275" grpId="0" animBg="1"/>
      <p:bldP spid="11276" grpId="0" animBg="1"/>
      <p:bldP spid="11277" grpId="0" animBg="1"/>
      <p:bldP spid="11278" grpId="0" animBg="1"/>
      <p:bldP spid="11279" grpId="0" animBg="1"/>
      <p:bldP spid="11280" grpId="0" animBg="1"/>
      <p:bldP spid="11281" grpId="0" animBg="1"/>
      <p:bldP spid="11282" grpId="0" animBg="1"/>
      <p:bldP spid="11283" grpId="0" animBg="1"/>
      <p:bldP spid="11284" grpId="0" animBg="1"/>
      <p:bldP spid="11285" grpId="0"/>
      <p:bldP spid="11286" grpId="0" animBg="1"/>
      <p:bldP spid="11287" grpId="0" animBg="1"/>
      <p:bldP spid="1128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66"/>
          <p:cNvSpPr>
            <a:spLocks noChangeArrowheads="1"/>
          </p:cNvSpPr>
          <p:nvPr/>
        </p:nvSpPr>
        <p:spPr bwMode="auto">
          <a:xfrm>
            <a:off x="446088" y="160338"/>
            <a:ext cx="8374062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latinLnBrk="1" hangingPunct="1">
              <a:spcBef>
                <a:spcPct val="0"/>
              </a:spcBef>
            </a:pPr>
            <a:r>
              <a:rPr lang="en-US" altLang="ko-KR" sz="2400" dirty="0" smtClean="0">
                <a:solidFill>
                  <a:srgbClr val="FFFF00"/>
                </a:solidFill>
                <a:ea typeface="굴림" pitchFamily="50" charset="-127"/>
              </a:rPr>
              <a:t>       6</a:t>
            </a:r>
            <a:r>
              <a:rPr lang="en-US" altLang="ko-KR" sz="2400" dirty="0">
                <a:solidFill>
                  <a:srgbClr val="FFFF00"/>
                </a:solidFill>
                <a:ea typeface="굴림" pitchFamily="50" charset="-127"/>
              </a:rPr>
              <a:t>. Management of Deposit Insurance Funds </a:t>
            </a:r>
          </a:p>
        </p:txBody>
      </p:sp>
      <p:sp>
        <p:nvSpPr>
          <p:cNvPr id="12293" name="Rectangle 61"/>
          <p:cNvSpPr>
            <a:spLocks noChangeArrowheads="1"/>
          </p:cNvSpPr>
          <p:nvPr/>
        </p:nvSpPr>
        <p:spPr bwMode="auto">
          <a:xfrm rot="-3452805">
            <a:off x="3074987" y="4837113"/>
            <a:ext cx="792163" cy="71438"/>
          </a:xfrm>
          <a:prstGeom prst="rect">
            <a:avLst/>
          </a:prstGeom>
          <a:gradFill rotWithShape="0">
            <a:gsLst>
              <a:gs pos="0">
                <a:srgbClr val="CCFFFF"/>
              </a:gs>
              <a:gs pos="100000">
                <a:srgbClr val="9BC2C2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A9999"/>
            </a:prstShdw>
          </a:effectLst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12294" name="Rectangle 62"/>
          <p:cNvSpPr>
            <a:spLocks noChangeArrowheads="1"/>
          </p:cNvSpPr>
          <p:nvPr/>
        </p:nvSpPr>
        <p:spPr bwMode="auto">
          <a:xfrm rot="-5400000">
            <a:off x="4140201" y="2870200"/>
            <a:ext cx="647700" cy="73025"/>
          </a:xfrm>
          <a:prstGeom prst="rect">
            <a:avLst/>
          </a:prstGeom>
          <a:gradFill rotWithShape="0">
            <a:gsLst>
              <a:gs pos="0">
                <a:srgbClr val="CCFFFF"/>
              </a:gs>
              <a:gs pos="100000">
                <a:srgbClr val="9BC2C2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A9999"/>
            </a:prstShdw>
          </a:effectLst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12295" name="Rectangle 63"/>
          <p:cNvSpPr>
            <a:spLocks noChangeArrowheads="1"/>
          </p:cNvSpPr>
          <p:nvPr/>
        </p:nvSpPr>
        <p:spPr bwMode="auto">
          <a:xfrm rot="1366898">
            <a:off x="2408238" y="3603625"/>
            <a:ext cx="869950" cy="69850"/>
          </a:xfrm>
          <a:prstGeom prst="rect">
            <a:avLst/>
          </a:prstGeom>
          <a:gradFill rotWithShape="0">
            <a:gsLst>
              <a:gs pos="0">
                <a:srgbClr val="CCFFFF"/>
              </a:gs>
              <a:gs pos="100000">
                <a:srgbClr val="9BC2C2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A9999"/>
            </a:prst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296" name="Rectangle 64"/>
          <p:cNvSpPr>
            <a:spLocks noChangeArrowheads="1"/>
          </p:cNvSpPr>
          <p:nvPr/>
        </p:nvSpPr>
        <p:spPr bwMode="auto">
          <a:xfrm rot="-7004605">
            <a:off x="5219701" y="4849812"/>
            <a:ext cx="819150" cy="79375"/>
          </a:xfrm>
          <a:prstGeom prst="rect">
            <a:avLst/>
          </a:prstGeom>
          <a:gradFill rotWithShape="0">
            <a:gsLst>
              <a:gs pos="0">
                <a:srgbClr val="CCFFFF"/>
              </a:gs>
              <a:gs pos="100000">
                <a:srgbClr val="9BC2C2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A9999"/>
            </a:prstShdw>
          </a:effectLst>
        </p:spPr>
        <p:txBody>
          <a:bodyPr vert="eaVert" wrap="none" anchor="ctr"/>
          <a:lstStyle/>
          <a:p>
            <a:endParaRPr lang="ko-KR" altLang="en-US"/>
          </a:p>
        </p:txBody>
      </p:sp>
      <p:sp>
        <p:nvSpPr>
          <p:cNvPr id="12297" name="Rectangle 65"/>
          <p:cNvSpPr>
            <a:spLocks noChangeArrowheads="1"/>
          </p:cNvSpPr>
          <p:nvPr/>
        </p:nvSpPr>
        <p:spPr bwMode="auto">
          <a:xfrm rot="19649877" flipV="1">
            <a:off x="5738813" y="3521075"/>
            <a:ext cx="1147762" cy="85725"/>
          </a:xfrm>
          <a:prstGeom prst="rect">
            <a:avLst/>
          </a:prstGeom>
          <a:gradFill rotWithShape="0">
            <a:gsLst>
              <a:gs pos="0">
                <a:srgbClr val="CCFFFF"/>
              </a:gs>
              <a:gs pos="100000">
                <a:srgbClr val="9BC2C2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A9999"/>
            </a:prstShdw>
          </a:effectLst>
        </p:spPr>
        <p:txBody>
          <a:bodyPr rot="10800000" wrap="none" anchor="ctr"/>
          <a:lstStyle/>
          <a:p>
            <a:endParaRPr lang="ko-KR" altLang="en-US"/>
          </a:p>
        </p:txBody>
      </p:sp>
      <p:grpSp>
        <p:nvGrpSpPr>
          <p:cNvPr id="12307" name="Group 19"/>
          <p:cNvGrpSpPr>
            <a:grpSpLocks/>
          </p:cNvGrpSpPr>
          <p:nvPr/>
        </p:nvGrpSpPr>
        <p:grpSpPr bwMode="auto">
          <a:xfrm>
            <a:off x="2627313" y="2914650"/>
            <a:ext cx="3960812" cy="2116138"/>
            <a:chOff x="1686" y="1836"/>
            <a:chExt cx="2327" cy="1333"/>
          </a:xfrm>
        </p:grpSpPr>
        <p:sp>
          <p:nvSpPr>
            <p:cNvPr id="12290" name="Oval 4"/>
            <p:cNvSpPr>
              <a:spLocks noChangeArrowheads="1"/>
            </p:cNvSpPr>
            <p:nvPr/>
          </p:nvSpPr>
          <p:spPr bwMode="auto">
            <a:xfrm>
              <a:off x="1700" y="1854"/>
              <a:ext cx="2313" cy="1315"/>
            </a:xfrm>
            <a:prstGeom prst="ellipse">
              <a:avLst/>
            </a:prstGeom>
            <a:gradFill rotWithShape="1">
              <a:gsLst>
                <a:gs pos="0">
                  <a:srgbClr val="A1E9E7"/>
                </a:gs>
                <a:gs pos="100000">
                  <a:srgbClr val="88C5C4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rgbClr val="618C8B"/>
              </a:prstShdw>
            </a:effec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291" name="Oval 6"/>
            <p:cNvSpPr>
              <a:spLocks noChangeArrowheads="1"/>
            </p:cNvSpPr>
            <p:nvPr/>
          </p:nvSpPr>
          <p:spPr bwMode="auto">
            <a:xfrm>
              <a:off x="2049" y="2035"/>
              <a:ext cx="1605" cy="953"/>
            </a:xfrm>
            <a:prstGeom prst="ellipse">
              <a:avLst/>
            </a:prstGeom>
            <a:gradFill rotWithShape="0">
              <a:gsLst>
                <a:gs pos="0">
                  <a:srgbClr val="CCECFF"/>
                </a:gs>
                <a:gs pos="100000">
                  <a:srgbClr val="AFCBDB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rgbClr val="7A8E99"/>
              </a:prstShdw>
            </a:effec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292" name="Oval 58"/>
            <p:cNvSpPr>
              <a:spLocks noChangeArrowheads="1"/>
            </p:cNvSpPr>
            <p:nvPr/>
          </p:nvSpPr>
          <p:spPr bwMode="auto">
            <a:xfrm>
              <a:off x="1686" y="1836"/>
              <a:ext cx="2327" cy="1333"/>
            </a:xfrm>
            <a:prstGeom prst="ellipse">
              <a:avLst/>
            </a:prstGeom>
            <a:noFill/>
            <a:ln w="28575">
              <a:solidFill>
                <a:srgbClr val="996600"/>
              </a:solidFill>
              <a:round/>
              <a:headEnd/>
              <a:tailEnd/>
            </a:ln>
            <a:effectLst>
              <a:prstShdw prst="shdw17" dist="17961" dir="2700000">
                <a:srgbClr val="5C3D00"/>
              </a:prstShdw>
            </a:effec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298" name="Rectangle 59"/>
            <p:cNvSpPr>
              <a:spLocks noChangeArrowheads="1"/>
            </p:cNvSpPr>
            <p:nvPr/>
          </p:nvSpPr>
          <p:spPr bwMode="auto">
            <a:xfrm>
              <a:off x="1882" y="2115"/>
              <a:ext cx="1996" cy="7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altLang="ko-KR" sz="1800" b="0"/>
                <a:t>  </a:t>
              </a:r>
              <a:r>
                <a:rPr lang="en-US" altLang="ko-KR" sz="1800">
                  <a:latin typeface="Arial Black" pitchFamily="34" charset="0"/>
                </a:rPr>
                <a:t>Deposit insurance fund</a:t>
              </a:r>
            </a:p>
            <a:p>
              <a:pPr lvl="1" indent="-96838">
                <a:lnSpc>
                  <a:spcPct val="90000"/>
                </a:lnSpc>
                <a:buFontTx/>
                <a:buChar char="•"/>
              </a:pPr>
              <a:r>
                <a:rPr lang="en-US" altLang="ko-KR" sz="1800">
                  <a:latin typeface="Arial Black" pitchFamily="34" charset="0"/>
                </a:rPr>
                <a:t> Well-managed</a:t>
              </a:r>
            </a:p>
            <a:p>
              <a:pPr lvl="1" indent="-96838">
                <a:lnSpc>
                  <a:spcPct val="80000"/>
                </a:lnSpc>
                <a:buFontTx/>
                <a:buChar char="•"/>
              </a:pPr>
              <a:r>
                <a:rPr lang="en-US" altLang="ko-KR" sz="1800">
                  <a:latin typeface="Arial Black" pitchFamily="34" charset="0"/>
                </a:rPr>
                <a:t> Readily available</a:t>
              </a:r>
            </a:p>
          </p:txBody>
        </p:sp>
      </p:grpSp>
      <p:sp>
        <p:nvSpPr>
          <p:cNvPr id="12300" name="Oval 5"/>
          <p:cNvSpPr>
            <a:spLocks noChangeArrowheads="1"/>
          </p:cNvSpPr>
          <p:nvPr/>
        </p:nvSpPr>
        <p:spPr bwMode="auto">
          <a:xfrm>
            <a:off x="468313" y="2636838"/>
            <a:ext cx="1995487" cy="1676400"/>
          </a:xfrm>
          <a:prstGeom prst="ellipse">
            <a:avLst/>
          </a:prstGeom>
          <a:solidFill>
            <a:srgbClr val="FAFBC9"/>
          </a:solidFill>
          <a:ln w="9525">
            <a:solidFill>
              <a:srgbClr val="336600"/>
            </a:solidFill>
            <a:round/>
            <a:headEnd/>
            <a:tailEnd/>
          </a:ln>
          <a:effectLst>
            <a:prstShdw prst="shdw17" dist="17961" dir="2700000">
              <a:srgbClr val="4B9788"/>
            </a:prstShdw>
          </a:effectLst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en-US" altLang="ko-KR" sz="1800">
                <a:latin typeface="Arial Black" pitchFamily="34" charset="0"/>
              </a:rPr>
              <a:t>Appropriate</a:t>
            </a:r>
          </a:p>
          <a:p>
            <a:pPr algn="ctr">
              <a:lnSpc>
                <a:spcPct val="40000"/>
              </a:lnSpc>
            </a:pPr>
            <a:r>
              <a:rPr lang="en-US" altLang="ko-KR" sz="1800">
                <a:latin typeface="Arial Black" pitchFamily="34" charset="0"/>
              </a:rPr>
              <a:t>investment</a:t>
            </a:r>
          </a:p>
          <a:p>
            <a:pPr algn="ctr">
              <a:lnSpc>
                <a:spcPct val="40000"/>
              </a:lnSpc>
            </a:pPr>
            <a:r>
              <a:rPr lang="en-US" altLang="ko-KR" sz="1800">
                <a:latin typeface="Arial Black" pitchFamily="34" charset="0"/>
              </a:rPr>
              <a:t>  policies &amp;</a:t>
            </a:r>
          </a:p>
          <a:p>
            <a:pPr algn="ctr">
              <a:lnSpc>
                <a:spcPct val="40000"/>
              </a:lnSpc>
            </a:pPr>
            <a:r>
              <a:rPr lang="en-US" altLang="ko-KR" sz="1800">
                <a:latin typeface="Arial Black" pitchFamily="34" charset="0"/>
              </a:rPr>
              <a:t>procedures</a:t>
            </a:r>
          </a:p>
        </p:txBody>
      </p:sp>
      <p:sp>
        <p:nvSpPr>
          <p:cNvPr id="12301" name="Oval 18"/>
          <p:cNvSpPr>
            <a:spLocks noChangeArrowheads="1"/>
          </p:cNvSpPr>
          <p:nvPr/>
        </p:nvSpPr>
        <p:spPr bwMode="auto">
          <a:xfrm>
            <a:off x="3492500" y="1484313"/>
            <a:ext cx="1943100" cy="1081087"/>
          </a:xfrm>
          <a:prstGeom prst="ellipse">
            <a:avLst/>
          </a:prstGeom>
          <a:solidFill>
            <a:srgbClr val="FAFBC9"/>
          </a:solidFill>
          <a:ln w="9525">
            <a:solidFill>
              <a:srgbClr val="336600"/>
            </a:solidFill>
            <a:round/>
            <a:headEnd/>
            <a:tailEnd/>
          </a:ln>
          <a:effectLst>
            <a:prstShdw prst="shdw17" dist="17961" dir="2700000">
              <a:srgbClr val="4B9788"/>
            </a:prstShdw>
          </a:effectLst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en-US" altLang="ko-KR" sz="1800">
                <a:latin typeface="Arial Black" pitchFamily="34" charset="0"/>
              </a:rPr>
              <a:t>Sound</a:t>
            </a:r>
          </a:p>
          <a:p>
            <a:pPr algn="ctr">
              <a:lnSpc>
                <a:spcPct val="40000"/>
              </a:lnSpc>
            </a:pPr>
            <a:r>
              <a:rPr lang="en-US" altLang="ko-KR" sz="1800">
                <a:latin typeface="Arial Black" pitchFamily="34" charset="0"/>
              </a:rPr>
              <a:t>internal </a:t>
            </a:r>
          </a:p>
          <a:p>
            <a:pPr algn="ctr">
              <a:lnSpc>
                <a:spcPct val="40000"/>
              </a:lnSpc>
            </a:pPr>
            <a:r>
              <a:rPr lang="en-US" altLang="ko-KR" sz="1800">
                <a:latin typeface="Arial Black" pitchFamily="34" charset="0"/>
              </a:rPr>
              <a:t>controls</a:t>
            </a:r>
          </a:p>
        </p:txBody>
      </p:sp>
      <p:sp>
        <p:nvSpPr>
          <p:cNvPr id="12302" name="Oval 17"/>
          <p:cNvSpPr>
            <a:spLocks noChangeArrowheads="1"/>
          </p:cNvSpPr>
          <p:nvPr/>
        </p:nvSpPr>
        <p:spPr bwMode="auto">
          <a:xfrm>
            <a:off x="6804025" y="2636838"/>
            <a:ext cx="1800225" cy="1498600"/>
          </a:xfrm>
          <a:prstGeom prst="ellipse">
            <a:avLst/>
          </a:prstGeom>
          <a:solidFill>
            <a:srgbClr val="FAFBC9"/>
          </a:solidFill>
          <a:ln w="9525">
            <a:solidFill>
              <a:srgbClr val="336600"/>
            </a:solidFill>
            <a:round/>
            <a:headEnd/>
            <a:tailEnd/>
          </a:ln>
          <a:effectLst>
            <a:prstShdw prst="shdw17" dist="17961" dir="2700000">
              <a:srgbClr val="4B9788"/>
            </a:prstShdw>
          </a:effectLst>
        </p:spPr>
        <p:txBody>
          <a:bodyPr wrap="none" anchor="ctr"/>
          <a:lstStyle/>
          <a:p>
            <a:pPr algn="ctr"/>
            <a:r>
              <a:rPr lang="en-US" altLang="ko-KR" sz="1800">
                <a:latin typeface="Arial Black" pitchFamily="34" charset="0"/>
              </a:rPr>
              <a:t>Risk</a:t>
            </a:r>
          </a:p>
          <a:p>
            <a:pPr algn="ctr">
              <a:lnSpc>
                <a:spcPct val="50000"/>
              </a:lnSpc>
            </a:pPr>
            <a:r>
              <a:rPr lang="en-US" altLang="ko-KR" sz="1800">
                <a:latin typeface="Arial Black" pitchFamily="34" charset="0"/>
              </a:rPr>
              <a:t>mitigating</a:t>
            </a:r>
          </a:p>
          <a:p>
            <a:pPr algn="ctr">
              <a:lnSpc>
                <a:spcPct val="60000"/>
              </a:lnSpc>
            </a:pPr>
            <a:r>
              <a:rPr lang="en-US" altLang="ko-KR" sz="1800">
                <a:latin typeface="Arial Black" pitchFamily="34" charset="0"/>
              </a:rPr>
              <a:t> practices</a:t>
            </a:r>
          </a:p>
        </p:txBody>
      </p:sp>
      <p:sp>
        <p:nvSpPr>
          <p:cNvPr id="12303" name="Oval 15"/>
          <p:cNvSpPr>
            <a:spLocks noChangeArrowheads="1"/>
          </p:cNvSpPr>
          <p:nvPr/>
        </p:nvSpPr>
        <p:spPr bwMode="auto">
          <a:xfrm>
            <a:off x="1547813" y="5103813"/>
            <a:ext cx="2232025" cy="1079500"/>
          </a:xfrm>
          <a:prstGeom prst="ellipse">
            <a:avLst/>
          </a:prstGeom>
          <a:solidFill>
            <a:srgbClr val="FAFBC9"/>
          </a:solidFill>
          <a:ln w="9525">
            <a:solidFill>
              <a:srgbClr val="336600"/>
            </a:solidFill>
            <a:round/>
            <a:headEnd/>
            <a:tailEnd/>
          </a:ln>
          <a:effectLst>
            <a:prstShdw prst="shdw17" dist="17961" dir="2700000">
              <a:srgbClr val="4B9788"/>
            </a:prstShdw>
          </a:effectLst>
        </p:spPr>
        <p:txBody>
          <a:bodyPr wrap="none" anchor="ctr"/>
          <a:lstStyle/>
          <a:p>
            <a:pPr algn="ctr"/>
            <a:r>
              <a:rPr lang="en-US" altLang="ko-KR" sz="1800">
                <a:latin typeface="Arial Black" pitchFamily="34" charset="0"/>
              </a:rPr>
              <a:t>Reporting</a:t>
            </a:r>
          </a:p>
          <a:p>
            <a:pPr algn="ctr">
              <a:lnSpc>
                <a:spcPct val="30000"/>
              </a:lnSpc>
            </a:pPr>
            <a:r>
              <a:rPr lang="en-US" altLang="ko-KR" sz="1800">
                <a:latin typeface="Arial Black" pitchFamily="34" charset="0"/>
              </a:rPr>
              <a:t>systems</a:t>
            </a:r>
          </a:p>
        </p:txBody>
      </p:sp>
      <p:sp>
        <p:nvSpPr>
          <p:cNvPr id="12304" name="Oval 16"/>
          <p:cNvSpPr>
            <a:spLocks noChangeArrowheads="1"/>
          </p:cNvSpPr>
          <p:nvPr/>
        </p:nvSpPr>
        <p:spPr bwMode="auto">
          <a:xfrm>
            <a:off x="5507038" y="5086350"/>
            <a:ext cx="2160587" cy="1079500"/>
          </a:xfrm>
          <a:prstGeom prst="ellipse">
            <a:avLst/>
          </a:prstGeom>
          <a:solidFill>
            <a:srgbClr val="FAFBC9"/>
          </a:solidFill>
          <a:ln w="9525">
            <a:solidFill>
              <a:srgbClr val="336600"/>
            </a:solidFill>
            <a:round/>
            <a:headEnd/>
            <a:tailEnd/>
          </a:ln>
          <a:effectLst>
            <a:prstShdw prst="shdw17" dist="17961" dir="2700000">
              <a:srgbClr val="4B9788"/>
            </a:prstShdw>
          </a:effectLst>
        </p:spPr>
        <p:txBody>
          <a:bodyPr wrap="none" anchor="ctr"/>
          <a:lstStyle/>
          <a:p>
            <a:pPr algn="ctr"/>
            <a:r>
              <a:rPr lang="en-US" altLang="ko-KR" sz="1800">
                <a:latin typeface="Arial Black" pitchFamily="34" charset="0"/>
              </a:rPr>
              <a:t>Disclosure</a:t>
            </a:r>
          </a:p>
        </p:txBody>
      </p:sp>
      <p:sp>
        <p:nvSpPr>
          <p:cNvPr id="12306" name="슬라이드 번호 개체 틀 5"/>
          <p:cNvSpPr txBox="1">
            <a:spLocks noGrp="1"/>
          </p:cNvSpPr>
          <p:nvPr/>
        </p:nvSpPr>
        <p:spPr bwMode="auto">
          <a:xfrm>
            <a:off x="8604250" y="6351588"/>
            <a:ext cx="43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latinLnBrk="1" hangingPunct="1">
              <a:spcBef>
                <a:spcPct val="0"/>
              </a:spcBef>
            </a:pPr>
            <a:r>
              <a:rPr kumimoji="1" lang="en-US" altLang="ko-KR" sz="1400">
                <a:solidFill>
                  <a:schemeClr val="tx1"/>
                </a:solidFill>
                <a:latin typeface="Arial Black" pitchFamily="34" charset="0"/>
                <a:ea typeface="굴림" pitchFamily="50" charset="-127"/>
              </a:rPr>
              <a:t>9</a:t>
            </a:r>
          </a:p>
        </p:txBody>
      </p:sp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25382"/>
            <a:ext cx="1250951" cy="97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 animBg="1"/>
      <p:bldP spid="12295" grpId="0" animBg="1"/>
      <p:bldP spid="12296" grpId="0" animBg="1"/>
      <p:bldP spid="12297" grpId="0" animBg="1"/>
      <p:bldP spid="12300" grpId="0" animBg="1"/>
      <p:bldP spid="12301" grpId="0" animBg="1"/>
      <p:bldP spid="12302" grpId="0" animBg="1"/>
      <p:bldP spid="12303" grpId="0" animBg="1"/>
      <p:bldP spid="1230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1258888" y="2070100"/>
            <a:ext cx="7273925" cy="1143000"/>
          </a:xfrm>
          <a:gradFill rotWithShape="1">
            <a:gsLst>
              <a:gs pos="0">
                <a:srgbClr val="FFFFFF"/>
              </a:gs>
              <a:gs pos="50000">
                <a:srgbClr val="CCFF66"/>
              </a:gs>
              <a:gs pos="100000">
                <a:srgbClr val="FFFFFF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kumimoji="0" lang="en-US" altLang="ko-KR" sz="4000" b="1" smtClean="0">
                <a:solidFill>
                  <a:schemeClr val="accent2"/>
                </a:solidFill>
                <a:latin typeface="Times New Roman" pitchFamily="18" charset="0"/>
                <a:ea typeface="HY견명조" pitchFamily="18" charset="-127"/>
              </a:rPr>
              <a:t>II.</a:t>
            </a:r>
            <a:r>
              <a:rPr kumimoji="0" lang="en-US" altLang="ko-KR" sz="4000" b="1" smtClean="0">
                <a:solidFill>
                  <a:schemeClr val="accent2"/>
                </a:solidFill>
                <a:latin typeface="Verdana" pitchFamily="34" charset="0"/>
                <a:ea typeface="HY견명조" pitchFamily="18" charset="-127"/>
              </a:rPr>
              <a:t> Funding of the </a:t>
            </a:r>
            <a:r>
              <a:rPr kumimoji="0" lang="en-US" altLang="ko-KR" sz="4000" b="1" smtClean="0">
                <a:solidFill>
                  <a:schemeClr val="accent2"/>
                </a:solidFill>
                <a:latin typeface="Verdana" pitchFamily="34" charset="0"/>
                <a:ea typeface="MS PGothic" pitchFamily="34" charset="-128"/>
              </a:rPr>
              <a:t>KDIC</a:t>
            </a:r>
            <a:endParaRPr kumimoji="0" lang="en-US" altLang="ko-KR" sz="4000" b="1" smtClean="0">
              <a:solidFill>
                <a:schemeClr val="accent2"/>
              </a:solidFill>
              <a:latin typeface="Verdana" pitchFamily="34" charset="0"/>
            </a:endParaRPr>
          </a:p>
        </p:txBody>
      </p:sp>
      <p:pic>
        <p:nvPicPr>
          <p:cNvPr id="13315" name="Picture 5" descr="0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4572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슬라이드 번호 개체 틀 5"/>
          <p:cNvSpPr txBox="1">
            <a:spLocks noGrp="1"/>
          </p:cNvSpPr>
          <p:nvPr/>
        </p:nvSpPr>
        <p:spPr bwMode="auto">
          <a:xfrm>
            <a:off x="8559800" y="6481763"/>
            <a:ext cx="476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latinLnBrk="1" hangingPunct="1">
              <a:spcBef>
                <a:spcPct val="0"/>
              </a:spcBef>
            </a:pPr>
            <a:r>
              <a:rPr kumimoji="1" lang="en-US" altLang="ko-KR" sz="1400">
                <a:solidFill>
                  <a:schemeClr val="tx1"/>
                </a:solidFill>
                <a:latin typeface="Arial Black" pitchFamily="34" charset="0"/>
                <a:ea typeface="굴림" pitchFamily="50" charset="-127"/>
              </a:rPr>
              <a:t>10</a:t>
            </a: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25382"/>
            <a:ext cx="1250951" cy="97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0"/>
          <p:cNvSpPr>
            <a:spLocks noChangeArrowheads="1"/>
          </p:cNvSpPr>
          <p:nvPr/>
        </p:nvSpPr>
        <p:spPr bwMode="auto">
          <a:xfrm>
            <a:off x="446088" y="160338"/>
            <a:ext cx="7993062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latinLnBrk="1" hangingPunct="1">
              <a:spcBef>
                <a:spcPct val="0"/>
              </a:spcBef>
            </a:pPr>
            <a:r>
              <a:rPr lang="en-US" altLang="ko-KR" sz="2400" dirty="0" smtClean="0">
                <a:solidFill>
                  <a:srgbClr val="FFFF00"/>
                </a:solidFill>
                <a:ea typeface="굴림" pitchFamily="50" charset="-127"/>
              </a:rPr>
              <a:t>                1</a:t>
            </a:r>
            <a:r>
              <a:rPr lang="en-US" altLang="ko-KR" sz="2400" dirty="0">
                <a:solidFill>
                  <a:srgbClr val="FFFF00"/>
                </a:solidFill>
                <a:ea typeface="굴림" pitchFamily="50" charset="-127"/>
              </a:rPr>
              <a:t>. Outline </a:t>
            </a:r>
            <a:endParaRPr lang="ko-KR" altLang="en-US" sz="2400" dirty="0">
              <a:solidFill>
                <a:srgbClr val="FFFF00"/>
              </a:solidFill>
              <a:ea typeface="굴림" pitchFamily="50" charset="-127"/>
            </a:endParaRPr>
          </a:p>
        </p:txBody>
      </p:sp>
      <p:sp>
        <p:nvSpPr>
          <p:cNvPr id="14339" name="Text Box 10"/>
          <p:cNvSpPr txBox="1">
            <a:spLocks noChangeArrowheads="1"/>
          </p:cNvSpPr>
          <p:nvPr/>
        </p:nvSpPr>
        <p:spPr bwMode="auto">
          <a:xfrm>
            <a:off x="701675" y="1728788"/>
            <a:ext cx="7831138" cy="720725"/>
          </a:xfrm>
          <a:prstGeom prst="rect">
            <a:avLst/>
          </a:prstGeom>
          <a:noFill/>
          <a:ln w="19050">
            <a:solidFill>
              <a:srgbClr val="33CC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>
              <a:spcBef>
                <a:spcPct val="0"/>
              </a:spcBef>
              <a:buFontTx/>
              <a:buChar char="•"/>
            </a:pPr>
            <a:r>
              <a:rPr lang="en-US" altLang="ko-KR" sz="2000" b="0">
                <a:ea typeface="굴림" pitchFamily="50" charset="-127"/>
              </a:rPr>
              <a:t>Banks, financial investment companies, life &amp; non-life insurance companies, merchant banks, MSBs</a:t>
            </a:r>
            <a:endParaRPr lang="ko-KR" altLang="en-US" sz="2000" b="0"/>
          </a:p>
        </p:txBody>
      </p:sp>
      <p:sp>
        <p:nvSpPr>
          <p:cNvPr id="14340" name="AutoShape 32"/>
          <p:cNvSpPr>
            <a:spLocks noChangeArrowheads="1"/>
          </p:cNvSpPr>
          <p:nvPr/>
        </p:nvSpPr>
        <p:spPr bwMode="auto">
          <a:xfrm>
            <a:off x="558800" y="1225550"/>
            <a:ext cx="8001000" cy="433388"/>
          </a:xfrm>
          <a:prstGeom prst="flowChartAlternateProcess">
            <a:avLst/>
          </a:prstGeom>
          <a:gradFill rotWithShape="1">
            <a:gsLst>
              <a:gs pos="0">
                <a:srgbClr val="CCFF66">
                  <a:alpha val="60001"/>
                </a:srgbClr>
              </a:gs>
              <a:gs pos="50000">
                <a:srgbClr val="FFFFFF"/>
              </a:gs>
              <a:gs pos="100000">
                <a:srgbClr val="CCFF66">
                  <a:alpha val="60001"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 altLang="ko-KR" sz="2400">
                <a:ea typeface="굴림" pitchFamily="50" charset="-127"/>
              </a:rPr>
              <a:t>Integrated deposit insurer</a:t>
            </a:r>
            <a:endParaRPr lang="ko-KR" altLang="en-US" sz="2400">
              <a:ea typeface="굴림" pitchFamily="50" charset="-127"/>
            </a:endParaRPr>
          </a:p>
        </p:txBody>
      </p:sp>
      <p:sp>
        <p:nvSpPr>
          <p:cNvPr id="14341" name="AutoShape 33"/>
          <p:cNvSpPr>
            <a:spLocks noChangeArrowheads="1"/>
          </p:cNvSpPr>
          <p:nvPr/>
        </p:nvSpPr>
        <p:spPr bwMode="auto">
          <a:xfrm>
            <a:off x="558800" y="2593975"/>
            <a:ext cx="8001000" cy="433388"/>
          </a:xfrm>
          <a:prstGeom prst="flowChartAlternateProcess">
            <a:avLst/>
          </a:prstGeom>
          <a:gradFill rotWithShape="1">
            <a:gsLst>
              <a:gs pos="0">
                <a:srgbClr val="CCFF66">
                  <a:alpha val="60001"/>
                </a:srgbClr>
              </a:gs>
              <a:gs pos="50000">
                <a:srgbClr val="FFFFFF"/>
              </a:gs>
              <a:gs pos="100000">
                <a:srgbClr val="CCFF66">
                  <a:alpha val="60001"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 altLang="ko-KR" sz="2400"/>
              <a:t>Receipt of premium in advance</a:t>
            </a:r>
            <a:endParaRPr lang="ko-KR" altLang="en-US" sz="2400">
              <a:ea typeface="굴림" pitchFamily="50" charset="-127"/>
            </a:endParaRPr>
          </a:p>
        </p:txBody>
      </p:sp>
      <p:sp>
        <p:nvSpPr>
          <p:cNvPr id="14342" name="Text Box 10"/>
          <p:cNvSpPr txBox="1">
            <a:spLocks noChangeArrowheads="1"/>
          </p:cNvSpPr>
          <p:nvPr/>
        </p:nvSpPr>
        <p:spPr bwMode="auto">
          <a:xfrm>
            <a:off x="701675" y="3098800"/>
            <a:ext cx="7850188" cy="750888"/>
          </a:xfrm>
          <a:prstGeom prst="rect">
            <a:avLst/>
          </a:prstGeom>
          <a:noFill/>
          <a:ln w="19050">
            <a:solidFill>
              <a:srgbClr val="33CC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>
              <a:spcBef>
                <a:spcPct val="0"/>
              </a:spcBef>
              <a:buFontTx/>
              <a:buChar char="•"/>
            </a:pPr>
            <a:r>
              <a:rPr lang="en-US" altLang="ko-KR" sz="2000" b="0">
                <a:ea typeface="굴림" pitchFamily="50" charset="-127"/>
              </a:rPr>
              <a:t>Application of premiums to insured products</a:t>
            </a:r>
          </a:p>
          <a:p>
            <a:pPr marL="266700" indent="-266700">
              <a:lnSpc>
                <a:spcPct val="110000"/>
              </a:lnSpc>
              <a:spcBef>
                <a:spcPct val="0"/>
              </a:spcBef>
              <a:buFontTx/>
              <a:buChar char="•"/>
            </a:pPr>
            <a:r>
              <a:rPr lang="en-US" altLang="ko-KR" sz="2000" b="0">
                <a:ea typeface="굴림" pitchFamily="50" charset="-127"/>
              </a:rPr>
              <a:t>Premium with uniform rates</a:t>
            </a:r>
            <a:endParaRPr lang="ko-KR" altLang="en-US" sz="2000" b="0">
              <a:ea typeface="굴림" pitchFamily="50" charset="-127"/>
            </a:endParaRPr>
          </a:p>
        </p:txBody>
      </p:sp>
      <p:sp>
        <p:nvSpPr>
          <p:cNvPr id="14343" name="AutoShape 35"/>
          <p:cNvSpPr>
            <a:spLocks noChangeArrowheads="1"/>
          </p:cNvSpPr>
          <p:nvPr/>
        </p:nvSpPr>
        <p:spPr bwMode="auto">
          <a:xfrm>
            <a:off x="558800" y="4005263"/>
            <a:ext cx="8001000" cy="433387"/>
          </a:xfrm>
          <a:prstGeom prst="flowChartAlternateProcess">
            <a:avLst/>
          </a:prstGeom>
          <a:gradFill rotWithShape="1">
            <a:gsLst>
              <a:gs pos="0">
                <a:srgbClr val="CCFF66">
                  <a:alpha val="60001"/>
                </a:srgbClr>
              </a:gs>
              <a:gs pos="50000">
                <a:srgbClr val="FFFFFF"/>
              </a:gs>
              <a:gs pos="100000">
                <a:srgbClr val="CCFF66">
                  <a:alpha val="60001"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 altLang="ko-KR" sz="2400"/>
              <a:t>Financial assistance</a:t>
            </a:r>
            <a:endParaRPr lang="ko-KR" altLang="en-US" sz="2400">
              <a:ea typeface="굴림" pitchFamily="50" charset="-127"/>
            </a:endParaRPr>
          </a:p>
        </p:txBody>
      </p:sp>
      <p:sp>
        <p:nvSpPr>
          <p:cNvPr id="14344" name="Text Box 10"/>
          <p:cNvSpPr txBox="1">
            <a:spLocks noChangeArrowheads="1"/>
          </p:cNvSpPr>
          <p:nvPr/>
        </p:nvSpPr>
        <p:spPr bwMode="auto">
          <a:xfrm>
            <a:off x="701675" y="4508500"/>
            <a:ext cx="7850188" cy="1817688"/>
          </a:xfrm>
          <a:prstGeom prst="rect">
            <a:avLst/>
          </a:prstGeom>
          <a:noFill/>
          <a:ln w="19050">
            <a:solidFill>
              <a:srgbClr val="33CC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>
              <a:lnSpc>
                <a:spcPct val="110000"/>
              </a:lnSpc>
              <a:spcBef>
                <a:spcPct val="0"/>
              </a:spcBef>
              <a:buFontTx/>
              <a:buChar char="•"/>
            </a:pPr>
            <a:r>
              <a:rPr lang="en-US" altLang="ko-KR" sz="2000" b="0">
                <a:ea typeface="굴림" pitchFamily="50" charset="-127"/>
              </a:rPr>
              <a:t>Use of funds collected from insurance premiums</a:t>
            </a:r>
          </a:p>
          <a:p>
            <a:pPr marL="266700" indent="-266700">
              <a:lnSpc>
                <a:spcPct val="130000"/>
              </a:lnSpc>
              <a:spcBef>
                <a:spcPct val="0"/>
              </a:spcBef>
              <a:buFontTx/>
              <a:buChar char="•"/>
            </a:pPr>
            <a:r>
              <a:rPr lang="en-US" altLang="ko-KR" sz="2000" b="0">
                <a:ea typeface="굴림" pitchFamily="50" charset="-127"/>
              </a:rPr>
              <a:t>Other sources of funds if the fund is insufficient</a:t>
            </a:r>
            <a:endParaRPr lang="ko-KR" altLang="en-US" sz="2000" b="0">
              <a:ea typeface="굴림" pitchFamily="50" charset="-127"/>
            </a:endParaRPr>
          </a:p>
          <a:p>
            <a:pPr marL="266700" indent="-266700">
              <a:lnSpc>
                <a:spcPct val="110000"/>
              </a:lnSpc>
              <a:spcBef>
                <a:spcPct val="0"/>
              </a:spcBef>
            </a:pPr>
            <a:r>
              <a:rPr lang="ko-KR" altLang="en-US" sz="2000" b="0">
                <a:ea typeface="굴림" pitchFamily="50" charset="-127"/>
              </a:rPr>
              <a:t>  </a:t>
            </a:r>
            <a:r>
              <a:rPr lang="en-US" altLang="ko-KR" sz="2000" b="0">
                <a:ea typeface="굴림" pitchFamily="50" charset="-127"/>
              </a:rPr>
              <a:t>- Borrowing from government, the bank of korea, </a:t>
            </a:r>
          </a:p>
          <a:p>
            <a:pPr marL="266700" indent="-266700">
              <a:lnSpc>
                <a:spcPct val="90000"/>
              </a:lnSpc>
              <a:spcBef>
                <a:spcPct val="0"/>
              </a:spcBef>
            </a:pPr>
            <a:r>
              <a:rPr lang="en-US" altLang="ko-KR" sz="2000" b="0">
                <a:ea typeface="굴림" pitchFamily="50" charset="-127"/>
              </a:rPr>
              <a:t>   </a:t>
            </a:r>
            <a:r>
              <a:rPr lang="en-US" altLang="ko-KR" sz="2000" b="0">
                <a:solidFill>
                  <a:schemeClr val="bg1"/>
                </a:solidFill>
                <a:ea typeface="굴림" pitchFamily="50" charset="-127"/>
              </a:rPr>
              <a:t>-</a:t>
            </a:r>
            <a:r>
              <a:rPr lang="en-US" altLang="ko-KR" sz="2000" b="0">
                <a:ea typeface="굴림" pitchFamily="50" charset="-127"/>
              </a:rPr>
              <a:t>insured financial institutions and others</a:t>
            </a:r>
          </a:p>
          <a:p>
            <a:pPr marL="266700" indent="-266700">
              <a:lnSpc>
                <a:spcPct val="120000"/>
              </a:lnSpc>
              <a:spcBef>
                <a:spcPct val="0"/>
              </a:spcBef>
            </a:pPr>
            <a:r>
              <a:rPr lang="en-US" altLang="ko-KR" sz="2000" b="0">
                <a:ea typeface="굴림" pitchFamily="50" charset="-127"/>
              </a:rPr>
              <a:t>  - Issuance of deposit insurance fund bonds</a:t>
            </a:r>
            <a:endParaRPr lang="ko-KR" altLang="en-US" sz="2000" b="0"/>
          </a:p>
        </p:txBody>
      </p:sp>
      <p:sp>
        <p:nvSpPr>
          <p:cNvPr id="14345" name="슬라이드 번호 개체 틀 5"/>
          <p:cNvSpPr txBox="1">
            <a:spLocks noGrp="1"/>
          </p:cNvSpPr>
          <p:nvPr/>
        </p:nvSpPr>
        <p:spPr bwMode="auto">
          <a:xfrm>
            <a:off x="8532813" y="6353175"/>
            <a:ext cx="549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latinLnBrk="1" hangingPunct="1">
              <a:spcBef>
                <a:spcPct val="0"/>
              </a:spcBef>
            </a:pPr>
            <a:r>
              <a:rPr kumimoji="1" lang="en-US" altLang="ko-KR" sz="1400">
                <a:solidFill>
                  <a:schemeClr val="tx1"/>
                </a:solidFill>
                <a:latin typeface="Arial Black" pitchFamily="34" charset="0"/>
                <a:ea typeface="굴림" pitchFamily="50" charset="-127"/>
              </a:rPr>
              <a:t>11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25382"/>
            <a:ext cx="1250951" cy="97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40" grpId="0" animBg="1"/>
      <p:bldP spid="14341" grpId="0" animBg="1"/>
      <p:bldP spid="14342" grpId="0" animBg="1"/>
      <p:bldP spid="14343" grpId="0" animBg="1"/>
      <p:bldP spid="143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6"/>
          <p:cNvSpPr txBox="1">
            <a:spLocks noChangeArrowheads="1"/>
          </p:cNvSpPr>
          <p:nvPr/>
        </p:nvSpPr>
        <p:spPr bwMode="auto">
          <a:xfrm>
            <a:off x="684213" y="5140325"/>
            <a:ext cx="7848600" cy="1096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Font typeface="바탕" pitchFamily="18" charset="-127"/>
              <a:buChar char="☞"/>
            </a:pPr>
            <a:r>
              <a:rPr lang="en-US" altLang="ko-KR" sz="2000" b="0"/>
              <a:t> Effective date: January 2009</a:t>
            </a:r>
            <a:endParaRPr lang="ko-KR" altLang="en-US" sz="2000" b="0">
              <a:ea typeface="굴림" pitchFamily="50" charset="-127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Font typeface="바탕" pitchFamily="18" charset="-127"/>
              <a:buChar char="☞"/>
            </a:pPr>
            <a:r>
              <a:rPr lang="ko-KR" altLang="en-US" sz="2000" b="0">
                <a:ea typeface="굴림" pitchFamily="50" charset="-127"/>
              </a:rPr>
              <a:t> </a:t>
            </a:r>
            <a:r>
              <a:rPr lang="en-US" altLang="ko-KR" sz="2000" b="0">
                <a:ea typeface="굴림" pitchFamily="50" charset="-127"/>
              </a:rPr>
              <a:t>Rates of accumulation as of June 2009:</a:t>
            </a:r>
            <a:r>
              <a:rPr lang="ko-KR" altLang="en-US" sz="2000"/>
              <a:t> </a:t>
            </a:r>
            <a:r>
              <a:rPr lang="en-US" altLang="ko-KR" sz="2000" b="0">
                <a:ea typeface="굴림" pitchFamily="50" charset="-127"/>
              </a:rPr>
              <a:t>0.58%</a:t>
            </a:r>
          </a:p>
          <a:p>
            <a:pPr>
              <a:lnSpc>
                <a:spcPct val="110000"/>
              </a:lnSpc>
              <a:spcBef>
                <a:spcPct val="0"/>
              </a:spcBef>
              <a:buFont typeface="바탕" pitchFamily="18" charset="-127"/>
              <a:buNone/>
            </a:pPr>
            <a:r>
              <a:rPr lang="en-US" altLang="ko-KR" sz="2000" b="0">
                <a:ea typeface="굴림" pitchFamily="50" charset="-127"/>
              </a:rPr>
              <a:t>    (Amount of accumulated funds:</a:t>
            </a:r>
            <a:r>
              <a:rPr lang="ko-KR" altLang="en-US" sz="2000" b="0">
                <a:ea typeface="굴림" pitchFamily="50" charset="-127"/>
              </a:rPr>
              <a:t> </a:t>
            </a:r>
            <a:r>
              <a:rPr lang="en-US" altLang="ko-KR" sz="2000" b="0">
                <a:ea typeface="굴림" pitchFamily="50" charset="-127"/>
              </a:rPr>
              <a:t>5,649.9 billion won)</a:t>
            </a:r>
          </a:p>
        </p:txBody>
      </p:sp>
      <p:sp>
        <p:nvSpPr>
          <p:cNvPr id="15363" name="Rectangle 27"/>
          <p:cNvSpPr>
            <a:spLocks noChangeArrowheads="1"/>
          </p:cNvSpPr>
          <p:nvPr/>
        </p:nvSpPr>
        <p:spPr bwMode="auto">
          <a:xfrm>
            <a:off x="446088" y="160338"/>
            <a:ext cx="7993062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latinLnBrk="1" hangingPunct="1">
              <a:spcBef>
                <a:spcPct val="0"/>
              </a:spcBef>
            </a:pPr>
            <a:r>
              <a:rPr lang="en-US" altLang="ko-KR" sz="2400" dirty="0" smtClean="0">
                <a:solidFill>
                  <a:srgbClr val="FFFF00"/>
                </a:solidFill>
                <a:ea typeface="굴림" pitchFamily="50" charset="-127"/>
              </a:rPr>
              <a:t>           2</a:t>
            </a:r>
            <a:r>
              <a:rPr lang="en-US" altLang="ko-KR" sz="2400" dirty="0">
                <a:solidFill>
                  <a:srgbClr val="FFFF00"/>
                </a:solidFill>
                <a:ea typeface="굴림" pitchFamily="50" charset="-127"/>
              </a:rPr>
              <a:t>. Target Fund System </a:t>
            </a:r>
          </a:p>
        </p:txBody>
      </p:sp>
      <p:sp>
        <p:nvSpPr>
          <p:cNvPr id="15364" name="Text Box 10"/>
          <p:cNvSpPr txBox="1">
            <a:spLocks noChangeArrowheads="1"/>
          </p:cNvSpPr>
          <p:nvPr/>
        </p:nvSpPr>
        <p:spPr bwMode="auto">
          <a:xfrm>
            <a:off x="709613" y="1819275"/>
            <a:ext cx="7848600" cy="1755775"/>
          </a:xfrm>
          <a:prstGeom prst="rect">
            <a:avLst/>
          </a:prstGeom>
          <a:noFill/>
          <a:ln w="19050">
            <a:solidFill>
              <a:srgbClr val="33CC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>
              <a:spcBef>
                <a:spcPct val="0"/>
              </a:spcBef>
              <a:buFontTx/>
              <a:buChar char="•"/>
            </a:pPr>
            <a:r>
              <a:rPr lang="en-US" altLang="ko-KR" sz="2000" b="0">
                <a:ea typeface="굴림" pitchFamily="50" charset="-127"/>
              </a:rPr>
              <a:t>Assessment base: insured deposits</a:t>
            </a:r>
            <a:r>
              <a:rPr lang="ko-KR" altLang="en-US" sz="2000" b="0">
                <a:ea typeface="굴림" pitchFamily="50" charset="-127"/>
              </a:rPr>
              <a:t> </a:t>
            </a:r>
          </a:p>
          <a:p>
            <a:pPr marL="266700" indent="-266700">
              <a:lnSpc>
                <a:spcPct val="110000"/>
              </a:lnSpc>
              <a:spcBef>
                <a:spcPct val="0"/>
              </a:spcBef>
            </a:pPr>
            <a:r>
              <a:rPr lang="ko-KR" altLang="en-US" sz="2000" b="0">
                <a:ea typeface="굴림" pitchFamily="50" charset="-127"/>
              </a:rPr>
              <a:t> </a:t>
            </a:r>
            <a:r>
              <a:rPr lang="en-US" altLang="ko-KR" sz="2000" b="0">
                <a:ea typeface="굴림" pitchFamily="50" charset="-127"/>
              </a:rPr>
              <a:t>- Banks, financial investment companies, non-life</a:t>
            </a:r>
            <a:r>
              <a:rPr lang="ko-KR" altLang="en-US" sz="2000" b="0">
                <a:ea typeface="굴림" pitchFamily="50" charset="-127"/>
              </a:rPr>
              <a:t> </a:t>
            </a:r>
            <a:r>
              <a:rPr lang="en-US" altLang="ko-KR" sz="2000" b="0">
                <a:ea typeface="굴림" pitchFamily="50" charset="-127"/>
              </a:rPr>
              <a:t>insurance companies: 1.5% ~ 2.0% </a:t>
            </a:r>
          </a:p>
          <a:p>
            <a:pPr marL="266700" indent="-266700">
              <a:lnSpc>
                <a:spcPct val="110000"/>
              </a:lnSpc>
              <a:spcBef>
                <a:spcPct val="0"/>
              </a:spcBef>
            </a:pPr>
            <a:r>
              <a:rPr lang="en-US" altLang="ko-KR" sz="2000" b="0">
                <a:ea typeface="굴림" pitchFamily="50" charset="-127"/>
              </a:rPr>
              <a:t> - Life insurance</a:t>
            </a:r>
            <a:r>
              <a:rPr lang="ko-KR" altLang="en-US" sz="2000" b="0">
                <a:ea typeface="굴림" pitchFamily="50" charset="-127"/>
              </a:rPr>
              <a:t> </a:t>
            </a:r>
            <a:r>
              <a:rPr lang="en-US" altLang="ko-KR" sz="2000" b="0">
                <a:ea typeface="굴림" pitchFamily="50" charset="-127"/>
              </a:rPr>
              <a:t>companies: 1.2% ~ 1.7%</a:t>
            </a:r>
          </a:p>
          <a:p>
            <a:pPr marL="266700" indent="-266700">
              <a:lnSpc>
                <a:spcPct val="110000"/>
              </a:lnSpc>
              <a:spcBef>
                <a:spcPct val="0"/>
              </a:spcBef>
            </a:pPr>
            <a:r>
              <a:rPr lang="en-US" altLang="ko-KR" sz="2000" b="0">
                <a:ea typeface="굴림" pitchFamily="50" charset="-127"/>
              </a:rPr>
              <a:t> - Mutual savings banks</a:t>
            </a:r>
            <a:r>
              <a:rPr lang="ko-KR" altLang="en-US" sz="2000" b="0">
                <a:ea typeface="굴림" pitchFamily="50" charset="-127"/>
              </a:rPr>
              <a:t> </a:t>
            </a:r>
            <a:r>
              <a:rPr lang="en-US" altLang="ko-KR" sz="2000" b="0">
                <a:ea typeface="굴림" pitchFamily="50" charset="-127"/>
              </a:rPr>
              <a:t>: 3.0% ~ 3.5%</a:t>
            </a:r>
          </a:p>
        </p:txBody>
      </p:sp>
      <p:sp>
        <p:nvSpPr>
          <p:cNvPr id="15365" name="AutoShape 29"/>
          <p:cNvSpPr>
            <a:spLocks noChangeArrowheads="1"/>
          </p:cNvSpPr>
          <p:nvPr/>
        </p:nvSpPr>
        <p:spPr bwMode="auto">
          <a:xfrm>
            <a:off x="558800" y="1281113"/>
            <a:ext cx="7999413" cy="431800"/>
          </a:xfrm>
          <a:prstGeom prst="flowChartAlternateProcess">
            <a:avLst/>
          </a:prstGeom>
          <a:gradFill rotWithShape="1">
            <a:gsLst>
              <a:gs pos="0">
                <a:srgbClr val="CCFF66">
                  <a:alpha val="60001"/>
                </a:srgbClr>
              </a:gs>
              <a:gs pos="50000">
                <a:srgbClr val="FFFFFF"/>
              </a:gs>
              <a:gs pos="100000">
                <a:srgbClr val="CCFF66">
                  <a:alpha val="60001"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 altLang="ko-KR" sz="2400"/>
              <a:t>Target size of accumulation</a:t>
            </a:r>
            <a:endParaRPr lang="ko-KR" altLang="en-US" sz="2400">
              <a:ea typeface="굴림" pitchFamily="50" charset="-127"/>
            </a:endParaRPr>
          </a:p>
        </p:txBody>
      </p:sp>
      <p:sp>
        <p:nvSpPr>
          <p:cNvPr id="15366" name="AutoShape 30"/>
          <p:cNvSpPr>
            <a:spLocks noChangeArrowheads="1"/>
          </p:cNvSpPr>
          <p:nvPr/>
        </p:nvSpPr>
        <p:spPr bwMode="auto">
          <a:xfrm>
            <a:off x="558800" y="3830638"/>
            <a:ext cx="7999413" cy="450850"/>
          </a:xfrm>
          <a:prstGeom prst="flowChartAlternateProcess">
            <a:avLst/>
          </a:prstGeom>
          <a:gradFill rotWithShape="1">
            <a:gsLst>
              <a:gs pos="0">
                <a:srgbClr val="CCFF66">
                  <a:alpha val="60001"/>
                </a:srgbClr>
              </a:gs>
              <a:gs pos="50000">
                <a:srgbClr val="FFFFFF"/>
              </a:gs>
              <a:gs pos="100000">
                <a:srgbClr val="CCFF66">
                  <a:alpha val="60001"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 altLang="ko-KR" sz="2400"/>
              <a:t> When target is reached</a:t>
            </a:r>
            <a:endParaRPr lang="ko-KR" altLang="en-US" sz="2400">
              <a:ea typeface="굴림" pitchFamily="50" charset="-127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709613" y="4392613"/>
            <a:ext cx="7848600" cy="750887"/>
          </a:xfrm>
          <a:prstGeom prst="rect">
            <a:avLst/>
          </a:prstGeom>
          <a:noFill/>
          <a:ln w="19050">
            <a:solidFill>
              <a:srgbClr val="33CC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>
              <a:spcBef>
                <a:spcPct val="0"/>
              </a:spcBef>
              <a:buFontTx/>
              <a:buChar char="•"/>
            </a:pPr>
            <a:r>
              <a:rPr lang="en-US" altLang="ko-KR" sz="2000" b="0">
                <a:ea typeface="굴림" pitchFamily="50" charset="-127"/>
              </a:rPr>
              <a:t>Reaching target floor: reduction of funds</a:t>
            </a:r>
            <a:endParaRPr lang="ko-KR" altLang="en-US" sz="2000" b="0">
              <a:ea typeface="굴림" pitchFamily="50" charset="-127"/>
            </a:endParaRPr>
          </a:p>
          <a:p>
            <a:pPr marL="266700" indent="-266700">
              <a:lnSpc>
                <a:spcPct val="110000"/>
              </a:lnSpc>
              <a:spcBef>
                <a:spcPct val="0"/>
              </a:spcBef>
              <a:buFontTx/>
              <a:buChar char="•"/>
            </a:pPr>
            <a:r>
              <a:rPr lang="en-US" altLang="ko-KR" sz="2000" b="0">
                <a:ea typeface="굴림" pitchFamily="50" charset="-127"/>
              </a:rPr>
              <a:t>Reaching target cap: exemption or refund of premiums</a:t>
            </a:r>
            <a:endParaRPr lang="ko-KR" altLang="en-US" sz="2000" b="0"/>
          </a:p>
        </p:txBody>
      </p:sp>
      <p:sp>
        <p:nvSpPr>
          <p:cNvPr id="15368" name="슬라이드 번호 개체 틀 5"/>
          <p:cNvSpPr txBox="1">
            <a:spLocks noGrp="1"/>
          </p:cNvSpPr>
          <p:nvPr/>
        </p:nvSpPr>
        <p:spPr bwMode="auto">
          <a:xfrm>
            <a:off x="8532813" y="6350000"/>
            <a:ext cx="503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latinLnBrk="1" hangingPunct="1">
              <a:spcBef>
                <a:spcPct val="0"/>
              </a:spcBef>
            </a:pPr>
            <a:r>
              <a:rPr kumimoji="1" lang="en-US" altLang="ko-KR" sz="1400">
                <a:solidFill>
                  <a:schemeClr val="tx1"/>
                </a:solidFill>
                <a:latin typeface="Arial Black" pitchFamily="34" charset="0"/>
                <a:ea typeface="굴림" pitchFamily="50" charset="-127"/>
              </a:rPr>
              <a:t>12</a:t>
            </a: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25382"/>
            <a:ext cx="1250951" cy="97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4" grpId="0" animBg="1"/>
      <p:bldP spid="15365" grpId="0" animBg="1"/>
      <p:bldP spid="15366" grpId="0" animBg="1"/>
      <p:bldP spid="1536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1"/>
          <p:cNvSpPr>
            <a:spLocks noChangeArrowheads="1"/>
          </p:cNvSpPr>
          <p:nvPr/>
        </p:nvSpPr>
        <p:spPr bwMode="auto">
          <a:xfrm>
            <a:off x="446088" y="160338"/>
            <a:ext cx="7993062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latinLnBrk="1" hangingPunct="1">
              <a:spcBef>
                <a:spcPct val="0"/>
              </a:spcBef>
            </a:pPr>
            <a:r>
              <a:rPr lang="en-US" altLang="ko-KR" sz="2400" dirty="0" smtClean="0">
                <a:solidFill>
                  <a:srgbClr val="FFFF00"/>
                </a:solidFill>
                <a:ea typeface="굴림" pitchFamily="50" charset="-127"/>
              </a:rPr>
              <a:t>          3</a:t>
            </a:r>
            <a:r>
              <a:rPr lang="en-US" altLang="ko-KR" sz="2400" dirty="0">
                <a:solidFill>
                  <a:srgbClr val="FFFF00"/>
                </a:solidFill>
                <a:ea typeface="굴림" pitchFamily="50" charset="-127"/>
              </a:rPr>
              <a:t>. Differential Premium Systems </a:t>
            </a:r>
          </a:p>
        </p:txBody>
      </p:sp>
      <p:sp>
        <p:nvSpPr>
          <p:cNvPr id="16387" name="Text Box 10"/>
          <p:cNvSpPr txBox="1">
            <a:spLocks noChangeArrowheads="1"/>
          </p:cNvSpPr>
          <p:nvPr/>
        </p:nvSpPr>
        <p:spPr bwMode="auto">
          <a:xfrm>
            <a:off x="712788" y="1816100"/>
            <a:ext cx="7853362" cy="720725"/>
          </a:xfrm>
          <a:prstGeom prst="rect">
            <a:avLst/>
          </a:prstGeom>
          <a:noFill/>
          <a:ln w="19050">
            <a:solidFill>
              <a:srgbClr val="33CCCC"/>
            </a:solidFill>
            <a:miter lim="800000"/>
            <a:headEnd/>
            <a:tailEnd/>
          </a:ln>
        </p:spPr>
        <p:txBody>
          <a:bodyPr anchor="ctr"/>
          <a:lstStyle/>
          <a:p>
            <a:pPr marL="266700" indent="-266700">
              <a:lnSpc>
                <a:spcPct val="95000"/>
              </a:lnSpc>
              <a:spcBef>
                <a:spcPct val="0"/>
              </a:spcBef>
              <a:buFontTx/>
              <a:buChar char="•"/>
            </a:pPr>
            <a:r>
              <a:rPr lang="en-US" altLang="ko-KR" sz="2000" b="0">
                <a:ea typeface="굴림" pitchFamily="50" charset="-127"/>
              </a:rPr>
              <a:t>Enhancement of fairness, prevention of moral hazard, promotion of sound management</a:t>
            </a:r>
            <a:endParaRPr lang="ko-KR" altLang="en-US" sz="2000" b="0">
              <a:ea typeface="굴림" pitchFamily="50" charset="-127"/>
            </a:endParaRPr>
          </a:p>
        </p:txBody>
      </p:sp>
      <p:sp>
        <p:nvSpPr>
          <p:cNvPr id="16388" name="AutoShape 13"/>
          <p:cNvSpPr>
            <a:spLocks noChangeArrowheads="1"/>
          </p:cNvSpPr>
          <p:nvPr/>
        </p:nvSpPr>
        <p:spPr bwMode="auto">
          <a:xfrm>
            <a:off x="561975" y="1268413"/>
            <a:ext cx="8004175" cy="433387"/>
          </a:xfrm>
          <a:prstGeom prst="flowChartAlternateProcess">
            <a:avLst/>
          </a:prstGeom>
          <a:gradFill rotWithShape="1">
            <a:gsLst>
              <a:gs pos="0">
                <a:srgbClr val="CCFF66">
                  <a:alpha val="60001"/>
                </a:srgbClr>
              </a:gs>
              <a:gs pos="50000">
                <a:srgbClr val="FFFFFF"/>
              </a:gs>
              <a:gs pos="100000">
                <a:srgbClr val="CCFF66">
                  <a:alpha val="60001"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 altLang="ko-KR" sz="2400"/>
              <a:t>Expected outcomes</a:t>
            </a:r>
            <a:endParaRPr lang="ko-KR" altLang="en-US" sz="2400">
              <a:ea typeface="굴림" pitchFamily="50" charset="-127"/>
            </a:endParaRPr>
          </a:p>
        </p:txBody>
      </p:sp>
      <p:sp>
        <p:nvSpPr>
          <p:cNvPr id="16389" name="AutoShape 14"/>
          <p:cNvSpPr>
            <a:spLocks noChangeArrowheads="1"/>
          </p:cNvSpPr>
          <p:nvPr/>
        </p:nvSpPr>
        <p:spPr bwMode="auto">
          <a:xfrm>
            <a:off x="561975" y="2751138"/>
            <a:ext cx="8004175" cy="433387"/>
          </a:xfrm>
          <a:prstGeom prst="flowChartAlternateProcess">
            <a:avLst/>
          </a:prstGeom>
          <a:gradFill rotWithShape="1">
            <a:gsLst>
              <a:gs pos="0">
                <a:srgbClr val="CCFF66">
                  <a:alpha val="60001"/>
                </a:srgbClr>
              </a:gs>
              <a:gs pos="50000">
                <a:srgbClr val="FFFFFF"/>
              </a:gs>
              <a:gs pos="100000">
                <a:srgbClr val="CCFF66">
                  <a:alpha val="60001"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 altLang="ko-KR" sz="2400">
                <a:ea typeface="굴림" pitchFamily="50" charset="-127"/>
              </a:rPr>
              <a:t>Major timeline of adoption</a:t>
            </a:r>
            <a:endParaRPr lang="ko-KR" altLang="en-US" sz="2400">
              <a:ea typeface="굴림" pitchFamily="50" charset="-127"/>
            </a:endParaRPr>
          </a:p>
        </p:txBody>
      </p:sp>
      <p:sp>
        <p:nvSpPr>
          <p:cNvPr id="16390" name="Text Box 10"/>
          <p:cNvSpPr txBox="1">
            <a:spLocks noChangeArrowheads="1"/>
          </p:cNvSpPr>
          <p:nvPr/>
        </p:nvSpPr>
        <p:spPr bwMode="auto">
          <a:xfrm>
            <a:off x="712788" y="3281363"/>
            <a:ext cx="7853362" cy="738187"/>
          </a:xfrm>
          <a:prstGeom prst="rect">
            <a:avLst/>
          </a:prstGeom>
          <a:noFill/>
          <a:ln w="19050">
            <a:solidFill>
              <a:srgbClr val="33CCCC"/>
            </a:solidFill>
            <a:miter lim="800000"/>
            <a:headEnd/>
            <a:tailEnd/>
          </a:ln>
        </p:spPr>
        <p:txBody>
          <a:bodyPr anchor="ctr"/>
          <a:lstStyle/>
          <a:p>
            <a:pPr marL="266700" indent="-266700">
              <a:lnSpc>
                <a:spcPct val="95000"/>
              </a:lnSpc>
              <a:spcBef>
                <a:spcPct val="0"/>
              </a:spcBef>
              <a:buFontTx/>
              <a:buChar char="•"/>
            </a:pPr>
            <a:r>
              <a:rPr lang="en-US" altLang="ko-KR" sz="2000" b="0"/>
              <a:t>Amendment of Depositor Protection Act: February 2009</a:t>
            </a:r>
            <a:endParaRPr lang="ko-KR" altLang="en-US" sz="2000" b="0">
              <a:ea typeface="굴림" pitchFamily="50" charset="-127"/>
            </a:endParaRPr>
          </a:p>
          <a:p>
            <a:pPr marL="266700" indent="-266700">
              <a:lnSpc>
                <a:spcPct val="115000"/>
              </a:lnSpc>
              <a:spcBef>
                <a:spcPct val="0"/>
              </a:spcBef>
              <a:buFontTx/>
              <a:buChar char="•"/>
            </a:pPr>
            <a:r>
              <a:rPr lang="en-US" altLang="ko-KR" sz="2000" b="0">
                <a:ea typeface="굴림" pitchFamily="50" charset="-127"/>
              </a:rPr>
              <a:t>Year of introduction: 2014</a:t>
            </a:r>
            <a:endParaRPr lang="ko-KR" altLang="en-US" sz="2000" b="0">
              <a:ea typeface="굴림" pitchFamily="50" charset="-127"/>
            </a:endParaRPr>
          </a:p>
        </p:txBody>
      </p:sp>
      <p:sp>
        <p:nvSpPr>
          <p:cNvPr id="16391" name="AutoShape 16"/>
          <p:cNvSpPr>
            <a:spLocks noChangeArrowheads="1"/>
          </p:cNvSpPr>
          <p:nvPr/>
        </p:nvSpPr>
        <p:spPr bwMode="auto">
          <a:xfrm>
            <a:off x="561975" y="4235450"/>
            <a:ext cx="8004175" cy="433388"/>
          </a:xfrm>
          <a:prstGeom prst="flowChartAlternateProcess">
            <a:avLst/>
          </a:prstGeom>
          <a:gradFill rotWithShape="1">
            <a:gsLst>
              <a:gs pos="0">
                <a:srgbClr val="CCFF66">
                  <a:alpha val="60001"/>
                </a:srgbClr>
              </a:gs>
              <a:gs pos="50000">
                <a:srgbClr val="FFFFFF"/>
              </a:gs>
              <a:gs pos="100000">
                <a:srgbClr val="CCFF66">
                  <a:alpha val="60001"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 altLang="ko-KR" sz="2400"/>
              <a:t>Future implementation </a:t>
            </a:r>
            <a:r>
              <a:rPr lang="en-US" altLang="ko-KR" sz="2400">
                <a:ea typeface="굴림" pitchFamily="50" charset="-127"/>
              </a:rPr>
              <a:t>(plan)</a:t>
            </a:r>
          </a:p>
        </p:txBody>
      </p:sp>
      <p:sp>
        <p:nvSpPr>
          <p:cNvPr id="16392" name="Text Box 10"/>
          <p:cNvSpPr txBox="1">
            <a:spLocks noChangeArrowheads="1"/>
          </p:cNvSpPr>
          <p:nvPr/>
        </p:nvSpPr>
        <p:spPr bwMode="auto">
          <a:xfrm>
            <a:off x="712788" y="4768850"/>
            <a:ext cx="7853362" cy="1539875"/>
          </a:xfrm>
          <a:prstGeom prst="rect">
            <a:avLst/>
          </a:prstGeom>
          <a:noFill/>
          <a:ln w="19050">
            <a:solidFill>
              <a:srgbClr val="33CCCC"/>
            </a:solidFill>
            <a:miter lim="800000"/>
            <a:headEnd/>
            <a:tailEnd/>
          </a:ln>
        </p:spPr>
        <p:txBody>
          <a:bodyPr anchor="ctr"/>
          <a:lstStyle/>
          <a:p>
            <a:pPr marL="266700" indent="-266700">
              <a:lnSpc>
                <a:spcPct val="95000"/>
              </a:lnSpc>
              <a:spcBef>
                <a:spcPct val="0"/>
              </a:spcBef>
              <a:buFontTx/>
              <a:buChar char="•"/>
            </a:pPr>
            <a:r>
              <a:rPr lang="en-US" altLang="ko-KR" sz="2000" b="0">
                <a:ea typeface="굴림" pitchFamily="50" charset="-127"/>
              </a:rPr>
              <a:t>Method of differentiation: different classes</a:t>
            </a:r>
            <a:endParaRPr lang="ko-KR" altLang="en-US" sz="2000" b="0">
              <a:ea typeface="굴림" pitchFamily="50" charset="-127"/>
            </a:endParaRPr>
          </a:p>
          <a:p>
            <a:pPr marL="266700" indent="-266700">
              <a:lnSpc>
                <a:spcPct val="115000"/>
              </a:lnSpc>
              <a:spcBef>
                <a:spcPct val="0"/>
              </a:spcBef>
              <a:buFontTx/>
              <a:buChar char="•"/>
            </a:pPr>
            <a:r>
              <a:rPr lang="en-US" altLang="ko-KR" sz="2000" b="0">
                <a:ea typeface="굴림" pitchFamily="50" charset="-127"/>
              </a:rPr>
              <a:t>Range of difference: </a:t>
            </a:r>
            <a:r>
              <a:rPr lang="en-US" altLang="ko-KR" sz="2000" b="0"/>
              <a:t>±10%</a:t>
            </a:r>
          </a:p>
          <a:p>
            <a:pPr marL="266700" indent="-266700">
              <a:lnSpc>
                <a:spcPct val="115000"/>
              </a:lnSpc>
              <a:spcBef>
                <a:spcPct val="0"/>
              </a:spcBef>
              <a:buFontTx/>
              <a:buChar char="•"/>
            </a:pPr>
            <a:r>
              <a:rPr lang="en-US" altLang="ko-KR" sz="2000" b="0">
                <a:ea typeface="굴림" pitchFamily="50" charset="-127"/>
              </a:rPr>
              <a:t>Period of assessment: one year</a:t>
            </a:r>
            <a:endParaRPr lang="ko-KR" altLang="en-US" sz="2000" b="0">
              <a:ea typeface="굴림" pitchFamily="50" charset="-127"/>
            </a:endParaRPr>
          </a:p>
          <a:p>
            <a:pPr marL="266700" indent="-266700">
              <a:lnSpc>
                <a:spcPct val="115000"/>
              </a:lnSpc>
              <a:spcBef>
                <a:spcPct val="0"/>
              </a:spcBef>
              <a:buFontTx/>
              <a:buChar char="•"/>
            </a:pPr>
            <a:r>
              <a:rPr lang="en-US" altLang="ko-KR" sz="2000" b="0">
                <a:ea typeface="굴림" pitchFamily="50" charset="-127"/>
              </a:rPr>
              <a:t>Disclosure: not disclosed to the general public, etc.</a:t>
            </a:r>
            <a:endParaRPr lang="ko-KR" altLang="en-US" sz="2000" b="0">
              <a:ea typeface="굴림" pitchFamily="50" charset="-127"/>
            </a:endParaRPr>
          </a:p>
        </p:txBody>
      </p:sp>
      <p:sp>
        <p:nvSpPr>
          <p:cNvPr id="16393" name="슬라이드 번호 개체 틀 5"/>
          <p:cNvSpPr txBox="1">
            <a:spLocks noGrp="1"/>
          </p:cNvSpPr>
          <p:nvPr/>
        </p:nvSpPr>
        <p:spPr bwMode="auto">
          <a:xfrm>
            <a:off x="8559800" y="6353175"/>
            <a:ext cx="476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latinLnBrk="1" hangingPunct="1">
              <a:spcBef>
                <a:spcPct val="0"/>
              </a:spcBef>
            </a:pPr>
            <a:r>
              <a:rPr kumimoji="1" lang="en-US" altLang="ko-KR" sz="1400">
                <a:solidFill>
                  <a:schemeClr val="tx1"/>
                </a:solidFill>
                <a:latin typeface="Arial Black" pitchFamily="34" charset="0"/>
                <a:ea typeface="굴림" pitchFamily="50" charset="-127"/>
              </a:rPr>
              <a:t>13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25382"/>
            <a:ext cx="1250951" cy="97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8" grpId="0" animBg="1"/>
      <p:bldP spid="16389" grpId="0" animBg="1"/>
      <p:bldP spid="16390" grpId="0" animBg="1"/>
      <p:bldP spid="16391" grpId="0" animBg="1"/>
      <p:bldP spid="1639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cover_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403350" y="2420938"/>
            <a:ext cx="62642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marL="342900" indent="-342900" algn="ctr" eaLnBrk="1" hangingPunct="1">
              <a:spcBef>
                <a:spcPct val="20000"/>
              </a:spcBef>
              <a:buFont typeface="Times" pitchFamily="18" charset="0"/>
              <a:buNone/>
            </a:pPr>
            <a:r>
              <a:rPr lang="en-US" altLang="ko-KR" sz="4000" b="0">
                <a:latin typeface="Arial Black" pitchFamily="34" charset="0"/>
              </a:rPr>
              <a:t>Thank you</a:t>
            </a:r>
          </a:p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  <a:buFont typeface="Times" pitchFamily="18" charset="0"/>
              <a:buNone/>
            </a:pPr>
            <a:r>
              <a:rPr lang="en-US" altLang="ko-KR" sz="4000" b="0">
                <a:latin typeface="Arial Black" pitchFamily="34" charset="0"/>
              </a:rPr>
              <a:t>for your attention!</a:t>
            </a:r>
          </a:p>
        </p:txBody>
      </p:sp>
      <p:sp>
        <p:nvSpPr>
          <p:cNvPr id="17413" name="슬라이드 번호 개체 틀 5"/>
          <p:cNvSpPr txBox="1">
            <a:spLocks noGrp="1"/>
          </p:cNvSpPr>
          <p:nvPr/>
        </p:nvSpPr>
        <p:spPr bwMode="auto">
          <a:xfrm>
            <a:off x="8486775" y="6481763"/>
            <a:ext cx="549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latinLnBrk="1" hangingPunct="1">
              <a:spcBef>
                <a:spcPct val="0"/>
              </a:spcBef>
            </a:pPr>
            <a:r>
              <a:rPr kumimoji="1" lang="en-US" altLang="ko-KR" sz="1400">
                <a:solidFill>
                  <a:schemeClr val="tx1"/>
                </a:solidFill>
                <a:latin typeface="Arial Black" pitchFamily="34" charset="0"/>
                <a:ea typeface="굴림" pitchFamily="50" charset="-127"/>
              </a:rPr>
              <a:t>14</a:t>
            </a: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25382"/>
            <a:ext cx="1250951" cy="97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ChangeArrowheads="1"/>
          </p:cNvSpPr>
          <p:nvPr/>
        </p:nvSpPr>
        <p:spPr bwMode="auto">
          <a:xfrm>
            <a:off x="493713" y="476250"/>
            <a:ext cx="8110537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latinLnBrk="1" hangingPunct="1">
              <a:lnSpc>
                <a:spcPct val="70000"/>
              </a:lnSpc>
              <a:spcBef>
                <a:spcPct val="0"/>
              </a:spcBef>
            </a:pPr>
            <a:r>
              <a:rPr lang="en-US" altLang="ko-KR">
                <a:solidFill>
                  <a:srgbClr val="008000"/>
                </a:solidFill>
              </a:rPr>
              <a:t>Table</a:t>
            </a:r>
            <a:r>
              <a:rPr kumimoji="1" lang="en-US" altLang="ko-KR" sz="4400" b="0">
                <a:solidFill>
                  <a:srgbClr val="008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>
                <a:solidFill>
                  <a:srgbClr val="008000"/>
                </a:solidFill>
              </a:rPr>
              <a:t>of</a:t>
            </a:r>
            <a:r>
              <a:rPr kumimoji="1" lang="en-US" altLang="ko-KR" sz="4400" b="0">
                <a:solidFill>
                  <a:srgbClr val="008000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>
                <a:solidFill>
                  <a:srgbClr val="008000"/>
                </a:solidFill>
              </a:rPr>
              <a:t>Contents</a:t>
            </a:r>
            <a:endParaRPr kumimoji="1" lang="en-US" altLang="ko-KR" sz="2800" b="0">
              <a:solidFill>
                <a:schemeClr val="tx2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76" name="Rectangle 18"/>
          <p:cNvSpPr>
            <a:spLocks noChangeArrowheads="1"/>
          </p:cNvSpPr>
          <p:nvPr/>
        </p:nvSpPr>
        <p:spPr bwMode="auto">
          <a:xfrm>
            <a:off x="971550" y="1484313"/>
            <a:ext cx="7343775" cy="4681537"/>
          </a:xfrm>
          <a:prstGeom prst="rect">
            <a:avLst/>
          </a:prstGeom>
          <a:solidFill>
            <a:srgbClr val="FAFBC9"/>
          </a:solidFill>
          <a:ln w="19050">
            <a:solidFill>
              <a:srgbClr val="33CCCC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  <a:buClr>
                <a:srgbClr val="264A76"/>
              </a:buClr>
            </a:pPr>
            <a:r>
              <a:rPr lang="en-US" altLang="ko-KR" sz="2400">
                <a:solidFill>
                  <a:schemeClr val="accent2"/>
                </a:solidFill>
              </a:rPr>
              <a:t> I.  </a:t>
            </a:r>
            <a:r>
              <a:rPr lang="en-US" altLang="ko-KR" sz="2400">
                <a:solidFill>
                  <a:schemeClr val="accent2"/>
                </a:solidFill>
                <a:ea typeface="굴림" pitchFamily="50" charset="-127"/>
              </a:rPr>
              <a:t>IADI’s </a:t>
            </a:r>
            <a:r>
              <a:rPr lang="en-US" altLang="ko-KR" sz="2400">
                <a:solidFill>
                  <a:schemeClr val="accent2"/>
                </a:solidFill>
              </a:rPr>
              <a:t>Guidance </a:t>
            </a:r>
            <a:r>
              <a:rPr lang="en-US" altLang="ko-KR" sz="2400">
                <a:solidFill>
                  <a:schemeClr val="accent2"/>
                </a:solidFill>
                <a:ea typeface="굴림" pitchFamily="50" charset="-127"/>
              </a:rPr>
              <a:t>P</a:t>
            </a:r>
            <a:r>
              <a:rPr lang="en-US" altLang="ko-KR" sz="2400">
                <a:solidFill>
                  <a:schemeClr val="accent2"/>
                </a:solidFill>
              </a:rPr>
              <a:t>oints</a:t>
            </a:r>
          </a:p>
          <a:p>
            <a:pPr>
              <a:lnSpc>
                <a:spcPct val="80000"/>
              </a:lnSpc>
              <a:buClr>
                <a:srgbClr val="264A76"/>
              </a:buClr>
            </a:pPr>
            <a:r>
              <a:rPr lang="en-US" altLang="ko-KR" sz="2000">
                <a:solidFill>
                  <a:srgbClr val="008000"/>
                </a:solidFill>
              </a:rPr>
              <a:t>     1. Deposit Insurance Funding Method</a:t>
            </a:r>
          </a:p>
          <a:p>
            <a:pPr>
              <a:lnSpc>
                <a:spcPct val="80000"/>
              </a:lnSpc>
              <a:buClr>
                <a:srgbClr val="264A76"/>
              </a:buClr>
            </a:pPr>
            <a:r>
              <a:rPr lang="en-US" altLang="ko-KR" sz="2000">
                <a:solidFill>
                  <a:srgbClr val="008000"/>
                </a:solidFill>
              </a:rPr>
              <a:t>     2. Deposit Insurance Assessments</a:t>
            </a:r>
          </a:p>
          <a:p>
            <a:pPr>
              <a:lnSpc>
                <a:spcPct val="80000"/>
              </a:lnSpc>
              <a:buClr>
                <a:srgbClr val="264A76"/>
              </a:buClr>
            </a:pPr>
            <a:r>
              <a:rPr lang="en-US" altLang="ko-KR" sz="2000">
                <a:solidFill>
                  <a:srgbClr val="008000"/>
                </a:solidFill>
              </a:rPr>
              <a:t>     3. Type of Deposit Insurance Reserve</a:t>
            </a:r>
          </a:p>
          <a:p>
            <a:pPr>
              <a:lnSpc>
                <a:spcPct val="80000"/>
              </a:lnSpc>
              <a:buClr>
                <a:srgbClr val="264A76"/>
              </a:buClr>
            </a:pPr>
            <a:r>
              <a:rPr lang="en-US" altLang="ko-KR" sz="2000">
                <a:solidFill>
                  <a:srgbClr val="008000"/>
                </a:solidFill>
              </a:rPr>
              <a:t>     4. Deposit Insurance Funds</a:t>
            </a:r>
          </a:p>
          <a:p>
            <a:pPr>
              <a:lnSpc>
                <a:spcPct val="80000"/>
              </a:lnSpc>
              <a:buClr>
                <a:srgbClr val="264A76"/>
              </a:buClr>
            </a:pPr>
            <a:r>
              <a:rPr lang="en-US" altLang="ko-KR" sz="2000">
                <a:solidFill>
                  <a:srgbClr val="008000"/>
                </a:solidFill>
              </a:rPr>
              <a:t>     5. Management of Deposit Insurance Funds</a:t>
            </a:r>
          </a:p>
          <a:p>
            <a:pPr>
              <a:lnSpc>
                <a:spcPct val="80000"/>
              </a:lnSpc>
              <a:buClr>
                <a:srgbClr val="264A76"/>
              </a:buClr>
            </a:pPr>
            <a:endParaRPr lang="en-US" altLang="ko-KR" sz="1000">
              <a:solidFill>
                <a:srgbClr val="008000"/>
              </a:solidFill>
            </a:endParaRPr>
          </a:p>
          <a:p>
            <a:pPr>
              <a:lnSpc>
                <a:spcPct val="70000"/>
              </a:lnSpc>
              <a:buClr>
                <a:srgbClr val="264A76"/>
              </a:buClr>
            </a:pPr>
            <a:r>
              <a:rPr lang="en-US" altLang="ko-KR" sz="2400">
                <a:solidFill>
                  <a:schemeClr val="accent2"/>
                </a:solidFill>
              </a:rPr>
              <a:t> II.  Funding of the KDIC</a:t>
            </a:r>
          </a:p>
          <a:p>
            <a:pPr>
              <a:lnSpc>
                <a:spcPct val="80000"/>
              </a:lnSpc>
              <a:buClr>
                <a:srgbClr val="264A76"/>
              </a:buClr>
            </a:pPr>
            <a:r>
              <a:rPr lang="en-US" altLang="ko-KR" sz="2000">
                <a:solidFill>
                  <a:srgbClr val="008000"/>
                </a:solidFill>
              </a:rPr>
              <a:t>     1. Outline</a:t>
            </a:r>
          </a:p>
          <a:p>
            <a:pPr>
              <a:lnSpc>
                <a:spcPct val="80000"/>
              </a:lnSpc>
              <a:buClr>
                <a:srgbClr val="264A76"/>
              </a:buClr>
            </a:pPr>
            <a:r>
              <a:rPr lang="en-US" altLang="ko-KR" sz="2000">
                <a:solidFill>
                  <a:srgbClr val="008000"/>
                </a:solidFill>
              </a:rPr>
              <a:t>     2. Target Fund System</a:t>
            </a:r>
          </a:p>
          <a:p>
            <a:pPr>
              <a:lnSpc>
                <a:spcPct val="80000"/>
              </a:lnSpc>
              <a:buClr>
                <a:srgbClr val="264A76"/>
              </a:buClr>
            </a:pPr>
            <a:r>
              <a:rPr lang="en-US" altLang="ko-KR" sz="2000">
                <a:solidFill>
                  <a:srgbClr val="008000"/>
                </a:solidFill>
              </a:rPr>
              <a:t>     3. Differential Premium System</a:t>
            </a:r>
            <a:endParaRPr lang="en-US" altLang="ko-KR" sz="2400">
              <a:solidFill>
                <a:srgbClr val="008000"/>
              </a:solidFill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25382"/>
            <a:ext cx="1250951" cy="97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2205038"/>
            <a:ext cx="7345362" cy="1143000"/>
          </a:xfrm>
          <a:gradFill rotWithShape="1">
            <a:gsLst>
              <a:gs pos="0">
                <a:srgbClr val="FFFFFF"/>
              </a:gs>
              <a:gs pos="50000">
                <a:srgbClr val="CCFF66"/>
              </a:gs>
              <a:gs pos="100000">
                <a:srgbClr val="FFFFFF"/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kumimoji="0" lang="en-US" altLang="ko-KR" sz="4000" b="1" smtClean="0">
                <a:solidFill>
                  <a:schemeClr val="accent2"/>
                </a:solidFill>
                <a:latin typeface="Times New Roman" pitchFamily="18" charset="0"/>
                <a:ea typeface="HY견명조" pitchFamily="18" charset="-127"/>
              </a:rPr>
              <a:t>I. </a:t>
            </a:r>
            <a:r>
              <a:rPr kumimoji="0" lang="en-US" altLang="ko-KR" sz="4000" b="1" smtClean="0">
                <a:solidFill>
                  <a:schemeClr val="accent2"/>
                </a:solidFill>
                <a:latin typeface="Verdana" pitchFamily="34" charset="0"/>
                <a:ea typeface="HY견명조" pitchFamily="18" charset="-127"/>
              </a:rPr>
              <a:t>IADI’s </a:t>
            </a:r>
            <a:r>
              <a:rPr kumimoji="0" lang="en-US" altLang="ko-KR" sz="4000" b="1" smtClean="0">
                <a:solidFill>
                  <a:schemeClr val="accent2"/>
                </a:solidFill>
                <a:latin typeface="Verdana" pitchFamily="34" charset="0"/>
                <a:ea typeface="MS PGothic" pitchFamily="34" charset="-128"/>
              </a:rPr>
              <a:t>Guidance Points</a:t>
            </a:r>
          </a:p>
        </p:txBody>
      </p:sp>
      <p:pic>
        <p:nvPicPr>
          <p:cNvPr id="4099" name="Picture 4" descr="0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38100"/>
            <a:ext cx="49784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슬라이드 번호 개체 틀 5"/>
          <p:cNvSpPr txBox="1">
            <a:spLocks noGrp="1"/>
          </p:cNvSpPr>
          <p:nvPr/>
        </p:nvSpPr>
        <p:spPr bwMode="auto">
          <a:xfrm>
            <a:off x="8388350" y="6453188"/>
            <a:ext cx="576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latinLnBrk="1" hangingPunct="1">
              <a:spcBef>
                <a:spcPct val="0"/>
              </a:spcBef>
            </a:pPr>
            <a:r>
              <a:rPr kumimoji="1" lang="en-US" altLang="ko-KR" sz="1400">
                <a:solidFill>
                  <a:schemeClr val="tx1"/>
                </a:solidFill>
                <a:latin typeface="Arial Black" pitchFamily="34" charset="0"/>
                <a:ea typeface="굴림" pitchFamily="50" charset="-127"/>
              </a:rPr>
              <a:t>1</a:t>
            </a: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25382"/>
            <a:ext cx="1250951" cy="97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1285852" y="160338"/>
            <a:ext cx="7715304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latinLnBrk="1" hangingPunct="1">
              <a:spcBef>
                <a:spcPct val="0"/>
              </a:spcBef>
            </a:pPr>
            <a:r>
              <a:rPr lang="en-US" altLang="ko-KR" sz="2400" dirty="0">
                <a:solidFill>
                  <a:srgbClr val="FFFF00"/>
                </a:solidFill>
                <a:ea typeface="굴림" pitchFamily="50" charset="-127"/>
              </a:rPr>
              <a:t>1. Deposit Insurance Funding </a:t>
            </a:r>
            <a:r>
              <a:rPr lang="en-US" altLang="ko-KR" sz="2200" dirty="0">
                <a:solidFill>
                  <a:srgbClr val="FFFF00"/>
                </a:solidFill>
                <a:ea typeface="굴림" pitchFamily="50" charset="-127"/>
              </a:rPr>
              <a:t>(DIF)</a:t>
            </a:r>
            <a:r>
              <a:rPr lang="en-US" altLang="ko-KR" sz="2400" dirty="0">
                <a:solidFill>
                  <a:srgbClr val="FFFF00"/>
                </a:solidFill>
                <a:ea typeface="굴림" pitchFamily="50" charset="-127"/>
              </a:rPr>
              <a:t> Methods </a:t>
            </a:r>
          </a:p>
        </p:txBody>
      </p:sp>
      <p:grpSp>
        <p:nvGrpSpPr>
          <p:cNvPr id="5136" name="Group 16"/>
          <p:cNvGrpSpPr>
            <a:grpSpLocks/>
          </p:cNvGrpSpPr>
          <p:nvPr/>
        </p:nvGrpSpPr>
        <p:grpSpPr bwMode="auto">
          <a:xfrm>
            <a:off x="468313" y="1412875"/>
            <a:ext cx="8207375" cy="4826000"/>
            <a:chOff x="295" y="890"/>
            <a:chExt cx="5170" cy="3040"/>
          </a:xfrm>
        </p:grpSpPr>
        <p:sp>
          <p:nvSpPr>
            <p:cNvPr id="5124" name="Rectangle 18"/>
            <p:cNvSpPr>
              <a:spLocks noChangeArrowheads="1"/>
            </p:cNvSpPr>
            <p:nvPr/>
          </p:nvSpPr>
          <p:spPr bwMode="auto">
            <a:xfrm>
              <a:off x="385" y="2886"/>
              <a:ext cx="1633" cy="1044"/>
            </a:xfrm>
            <a:prstGeom prst="rect">
              <a:avLst/>
            </a:prstGeom>
            <a:noFill/>
            <a:ln w="19050">
              <a:solidFill>
                <a:srgbClr val="33CCC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buClr>
                  <a:srgbClr val="264A76"/>
                </a:buClr>
                <a:buFontTx/>
                <a:buChar char="•"/>
              </a:pPr>
              <a:r>
                <a:rPr lang="en-US" altLang="ko-KR" sz="2400">
                  <a:latin typeface="굴림" pitchFamily="50" charset="-127"/>
                  <a:ea typeface="굴림" pitchFamily="50" charset="-127"/>
                </a:rPr>
                <a:t> </a:t>
              </a:r>
              <a:r>
                <a:rPr lang="en-US" altLang="ko-KR" sz="2000">
                  <a:ea typeface="굴림" pitchFamily="50" charset="-127"/>
                </a:rPr>
                <a:t>Premiums</a:t>
              </a:r>
            </a:p>
          </p:txBody>
        </p:sp>
        <p:grpSp>
          <p:nvGrpSpPr>
            <p:cNvPr id="5131" name="Group 13"/>
            <p:cNvGrpSpPr>
              <a:grpSpLocks/>
            </p:cNvGrpSpPr>
            <p:nvPr/>
          </p:nvGrpSpPr>
          <p:grpSpPr bwMode="auto">
            <a:xfrm>
              <a:off x="1837" y="1956"/>
              <a:ext cx="1905" cy="794"/>
              <a:chOff x="1927" y="1616"/>
              <a:chExt cx="1679" cy="907"/>
            </a:xfrm>
          </p:grpSpPr>
          <p:sp>
            <p:nvSpPr>
              <p:cNvPr id="2059" name="Freeform 11"/>
              <p:cNvSpPr>
                <a:spLocks/>
              </p:cNvSpPr>
              <p:nvPr/>
            </p:nvSpPr>
            <p:spPr bwMode="auto">
              <a:xfrm>
                <a:off x="1927" y="1616"/>
                <a:ext cx="1679" cy="907"/>
              </a:xfrm>
              <a:custGeom>
                <a:avLst/>
                <a:gdLst>
                  <a:gd name="T0" fmla="*/ 280 w 761"/>
                  <a:gd name="T1" fmla="*/ 0 h 633"/>
                  <a:gd name="T2" fmla="*/ 344 w 761"/>
                  <a:gd name="T3" fmla="*/ 128 h 633"/>
                  <a:gd name="T4" fmla="*/ 384 w 761"/>
                  <a:gd name="T5" fmla="*/ 56 h 633"/>
                  <a:gd name="T6" fmla="*/ 408 w 761"/>
                  <a:gd name="T7" fmla="*/ 136 h 633"/>
                  <a:gd name="T8" fmla="*/ 432 w 761"/>
                  <a:gd name="T9" fmla="*/ 88 h 633"/>
                  <a:gd name="T10" fmla="*/ 440 w 761"/>
                  <a:gd name="T11" fmla="*/ 128 h 633"/>
                  <a:gd name="T12" fmla="*/ 536 w 761"/>
                  <a:gd name="T13" fmla="*/ 8 h 633"/>
                  <a:gd name="T14" fmla="*/ 496 w 761"/>
                  <a:gd name="T15" fmla="*/ 160 h 633"/>
                  <a:gd name="T16" fmla="*/ 600 w 761"/>
                  <a:gd name="T17" fmla="*/ 88 h 633"/>
                  <a:gd name="T18" fmla="*/ 544 w 761"/>
                  <a:gd name="T19" fmla="*/ 176 h 633"/>
                  <a:gd name="T20" fmla="*/ 712 w 761"/>
                  <a:gd name="T21" fmla="*/ 104 h 633"/>
                  <a:gd name="T22" fmla="*/ 600 w 761"/>
                  <a:gd name="T23" fmla="*/ 200 h 633"/>
                  <a:gd name="T24" fmla="*/ 712 w 761"/>
                  <a:gd name="T25" fmla="*/ 176 h 633"/>
                  <a:gd name="T26" fmla="*/ 624 w 761"/>
                  <a:gd name="T27" fmla="*/ 232 h 633"/>
                  <a:gd name="T28" fmla="*/ 760 w 761"/>
                  <a:gd name="T29" fmla="*/ 216 h 633"/>
                  <a:gd name="T30" fmla="*/ 656 w 761"/>
                  <a:gd name="T31" fmla="*/ 288 h 633"/>
                  <a:gd name="T32" fmla="*/ 760 w 761"/>
                  <a:gd name="T33" fmla="*/ 288 h 633"/>
                  <a:gd name="T34" fmla="*/ 656 w 761"/>
                  <a:gd name="T35" fmla="*/ 320 h 633"/>
                  <a:gd name="T36" fmla="*/ 712 w 761"/>
                  <a:gd name="T37" fmla="*/ 328 h 633"/>
                  <a:gd name="T38" fmla="*/ 624 w 761"/>
                  <a:gd name="T39" fmla="*/ 336 h 633"/>
                  <a:gd name="T40" fmla="*/ 760 w 761"/>
                  <a:gd name="T41" fmla="*/ 400 h 633"/>
                  <a:gd name="T42" fmla="*/ 616 w 761"/>
                  <a:gd name="T43" fmla="*/ 376 h 633"/>
                  <a:gd name="T44" fmla="*/ 688 w 761"/>
                  <a:gd name="T45" fmla="*/ 432 h 633"/>
                  <a:gd name="T46" fmla="*/ 592 w 761"/>
                  <a:gd name="T47" fmla="*/ 416 h 633"/>
                  <a:gd name="T48" fmla="*/ 656 w 761"/>
                  <a:gd name="T49" fmla="*/ 472 h 633"/>
                  <a:gd name="T50" fmla="*/ 568 w 761"/>
                  <a:gd name="T51" fmla="*/ 456 h 633"/>
                  <a:gd name="T52" fmla="*/ 656 w 761"/>
                  <a:gd name="T53" fmla="*/ 568 h 633"/>
                  <a:gd name="T54" fmla="*/ 544 w 761"/>
                  <a:gd name="T55" fmla="*/ 488 h 633"/>
                  <a:gd name="T56" fmla="*/ 568 w 761"/>
                  <a:gd name="T57" fmla="*/ 592 h 633"/>
                  <a:gd name="T58" fmla="*/ 480 w 761"/>
                  <a:gd name="T59" fmla="*/ 520 h 633"/>
                  <a:gd name="T60" fmla="*/ 464 w 761"/>
                  <a:gd name="T61" fmla="*/ 632 h 633"/>
                  <a:gd name="T62" fmla="*/ 408 w 761"/>
                  <a:gd name="T63" fmla="*/ 504 h 633"/>
                  <a:gd name="T64" fmla="*/ 384 w 761"/>
                  <a:gd name="T65" fmla="*/ 552 h 633"/>
                  <a:gd name="T66" fmla="*/ 368 w 761"/>
                  <a:gd name="T67" fmla="*/ 520 h 633"/>
                  <a:gd name="T68" fmla="*/ 296 w 761"/>
                  <a:gd name="T69" fmla="*/ 608 h 633"/>
                  <a:gd name="T70" fmla="*/ 320 w 761"/>
                  <a:gd name="T71" fmla="*/ 520 h 633"/>
                  <a:gd name="T72" fmla="*/ 280 w 761"/>
                  <a:gd name="T73" fmla="*/ 536 h 633"/>
                  <a:gd name="T74" fmla="*/ 296 w 761"/>
                  <a:gd name="T75" fmla="*/ 488 h 633"/>
                  <a:gd name="T76" fmla="*/ 232 w 761"/>
                  <a:gd name="T77" fmla="*/ 520 h 633"/>
                  <a:gd name="T78" fmla="*/ 240 w 761"/>
                  <a:gd name="T79" fmla="*/ 472 h 633"/>
                  <a:gd name="T80" fmla="*/ 152 w 761"/>
                  <a:gd name="T81" fmla="*/ 536 h 633"/>
                  <a:gd name="T82" fmla="*/ 208 w 761"/>
                  <a:gd name="T83" fmla="*/ 440 h 633"/>
                  <a:gd name="T84" fmla="*/ 152 w 761"/>
                  <a:gd name="T85" fmla="*/ 456 h 633"/>
                  <a:gd name="T86" fmla="*/ 176 w 761"/>
                  <a:gd name="T87" fmla="*/ 400 h 633"/>
                  <a:gd name="T88" fmla="*/ 48 w 761"/>
                  <a:gd name="T89" fmla="*/ 416 h 633"/>
                  <a:gd name="T90" fmla="*/ 152 w 761"/>
                  <a:gd name="T91" fmla="*/ 352 h 633"/>
                  <a:gd name="T92" fmla="*/ 96 w 761"/>
                  <a:gd name="T93" fmla="*/ 336 h 633"/>
                  <a:gd name="T94" fmla="*/ 176 w 761"/>
                  <a:gd name="T95" fmla="*/ 320 h 633"/>
                  <a:gd name="T96" fmla="*/ 0 w 761"/>
                  <a:gd name="T97" fmla="*/ 304 h 633"/>
                  <a:gd name="T98" fmla="*/ 160 w 761"/>
                  <a:gd name="T99" fmla="*/ 288 h 633"/>
                  <a:gd name="T100" fmla="*/ 96 w 761"/>
                  <a:gd name="T101" fmla="*/ 248 h 633"/>
                  <a:gd name="T102" fmla="*/ 216 w 761"/>
                  <a:gd name="T103" fmla="*/ 248 h 633"/>
                  <a:gd name="T104" fmla="*/ 96 w 761"/>
                  <a:gd name="T105" fmla="*/ 176 h 633"/>
                  <a:gd name="T106" fmla="*/ 224 w 761"/>
                  <a:gd name="T107" fmla="*/ 200 h 633"/>
                  <a:gd name="T108" fmla="*/ 128 w 761"/>
                  <a:gd name="T109" fmla="*/ 72 h 633"/>
                  <a:gd name="T110" fmla="*/ 264 w 761"/>
                  <a:gd name="T111" fmla="*/ 160 h 633"/>
                  <a:gd name="T112" fmla="*/ 240 w 761"/>
                  <a:gd name="T113" fmla="*/ 88 h 633"/>
                  <a:gd name="T114" fmla="*/ 296 w 761"/>
                  <a:gd name="T115" fmla="*/ 136 h 633"/>
                  <a:gd name="T116" fmla="*/ 280 w 761"/>
                  <a:gd name="T117" fmla="*/ 8 h 633"/>
                  <a:gd name="T118" fmla="*/ 280 w 761"/>
                  <a:gd name="T119" fmla="*/ 0 h 633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761"/>
                  <a:gd name="T181" fmla="*/ 0 h 633"/>
                  <a:gd name="T182" fmla="*/ 761 w 761"/>
                  <a:gd name="T183" fmla="*/ 633 h 633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761" h="633">
                    <a:moveTo>
                      <a:pt x="280" y="0"/>
                    </a:moveTo>
                    <a:lnTo>
                      <a:pt x="344" y="128"/>
                    </a:lnTo>
                    <a:lnTo>
                      <a:pt x="384" y="56"/>
                    </a:lnTo>
                    <a:lnTo>
                      <a:pt x="408" y="136"/>
                    </a:lnTo>
                    <a:lnTo>
                      <a:pt x="432" y="88"/>
                    </a:lnTo>
                    <a:lnTo>
                      <a:pt x="440" y="128"/>
                    </a:lnTo>
                    <a:lnTo>
                      <a:pt x="536" y="8"/>
                    </a:lnTo>
                    <a:lnTo>
                      <a:pt x="496" y="160"/>
                    </a:lnTo>
                    <a:lnTo>
                      <a:pt x="600" y="88"/>
                    </a:lnTo>
                    <a:lnTo>
                      <a:pt x="544" y="176"/>
                    </a:lnTo>
                    <a:lnTo>
                      <a:pt x="712" y="104"/>
                    </a:lnTo>
                    <a:lnTo>
                      <a:pt x="600" y="200"/>
                    </a:lnTo>
                    <a:lnTo>
                      <a:pt x="712" y="176"/>
                    </a:lnTo>
                    <a:lnTo>
                      <a:pt x="624" y="232"/>
                    </a:lnTo>
                    <a:lnTo>
                      <a:pt x="760" y="216"/>
                    </a:lnTo>
                    <a:lnTo>
                      <a:pt x="656" y="288"/>
                    </a:lnTo>
                    <a:lnTo>
                      <a:pt x="760" y="288"/>
                    </a:lnTo>
                    <a:lnTo>
                      <a:pt x="656" y="320"/>
                    </a:lnTo>
                    <a:lnTo>
                      <a:pt x="712" y="328"/>
                    </a:lnTo>
                    <a:lnTo>
                      <a:pt x="624" y="336"/>
                    </a:lnTo>
                    <a:lnTo>
                      <a:pt x="760" y="400"/>
                    </a:lnTo>
                    <a:lnTo>
                      <a:pt x="616" y="376"/>
                    </a:lnTo>
                    <a:lnTo>
                      <a:pt x="688" y="432"/>
                    </a:lnTo>
                    <a:lnTo>
                      <a:pt x="592" y="416"/>
                    </a:lnTo>
                    <a:lnTo>
                      <a:pt x="656" y="472"/>
                    </a:lnTo>
                    <a:lnTo>
                      <a:pt x="568" y="456"/>
                    </a:lnTo>
                    <a:lnTo>
                      <a:pt x="656" y="568"/>
                    </a:lnTo>
                    <a:lnTo>
                      <a:pt x="544" y="488"/>
                    </a:lnTo>
                    <a:lnTo>
                      <a:pt x="568" y="592"/>
                    </a:lnTo>
                    <a:lnTo>
                      <a:pt x="480" y="520"/>
                    </a:lnTo>
                    <a:lnTo>
                      <a:pt x="464" y="632"/>
                    </a:lnTo>
                    <a:lnTo>
                      <a:pt x="408" y="504"/>
                    </a:lnTo>
                    <a:lnTo>
                      <a:pt x="384" y="552"/>
                    </a:lnTo>
                    <a:lnTo>
                      <a:pt x="368" y="520"/>
                    </a:lnTo>
                    <a:lnTo>
                      <a:pt x="296" y="608"/>
                    </a:lnTo>
                    <a:lnTo>
                      <a:pt x="320" y="520"/>
                    </a:lnTo>
                    <a:lnTo>
                      <a:pt x="280" y="536"/>
                    </a:lnTo>
                    <a:lnTo>
                      <a:pt x="296" y="488"/>
                    </a:lnTo>
                    <a:lnTo>
                      <a:pt x="232" y="520"/>
                    </a:lnTo>
                    <a:lnTo>
                      <a:pt x="240" y="472"/>
                    </a:lnTo>
                    <a:lnTo>
                      <a:pt x="152" y="536"/>
                    </a:lnTo>
                    <a:lnTo>
                      <a:pt x="208" y="440"/>
                    </a:lnTo>
                    <a:lnTo>
                      <a:pt x="152" y="456"/>
                    </a:lnTo>
                    <a:lnTo>
                      <a:pt x="176" y="400"/>
                    </a:lnTo>
                    <a:lnTo>
                      <a:pt x="48" y="416"/>
                    </a:lnTo>
                    <a:lnTo>
                      <a:pt x="152" y="352"/>
                    </a:lnTo>
                    <a:lnTo>
                      <a:pt x="96" y="336"/>
                    </a:lnTo>
                    <a:lnTo>
                      <a:pt x="176" y="320"/>
                    </a:lnTo>
                    <a:lnTo>
                      <a:pt x="0" y="304"/>
                    </a:lnTo>
                    <a:lnTo>
                      <a:pt x="160" y="288"/>
                    </a:lnTo>
                    <a:lnTo>
                      <a:pt x="96" y="248"/>
                    </a:lnTo>
                    <a:lnTo>
                      <a:pt x="216" y="248"/>
                    </a:lnTo>
                    <a:lnTo>
                      <a:pt x="96" y="176"/>
                    </a:lnTo>
                    <a:lnTo>
                      <a:pt x="224" y="200"/>
                    </a:lnTo>
                    <a:lnTo>
                      <a:pt x="128" y="72"/>
                    </a:lnTo>
                    <a:lnTo>
                      <a:pt x="264" y="160"/>
                    </a:lnTo>
                    <a:lnTo>
                      <a:pt x="240" y="88"/>
                    </a:lnTo>
                    <a:lnTo>
                      <a:pt x="296" y="136"/>
                    </a:lnTo>
                    <a:lnTo>
                      <a:pt x="280" y="8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5134" name="Rectangle 12"/>
              <p:cNvSpPr>
                <a:spLocks noChangeArrowheads="1"/>
              </p:cNvSpPr>
              <p:nvPr/>
            </p:nvSpPr>
            <p:spPr bwMode="auto">
              <a:xfrm>
                <a:off x="2245" y="1797"/>
                <a:ext cx="1134" cy="4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latinLnBrk="1" hangingPunct="1">
                  <a:lnSpc>
                    <a:spcPct val="120000"/>
                  </a:lnSpc>
                  <a:spcBef>
                    <a:spcPct val="0"/>
                  </a:spcBef>
                </a:pPr>
                <a:r>
                  <a:rPr kumimoji="1" lang="en-US" altLang="ko-KR" sz="2800">
                    <a:ea typeface="굴림" pitchFamily="50" charset="-127"/>
                  </a:rPr>
                  <a:t>Failure</a:t>
                </a:r>
              </a:p>
            </p:txBody>
          </p:sp>
        </p:grpSp>
        <p:sp>
          <p:nvSpPr>
            <p:cNvPr id="5132" name="AutoShape 14"/>
            <p:cNvSpPr>
              <a:spLocks noChangeArrowheads="1"/>
            </p:cNvSpPr>
            <p:nvPr/>
          </p:nvSpPr>
          <p:spPr bwMode="auto">
            <a:xfrm>
              <a:off x="341" y="1996"/>
              <a:ext cx="1406" cy="675"/>
            </a:xfrm>
            <a:prstGeom prst="rightArrow">
              <a:avLst>
                <a:gd name="adj1" fmla="val 65759"/>
                <a:gd name="adj2" fmla="val 52036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5F79B"/>
                </a:gs>
              </a:gsLst>
              <a:lin ang="0" scaled="1"/>
            </a:gradFill>
            <a:ln w="63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latinLnBrk="1" hangingPunct="1">
                <a:spcBef>
                  <a:spcPct val="0"/>
                </a:spcBef>
              </a:pPr>
              <a:r>
                <a:rPr kumimoji="1" lang="en-US" altLang="ko-KR" sz="2800">
                  <a:ea typeface="굴림" pitchFamily="50" charset="-127"/>
                </a:rPr>
                <a:t>Ex-ante</a:t>
              </a:r>
            </a:p>
          </p:txBody>
        </p:sp>
        <p:sp>
          <p:nvSpPr>
            <p:cNvPr id="5129" name="AutoShape 16"/>
            <p:cNvSpPr>
              <a:spLocks noChangeArrowheads="1"/>
            </p:cNvSpPr>
            <p:nvPr/>
          </p:nvSpPr>
          <p:spPr bwMode="auto">
            <a:xfrm>
              <a:off x="3924" y="1956"/>
              <a:ext cx="1451" cy="675"/>
            </a:xfrm>
            <a:prstGeom prst="rightArrow">
              <a:avLst>
                <a:gd name="adj1" fmla="val 67574"/>
                <a:gd name="adj2" fmla="val 53671"/>
              </a:avLst>
            </a:prstGeom>
            <a:gradFill rotWithShape="1">
              <a:gsLst>
                <a:gs pos="0">
                  <a:srgbClr val="FFFF8B"/>
                </a:gs>
                <a:gs pos="100000">
                  <a:schemeClr val="bg1"/>
                </a:gs>
              </a:gsLst>
              <a:lin ang="0" scaled="1"/>
            </a:gradFill>
            <a:ln w="63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latinLnBrk="1" hangingPunct="1">
                <a:spcBef>
                  <a:spcPct val="0"/>
                </a:spcBef>
              </a:pPr>
              <a:r>
                <a:rPr kumimoji="1" lang="en-US" altLang="ko-KR" sz="2800">
                  <a:ea typeface="굴림" pitchFamily="50" charset="-127"/>
                </a:rPr>
                <a:t>Ex-post</a:t>
              </a:r>
            </a:p>
          </p:txBody>
        </p:sp>
        <p:sp>
          <p:nvSpPr>
            <p:cNvPr id="2071" name="Rectangle 23"/>
            <p:cNvSpPr>
              <a:spLocks noChangeArrowheads="1"/>
            </p:cNvSpPr>
            <p:nvPr/>
          </p:nvSpPr>
          <p:spPr bwMode="auto">
            <a:xfrm>
              <a:off x="2064" y="1480"/>
              <a:ext cx="1678" cy="39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FFFF8B"/>
                </a:gs>
                <a:gs pos="100000">
                  <a:schemeClr val="bg1"/>
                </a:gs>
              </a:gsLst>
              <a:lin ang="0" scaled="1"/>
            </a:gradFill>
            <a:ln w="63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latinLnBrk="1" hangingPunct="1">
                <a:spcBef>
                  <a:spcPct val="0"/>
                </a:spcBef>
                <a:defRPr/>
              </a:pPr>
              <a:r>
                <a:rPr kumimoji="1" lang="en-US" altLang="ko-KR" sz="2800">
                  <a:ea typeface="굴림" pitchFamily="50" charset="-127"/>
                </a:rPr>
                <a:t>Hybrid</a:t>
              </a:r>
            </a:p>
          </p:txBody>
        </p:sp>
        <p:sp>
          <p:nvSpPr>
            <p:cNvPr id="5126" name="Text Box 26"/>
            <p:cNvSpPr txBox="1">
              <a:spLocks noChangeArrowheads="1"/>
            </p:cNvSpPr>
            <p:nvPr/>
          </p:nvSpPr>
          <p:spPr bwMode="auto">
            <a:xfrm>
              <a:off x="3515" y="2840"/>
              <a:ext cx="1950" cy="1044"/>
            </a:xfrm>
            <a:prstGeom prst="rect">
              <a:avLst/>
            </a:prstGeom>
            <a:noFill/>
            <a:ln w="19050" algn="ctr">
              <a:solidFill>
                <a:srgbClr val="33CCC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buFontTx/>
                <a:buChar char="•"/>
              </a:pPr>
              <a:r>
                <a:rPr lang="en-US" altLang="ko-KR" sz="2000"/>
                <a:t> Special premiums</a:t>
              </a:r>
            </a:p>
            <a:p>
              <a:pPr>
                <a:buFontTx/>
                <a:buChar char="•"/>
              </a:pPr>
              <a:r>
                <a:rPr lang="en-US" altLang="ko-KR" sz="2000"/>
                <a:t> Levies</a:t>
              </a:r>
            </a:p>
            <a:p>
              <a:pPr>
                <a:buFontTx/>
                <a:buChar char="•"/>
              </a:pPr>
              <a:r>
                <a:rPr lang="en-US" altLang="ko-KR" sz="2000"/>
                <a:t> Loans</a:t>
              </a:r>
            </a:p>
          </p:txBody>
        </p:sp>
        <p:sp>
          <p:nvSpPr>
            <p:cNvPr id="5127" name="AutoShape 30"/>
            <p:cNvSpPr>
              <a:spLocks noChangeArrowheads="1"/>
            </p:cNvSpPr>
            <p:nvPr/>
          </p:nvSpPr>
          <p:spPr bwMode="auto">
            <a:xfrm>
              <a:off x="295" y="890"/>
              <a:ext cx="4989" cy="399"/>
            </a:xfrm>
            <a:prstGeom prst="flowChartAlternateProcess">
              <a:avLst/>
            </a:prstGeom>
            <a:gradFill rotWithShape="1">
              <a:gsLst>
                <a:gs pos="0">
                  <a:srgbClr val="CCFF66">
                    <a:alpha val="60001"/>
                  </a:srgbClr>
                </a:gs>
                <a:gs pos="50000">
                  <a:srgbClr val="FFFFFF"/>
                </a:gs>
                <a:gs pos="100000">
                  <a:srgbClr val="CCFF66">
                    <a:alpha val="60001"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>
                <a:buFont typeface="Wingdings" pitchFamily="2" charset="2"/>
                <a:buNone/>
              </a:pPr>
              <a:r>
                <a:rPr lang="en-US" altLang="ko-KR" sz="2400"/>
                <a:t>Three funding approaches</a:t>
              </a:r>
            </a:p>
          </p:txBody>
        </p:sp>
      </p:grpSp>
      <p:sp>
        <p:nvSpPr>
          <p:cNvPr id="5135" name="슬라이드 번호 개체 틀 5"/>
          <p:cNvSpPr txBox="1">
            <a:spLocks noGrp="1"/>
          </p:cNvSpPr>
          <p:nvPr/>
        </p:nvSpPr>
        <p:spPr bwMode="auto">
          <a:xfrm>
            <a:off x="8604250" y="6308725"/>
            <a:ext cx="40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latinLnBrk="1" hangingPunct="1">
              <a:spcBef>
                <a:spcPct val="0"/>
              </a:spcBef>
            </a:pPr>
            <a:r>
              <a:rPr kumimoji="1" lang="en-US" altLang="ko-KR" sz="1400">
                <a:solidFill>
                  <a:schemeClr val="tx1"/>
                </a:solidFill>
                <a:latin typeface="Arial Black" pitchFamily="34" charset="0"/>
                <a:ea typeface="굴림" pitchFamily="50" charset="-127"/>
              </a:rPr>
              <a:t>2</a:t>
            </a:r>
          </a:p>
        </p:txBody>
      </p:sp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2" y="25382"/>
            <a:ext cx="1250951" cy="97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755650" y="2565400"/>
            <a:ext cx="7777163" cy="3600450"/>
          </a:xfrm>
          <a:noFill/>
          <a:ln w="19050">
            <a:solidFill>
              <a:srgbClr val="33CCCC"/>
            </a:solidFill>
          </a:ln>
        </p:spPr>
        <p:txBody>
          <a:bodyPr anchor="ctr"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r>
              <a:rPr kumimoji="0" lang="en-US" altLang="ko-KR" sz="2400" b="1" smtClean="0">
                <a:solidFill>
                  <a:srgbClr val="264A76"/>
                </a:solidFill>
                <a:latin typeface="Verdana" pitchFamily="34" charset="0"/>
              </a:rPr>
              <a:t>Pool of funds – readily available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endParaRPr kumimoji="0" lang="en-US" altLang="ko-KR" sz="800" b="1" smtClean="0">
              <a:solidFill>
                <a:srgbClr val="264A76"/>
              </a:solidFill>
              <a:latin typeface="Verdana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kumimoji="0" lang="en-US" altLang="ko-KR" sz="2400" b="1" smtClean="0">
                <a:solidFill>
                  <a:srgbClr val="264A76"/>
                </a:solidFill>
                <a:latin typeface="Verdana" pitchFamily="34" charset="0"/>
              </a:rPr>
              <a:t>Equitable – all member institutions, including failed institutions, contribute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endParaRPr kumimoji="0" lang="en-US" altLang="ko-KR" sz="800" b="1" smtClean="0">
              <a:solidFill>
                <a:srgbClr val="264A76"/>
              </a:solidFill>
              <a:latin typeface="Verdana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kumimoji="0" lang="en-US" altLang="ko-KR" sz="2400" b="1" smtClean="0">
                <a:solidFill>
                  <a:srgbClr val="264A76"/>
                </a:solidFill>
                <a:latin typeface="Verdana" pitchFamily="34" charset="0"/>
              </a:rPr>
              <a:t>Avoids pro-cyclical effect – reduces market volatility and systemic risk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endParaRPr kumimoji="0" lang="en-US" altLang="ko-KR" sz="900" b="1" smtClean="0">
              <a:solidFill>
                <a:srgbClr val="264A76"/>
              </a:solidFill>
              <a:latin typeface="Verdana" pitchFamily="34" charset="0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kumimoji="0" lang="en-US" altLang="ko-KR" sz="2400" b="1" smtClean="0">
                <a:solidFill>
                  <a:srgbClr val="264A76"/>
                </a:solidFill>
                <a:latin typeface="Verdana" pitchFamily="34" charset="0"/>
              </a:rPr>
              <a:t>Increases public confidence</a:t>
            </a:r>
            <a:endParaRPr lang="en-US" altLang="ko-KR" sz="2400" b="1" smtClean="0">
              <a:latin typeface="Verdana" pitchFamily="34" charset="0"/>
            </a:endParaRPr>
          </a:p>
        </p:txBody>
      </p:sp>
      <p:sp>
        <p:nvSpPr>
          <p:cNvPr id="6147" name="AutoShape 9"/>
          <p:cNvSpPr>
            <a:spLocks noChangeArrowheads="1"/>
          </p:cNvSpPr>
          <p:nvPr/>
        </p:nvSpPr>
        <p:spPr bwMode="auto">
          <a:xfrm>
            <a:off x="611188" y="1484313"/>
            <a:ext cx="7632700" cy="633412"/>
          </a:xfrm>
          <a:prstGeom prst="flowChartAlternateProcess">
            <a:avLst/>
          </a:prstGeom>
          <a:gradFill rotWithShape="1">
            <a:gsLst>
              <a:gs pos="0">
                <a:srgbClr val="CCFF66">
                  <a:alpha val="60001"/>
                </a:srgbClr>
              </a:gs>
              <a:gs pos="50000">
                <a:srgbClr val="FFFFFF"/>
              </a:gs>
              <a:gs pos="100000">
                <a:srgbClr val="CCFF66">
                  <a:alpha val="60001"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 altLang="ko-KR" sz="2400"/>
              <a:t>Advantages of ex-ante funding</a:t>
            </a: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46088" y="160338"/>
            <a:ext cx="8374062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609600" indent="-609600" eaLnBrk="1" latinLnBrk="1" hangingPunct="1">
              <a:spcBef>
                <a:spcPct val="0"/>
              </a:spcBef>
            </a:pPr>
            <a:r>
              <a:rPr lang="en-US" altLang="ko-KR" sz="2400" dirty="0" smtClean="0">
                <a:solidFill>
                  <a:srgbClr val="FFFF00"/>
                </a:solidFill>
                <a:ea typeface="굴림" pitchFamily="50" charset="-127"/>
              </a:rPr>
              <a:t>               1</a:t>
            </a:r>
            <a:r>
              <a:rPr lang="en-US" altLang="ko-KR" sz="2400" dirty="0">
                <a:solidFill>
                  <a:srgbClr val="FFFF00"/>
                </a:solidFill>
                <a:ea typeface="굴림" pitchFamily="50" charset="-127"/>
              </a:rPr>
              <a:t>. DIF Methods</a:t>
            </a:r>
            <a:r>
              <a:rPr lang="en-US" altLang="ko-KR" sz="2200" dirty="0">
                <a:solidFill>
                  <a:srgbClr val="FFFF00"/>
                </a:solidFill>
                <a:ea typeface="굴림" pitchFamily="50" charset="-127"/>
              </a:rPr>
              <a:t> (Continued)</a:t>
            </a:r>
          </a:p>
        </p:txBody>
      </p:sp>
      <p:sp>
        <p:nvSpPr>
          <p:cNvPr id="6149" name="슬라이드 번호 개체 틀 5"/>
          <p:cNvSpPr txBox="1">
            <a:spLocks noGrp="1"/>
          </p:cNvSpPr>
          <p:nvPr/>
        </p:nvSpPr>
        <p:spPr bwMode="auto">
          <a:xfrm>
            <a:off x="8604250" y="6308725"/>
            <a:ext cx="43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latinLnBrk="1" hangingPunct="1">
              <a:spcBef>
                <a:spcPct val="0"/>
              </a:spcBef>
            </a:pPr>
            <a:r>
              <a:rPr kumimoji="1" lang="en-US" altLang="ko-KR" sz="1400">
                <a:solidFill>
                  <a:schemeClr val="tx1"/>
                </a:solidFill>
                <a:latin typeface="Arial Black" pitchFamily="34" charset="0"/>
                <a:ea typeface="굴림" pitchFamily="50" charset="-127"/>
              </a:rPr>
              <a:t>3</a:t>
            </a: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25382"/>
            <a:ext cx="1250951" cy="97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14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 animBg="1"/>
      <p:bldP spid="61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8"/>
          <p:cNvSpPr>
            <a:spLocks noChangeArrowheads="1"/>
          </p:cNvSpPr>
          <p:nvPr/>
        </p:nvSpPr>
        <p:spPr bwMode="auto">
          <a:xfrm>
            <a:off x="827088" y="5480050"/>
            <a:ext cx="75612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latinLnBrk="1" hangingPunct="1">
              <a:spcBef>
                <a:spcPct val="0"/>
              </a:spcBef>
            </a:pPr>
            <a:r>
              <a:rPr lang="en-US" altLang="ko-KR" sz="2000">
                <a:ea typeface="굴림" pitchFamily="50" charset="-127"/>
              </a:rPr>
              <a:t>Clear assessment base and assessment criteria</a:t>
            </a:r>
          </a:p>
        </p:txBody>
      </p:sp>
      <p:pic>
        <p:nvPicPr>
          <p:cNvPr id="7171" name="Picture 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5491163"/>
            <a:ext cx="3238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10"/>
          <p:cNvSpPr>
            <a:spLocks noChangeArrowheads="1"/>
          </p:cNvSpPr>
          <p:nvPr/>
        </p:nvSpPr>
        <p:spPr bwMode="auto">
          <a:xfrm>
            <a:off x="539750" y="1471613"/>
            <a:ext cx="2374900" cy="641350"/>
          </a:xfrm>
          <a:prstGeom prst="rect">
            <a:avLst/>
          </a:prstGeom>
          <a:gradFill rotWithShape="0">
            <a:gsLst>
              <a:gs pos="0">
                <a:srgbClr val="FFD5D5"/>
              </a:gs>
              <a:gs pos="50000">
                <a:srgbClr val="FFFDFD"/>
              </a:gs>
              <a:gs pos="100000">
                <a:srgbClr val="FFD5D5"/>
              </a:gs>
            </a:gsLst>
            <a:lin ang="0" scaled="1"/>
          </a:gradFill>
          <a:ln w="12700">
            <a:solidFill>
              <a:srgbClr val="33CCCC"/>
            </a:solidFill>
            <a:miter lim="800000"/>
            <a:headEnd/>
            <a:tailEnd/>
          </a:ln>
          <a:effectLst>
            <a:prstShdw prst="shdw17" dist="17961" dir="2700000">
              <a:srgbClr val="1F7A7A"/>
            </a:prstShdw>
          </a:effectLst>
        </p:spPr>
        <p:txBody>
          <a:bodyPr lIns="92075" tIns="0" rIns="92075" bIns="0" anchor="ctr"/>
          <a:lstStyle/>
          <a:p>
            <a:pPr algn="ctr">
              <a:spcBef>
                <a:spcPct val="20000"/>
              </a:spcBef>
            </a:pPr>
            <a:r>
              <a:rPr kumimoji="1" lang="en-US" altLang="ko-KR" sz="2000">
                <a:ea typeface="휴먼새내기체" pitchFamily="18" charset="-127"/>
              </a:rPr>
              <a:t>Premiums</a:t>
            </a:r>
          </a:p>
        </p:txBody>
      </p:sp>
      <p:sp>
        <p:nvSpPr>
          <p:cNvPr id="7173" name="Rectangle 11"/>
          <p:cNvSpPr>
            <a:spLocks noChangeArrowheads="1"/>
          </p:cNvSpPr>
          <p:nvPr/>
        </p:nvSpPr>
        <p:spPr bwMode="auto">
          <a:xfrm>
            <a:off x="539750" y="2276475"/>
            <a:ext cx="2374900" cy="2881313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  <a:miter lim="800000"/>
            <a:headEnd/>
            <a:tailEnd/>
          </a:ln>
          <a:effectLst>
            <a:prstShdw prst="shdw17" dist="17961" dir="2700000">
              <a:srgbClr val="1F7A7A"/>
            </a:prstShdw>
          </a:effectLst>
        </p:spPr>
        <p:txBody>
          <a:bodyPr lIns="0" tIns="82800" rIns="0" bIns="82800"/>
          <a:lstStyle/>
          <a:p>
            <a:pPr marL="176213" indent="-176213" defTabSz="282575" eaLnBrk="1" latinLnBrk="1" hangingPunct="1">
              <a:lnSpc>
                <a:spcPct val="125000"/>
              </a:lnSpc>
              <a:spcBef>
                <a:spcPct val="0"/>
              </a:spcBef>
              <a:buFontTx/>
              <a:buChar char="•"/>
            </a:pPr>
            <a:r>
              <a:rPr lang="en-US" altLang="ko-KR" sz="1800">
                <a:ea typeface="굴림" pitchFamily="50" charset="-127"/>
              </a:rPr>
              <a:t>Ex-ante or</a:t>
            </a:r>
          </a:p>
          <a:p>
            <a:pPr marL="176213" indent="-176213" defTabSz="282575" eaLnBrk="1" latinLnBrk="1" hangingPunct="1">
              <a:lnSpc>
                <a:spcPct val="125000"/>
              </a:lnSpc>
              <a:spcBef>
                <a:spcPct val="0"/>
              </a:spcBef>
            </a:pPr>
            <a:r>
              <a:rPr lang="en-US" altLang="ko-KR" sz="1400">
                <a:ea typeface="굴림" pitchFamily="50" charset="-127"/>
              </a:rPr>
              <a:t>   </a:t>
            </a:r>
            <a:r>
              <a:rPr lang="en-US" altLang="ko-KR" sz="1800">
                <a:ea typeface="굴림" pitchFamily="50" charset="-127"/>
              </a:rPr>
              <a:t>Ex-post</a:t>
            </a:r>
          </a:p>
          <a:p>
            <a:pPr marL="176213" indent="-176213" defTabSz="282575" eaLnBrk="1" latinLnBrk="1" hangingPunct="1">
              <a:lnSpc>
                <a:spcPct val="125000"/>
              </a:lnSpc>
              <a:spcBef>
                <a:spcPct val="0"/>
              </a:spcBef>
            </a:pPr>
            <a:endParaRPr lang="en-US" altLang="ko-KR" sz="1000">
              <a:ea typeface="굴림" pitchFamily="50" charset="-127"/>
            </a:endParaRPr>
          </a:p>
          <a:p>
            <a:pPr marL="176213" indent="-176213" defTabSz="282575" eaLnBrk="1" latinLnBrk="1" hangingPunct="1">
              <a:lnSpc>
                <a:spcPct val="125000"/>
              </a:lnSpc>
              <a:spcBef>
                <a:spcPct val="0"/>
              </a:spcBef>
              <a:buFontTx/>
              <a:buChar char="•"/>
            </a:pPr>
            <a:r>
              <a:rPr lang="en-US" altLang="ko-KR" sz="1800">
                <a:ea typeface="굴림" pitchFamily="50" charset="-127"/>
              </a:rPr>
              <a:t>Paid by member</a:t>
            </a:r>
          </a:p>
          <a:p>
            <a:pPr marL="176213" indent="-176213" defTabSz="282575" eaLnBrk="1" latinLnBrk="1" hangingPunct="1">
              <a:lnSpc>
                <a:spcPct val="105000"/>
              </a:lnSpc>
              <a:spcBef>
                <a:spcPct val="0"/>
              </a:spcBef>
            </a:pPr>
            <a:r>
              <a:rPr lang="en-US" altLang="ko-KR" sz="2300">
                <a:ea typeface="굴림" pitchFamily="50" charset="-127"/>
              </a:rPr>
              <a:t>  </a:t>
            </a:r>
            <a:r>
              <a:rPr lang="en-US" altLang="ko-KR" sz="1800">
                <a:ea typeface="굴림" pitchFamily="50" charset="-127"/>
              </a:rPr>
              <a:t>institution</a:t>
            </a:r>
          </a:p>
          <a:p>
            <a:pPr marL="176213" indent="-176213" defTabSz="282575" eaLnBrk="1" latinLnBrk="1" hangingPunct="1">
              <a:lnSpc>
                <a:spcPct val="125000"/>
              </a:lnSpc>
              <a:spcBef>
                <a:spcPct val="0"/>
              </a:spcBef>
            </a:pPr>
            <a:endParaRPr lang="en-US" altLang="ko-KR" sz="1000">
              <a:ea typeface="굴림" pitchFamily="50" charset="-127"/>
            </a:endParaRPr>
          </a:p>
          <a:p>
            <a:pPr marL="176213" indent="-176213" defTabSz="282575" eaLnBrk="1" latinLnBrk="1" hangingPunct="1">
              <a:lnSpc>
                <a:spcPct val="125000"/>
              </a:lnSpc>
              <a:spcBef>
                <a:spcPct val="0"/>
              </a:spcBef>
              <a:buFontTx/>
              <a:buChar char="•"/>
            </a:pPr>
            <a:r>
              <a:rPr lang="en-US" altLang="ko-KR" sz="1800">
                <a:ea typeface="굴림" pitchFamily="50" charset="-127"/>
              </a:rPr>
              <a:t>Given time</a:t>
            </a:r>
          </a:p>
          <a:p>
            <a:pPr marL="176213" indent="-176213" defTabSz="282575" eaLnBrk="1" latinLnBrk="1" hangingPunct="1">
              <a:lnSpc>
                <a:spcPct val="95000"/>
              </a:lnSpc>
              <a:spcBef>
                <a:spcPct val="0"/>
              </a:spcBef>
            </a:pPr>
            <a:r>
              <a:rPr lang="en-US" altLang="ko-KR" sz="2300">
                <a:ea typeface="굴림" pitchFamily="50" charset="-127"/>
              </a:rPr>
              <a:t>  </a:t>
            </a:r>
            <a:r>
              <a:rPr lang="en-US" altLang="ko-KR" sz="1800">
                <a:ea typeface="굴림" pitchFamily="50" charset="-127"/>
              </a:rPr>
              <a:t>period</a:t>
            </a:r>
          </a:p>
        </p:txBody>
      </p:sp>
      <p:sp>
        <p:nvSpPr>
          <p:cNvPr id="7174" name="Rectangle 12"/>
          <p:cNvSpPr>
            <a:spLocks noChangeArrowheads="1"/>
          </p:cNvSpPr>
          <p:nvPr/>
        </p:nvSpPr>
        <p:spPr bwMode="auto">
          <a:xfrm>
            <a:off x="3348038" y="1471613"/>
            <a:ext cx="2376487" cy="641350"/>
          </a:xfrm>
          <a:prstGeom prst="rect">
            <a:avLst/>
          </a:prstGeom>
          <a:gradFill rotWithShape="0">
            <a:gsLst>
              <a:gs pos="0">
                <a:srgbClr val="FFD5D5"/>
              </a:gs>
              <a:gs pos="50000">
                <a:srgbClr val="FFFDFD"/>
              </a:gs>
              <a:gs pos="100000">
                <a:srgbClr val="FFD5D5"/>
              </a:gs>
            </a:gsLst>
            <a:lin ang="0" scaled="1"/>
          </a:gradFill>
          <a:ln w="12700">
            <a:solidFill>
              <a:srgbClr val="33CCCC"/>
            </a:solidFill>
            <a:miter lim="800000"/>
            <a:headEnd/>
            <a:tailEnd/>
          </a:ln>
          <a:effectLst>
            <a:prstShdw prst="shdw17" dist="17961" dir="2700000">
              <a:srgbClr val="1F7A7A"/>
            </a:prstShdw>
          </a:effectLst>
        </p:spPr>
        <p:txBody>
          <a:bodyPr lIns="92075" tIns="0" rIns="92075" bIns="0" anchor="ctr"/>
          <a:lstStyle/>
          <a:p>
            <a:pPr algn="ctr">
              <a:spcBef>
                <a:spcPct val="20000"/>
              </a:spcBef>
            </a:pPr>
            <a:r>
              <a:rPr kumimoji="1" lang="en-US" altLang="ko-KR" sz="2000">
                <a:ea typeface="휴먼새내기체" pitchFamily="18" charset="-127"/>
              </a:rPr>
              <a:t>Premium</a:t>
            </a:r>
            <a:r>
              <a:rPr kumimoji="1" lang="en-US" altLang="ko-KR" sz="2000">
                <a:latin typeface="휴먼새내기체" pitchFamily="18" charset="-127"/>
                <a:ea typeface="휴먼새내기체" pitchFamily="18" charset="-127"/>
              </a:rPr>
              <a:t> </a:t>
            </a:r>
            <a:r>
              <a:rPr kumimoji="1" lang="en-US" altLang="ko-KR" sz="2000">
                <a:ea typeface="휴먼새내기체" pitchFamily="18" charset="-127"/>
              </a:rPr>
              <a:t>rate</a:t>
            </a:r>
          </a:p>
        </p:txBody>
      </p:sp>
      <p:sp>
        <p:nvSpPr>
          <p:cNvPr id="7175" name="Rectangle 13"/>
          <p:cNvSpPr>
            <a:spLocks noChangeArrowheads="1"/>
          </p:cNvSpPr>
          <p:nvPr/>
        </p:nvSpPr>
        <p:spPr bwMode="auto">
          <a:xfrm>
            <a:off x="3348038" y="2276475"/>
            <a:ext cx="2376487" cy="2881313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  <a:miter lim="800000"/>
            <a:headEnd/>
            <a:tailEnd/>
          </a:ln>
          <a:effectLst>
            <a:prstShdw prst="shdw17" dist="17961" dir="2700000">
              <a:srgbClr val="1F7A7A"/>
            </a:prstShdw>
          </a:effectLst>
        </p:spPr>
        <p:txBody>
          <a:bodyPr lIns="0" tIns="46800" rIns="0" bIns="82800"/>
          <a:lstStyle/>
          <a:p>
            <a:pPr marL="190500" indent="-190500" defTabSz="282575" eaLnBrk="1" latinLnBrk="1" hangingPunct="1">
              <a:lnSpc>
                <a:spcPct val="115000"/>
              </a:lnSpc>
              <a:spcBef>
                <a:spcPct val="0"/>
              </a:spcBef>
              <a:buFontTx/>
              <a:buChar char="•"/>
            </a:pPr>
            <a:r>
              <a:rPr lang="en-US" altLang="ko-KR" sz="1800">
                <a:ea typeface="굴림" pitchFamily="50" charset="-127"/>
              </a:rPr>
              <a:t>Flat-rated</a:t>
            </a:r>
          </a:p>
          <a:p>
            <a:pPr marL="190500" indent="-190500" defTabSz="282575" eaLnBrk="1" latinLnBrk="1" hangingPunct="1">
              <a:lnSpc>
                <a:spcPct val="125000"/>
              </a:lnSpc>
              <a:spcBef>
                <a:spcPct val="0"/>
              </a:spcBef>
            </a:pPr>
            <a:r>
              <a:rPr lang="en-US" altLang="ko-KR" sz="1800">
                <a:ea typeface="굴림" pitchFamily="50" charset="-127"/>
              </a:rPr>
              <a:t>  - Same rate</a:t>
            </a:r>
          </a:p>
          <a:p>
            <a:pPr marL="190500" indent="-190500" defTabSz="282575" eaLnBrk="1" latinLnBrk="1" hangingPunct="1">
              <a:lnSpc>
                <a:spcPct val="125000"/>
              </a:lnSpc>
              <a:spcBef>
                <a:spcPct val="0"/>
              </a:spcBef>
            </a:pPr>
            <a:r>
              <a:rPr lang="en-US" altLang="ko-KR" sz="1800">
                <a:ea typeface="굴림" pitchFamily="50" charset="-127"/>
              </a:rPr>
              <a:t>  - Easy to</a:t>
            </a:r>
          </a:p>
          <a:p>
            <a:pPr marL="190500" indent="-190500" defTabSz="282575" eaLnBrk="1" latinLnBrk="1" hangingPunct="1">
              <a:lnSpc>
                <a:spcPct val="95000"/>
              </a:lnSpc>
              <a:spcBef>
                <a:spcPct val="0"/>
              </a:spcBef>
            </a:pPr>
            <a:r>
              <a:rPr lang="en-US" altLang="ko-KR" sz="1800">
                <a:ea typeface="굴림" pitchFamily="50" charset="-127"/>
              </a:rPr>
              <a:t>     implement</a:t>
            </a:r>
          </a:p>
          <a:p>
            <a:pPr marL="190500" indent="-190500" defTabSz="282575" eaLnBrk="1" latinLnBrk="1" hangingPunct="1">
              <a:lnSpc>
                <a:spcPct val="115000"/>
              </a:lnSpc>
              <a:spcBef>
                <a:spcPct val="0"/>
              </a:spcBef>
            </a:pPr>
            <a:endParaRPr lang="en-US" altLang="ko-KR" sz="1000">
              <a:ea typeface="굴림" pitchFamily="50" charset="-127"/>
            </a:endParaRPr>
          </a:p>
          <a:p>
            <a:pPr marL="190500" indent="-190500" defTabSz="282575" eaLnBrk="1" latinLnBrk="1" hangingPunct="1">
              <a:lnSpc>
                <a:spcPct val="115000"/>
              </a:lnSpc>
              <a:spcBef>
                <a:spcPct val="0"/>
              </a:spcBef>
              <a:buFontTx/>
              <a:buChar char="•"/>
            </a:pPr>
            <a:r>
              <a:rPr lang="en-US" altLang="ko-KR" sz="1800">
                <a:ea typeface="굴림" pitchFamily="50" charset="-127"/>
              </a:rPr>
              <a:t>Risk-adjusted</a:t>
            </a:r>
          </a:p>
          <a:p>
            <a:pPr marL="190500" indent="-190500" defTabSz="282575" eaLnBrk="1" latinLnBrk="1" hangingPunct="1">
              <a:lnSpc>
                <a:spcPct val="115000"/>
              </a:lnSpc>
              <a:spcBef>
                <a:spcPct val="0"/>
              </a:spcBef>
            </a:pPr>
            <a:r>
              <a:rPr lang="en-US" altLang="ko-KR" sz="1800">
                <a:ea typeface="굴림" pitchFamily="50" charset="-127"/>
              </a:rPr>
              <a:t>  - Incorporates </a:t>
            </a:r>
          </a:p>
          <a:p>
            <a:pPr marL="190500" indent="-190500" defTabSz="282575" eaLnBrk="1" latinLnBrk="1" hangingPunct="1">
              <a:lnSpc>
                <a:spcPct val="80000"/>
              </a:lnSpc>
              <a:spcBef>
                <a:spcPct val="0"/>
              </a:spcBef>
            </a:pPr>
            <a:r>
              <a:rPr lang="en-US" altLang="ko-KR" sz="2000">
                <a:ea typeface="굴림" pitchFamily="50" charset="-127"/>
              </a:rPr>
              <a:t>    </a:t>
            </a:r>
            <a:r>
              <a:rPr lang="en-US" altLang="ko-KR" sz="1800">
                <a:ea typeface="굴림" pitchFamily="50" charset="-127"/>
              </a:rPr>
              <a:t>a risk factor</a:t>
            </a:r>
          </a:p>
          <a:p>
            <a:pPr marL="190500" indent="-190500" defTabSz="282575" eaLnBrk="1" latinLnBrk="1" hangingPunct="1">
              <a:lnSpc>
                <a:spcPct val="115000"/>
              </a:lnSpc>
              <a:spcBef>
                <a:spcPct val="0"/>
              </a:spcBef>
            </a:pPr>
            <a:r>
              <a:rPr lang="en-US" altLang="ko-KR" sz="1800">
                <a:ea typeface="굴림" pitchFamily="50" charset="-127"/>
              </a:rPr>
              <a:t>  - More equitable</a:t>
            </a:r>
          </a:p>
        </p:txBody>
      </p:sp>
      <p:sp>
        <p:nvSpPr>
          <p:cNvPr id="7176" name="Rectangle 14"/>
          <p:cNvSpPr>
            <a:spLocks noChangeArrowheads="1"/>
          </p:cNvSpPr>
          <p:nvPr/>
        </p:nvSpPr>
        <p:spPr bwMode="auto">
          <a:xfrm>
            <a:off x="6156325" y="1449388"/>
            <a:ext cx="2376488" cy="669925"/>
          </a:xfrm>
          <a:prstGeom prst="rect">
            <a:avLst/>
          </a:prstGeom>
          <a:gradFill rotWithShape="0">
            <a:gsLst>
              <a:gs pos="0">
                <a:srgbClr val="FFD5D5"/>
              </a:gs>
              <a:gs pos="50000">
                <a:srgbClr val="FFFDFD"/>
              </a:gs>
              <a:gs pos="100000">
                <a:srgbClr val="FFD5D5"/>
              </a:gs>
            </a:gsLst>
            <a:lin ang="0" scaled="1"/>
          </a:gradFill>
          <a:ln w="12700">
            <a:solidFill>
              <a:srgbClr val="33CCCC"/>
            </a:solidFill>
            <a:miter lim="800000"/>
            <a:headEnd/>
            <a:tailEnd/>
          </a:ln>
          <a:effectLst>
            <a:prstShdw prst="shdw17" dist="17961" dir="2700000">
              <a:srgbClr val="1F7A7A"/>
            </a:prstShdw>
          </a:effectLst>
        </p:spPr>
        <p:txBody>
          <a:bodyPr lIns="92075" tIns="0" rIns="92075" bIns="0" anchor="ctr"/>
          <a:lstStyle/>
          <a:p>
            <a:pPr algn="ctr">
              <a:spcBef>
                <a:spcPct val="20000"/>
              </a:spcBef>
            </a:pPr>
            <a:r>
              <a:rPr kumimoji="1" lang="en-US" altLang="ko-KR" sz="2000">
                <a:ea typeface="휴먼새내기체" pitchFamily="18" charset="-127"/>
              </a:rPr>
              <a:t>Assessment</a:t>
            </a:r>
            <a:r>
              <a:rPr kumimoji="1" lang="en-US" altLang="ko-KR" sz="2000">
                <a:latin typeface="휴먼새내기체" pitchFamily="18" charset="-127"/>
                <a:ea typeface="휴먼새내기체" pitchFamily="18" charset="-127"/>
              </a:rPr>
              <a:t> </a:t>
            </a:r>
            <a:r>
              <a:rPr kumimoji="1" lang="en-US" altLang="ko-KR" sz="2000">
                <a:ea typeface="휴먼새내기체" pitchFamily="18" charset="-127"/>
              </a:rPr>
              <a:t>base</a:t>
            </a:r>
          </a:p>
        </p:txBody>
      </p:sp>
      <p:sp>
        <p:nvSpPr>
          <p:cNvPr id="7177" name="Rectangle 15"/>
          <p:cNvSpPr>
            <a:spLocks noChangeArrowheads="1"/>
          </p:cNvSpPr>
          <p:nvPr/>
        </p:nvSpPr>
        <p:spPr bwMode="auto">
          <a:xfrm>
            <a:off x="6156325" y="2295525"/>
            <a:ext cx="2376488" cy="2862263"/>
          </a:xfrm>
          <a:prstGeom prst="rect">
            <a:avLst/>
          </a:prstGeom>
          <a:solidFill>
            <a:schemeClr val="bg1"/>
          </a:solidFill>
          <a:ln w="19050">
            <a:solidFill>
              <a:srgbClr val="33CCCC"/>
            </a:solidFill>
            <a:miter lim="800000"/>
            <a:headEnd/>
            <a:tailEnd/>
          </a:ln>
          <a:effectLst>
            <a:prstShdw prst="shdw17" dist="17961" dir="2700000">
              <a:srgbClr val="1F7A7A"/>
            </a:prstShdw>
          </a:effectLst>
        </p:spPr>
        <p:txBody>
          <a:bodyPr lIns="0" tIns="82800" rIns="0" bIns="82800"/>
          <a:lstStyle/>
          <a:p>
            <a:pPr marL="190500" indent="-190500" defTabSz="282575" eaLnBrk="1" latinLnBrk="1" hangingPunct="1">
              <a:lnSpc>
                <a:spcPct val="140000"/>
              </a:lnSpc>
              <a:spcBef>
                <a:spcPct val="0"/>
              </a:spcBef>
              <a:buFontTx/>
              <a:buChar char="•"/>
            </a:pPr>
            <a:r>
              <a:rPr lang="en-US" altLang="ko-KR" sz="1800">
                <a:ea typeface="굴림" pitchFamily="50" charset="-127"/>
              </a:rPr>
              <a:t>Deposits</a:t>
            </a:r>
          </a:p>
          <a:p>
            <a:pPr marL="190500" indent="-190500" defTabSz="282575" eaLnBrk="1" latinLnBrk="1" hangingPunct="1">
              <a:lnSpc>
                <a:spcPct val="140000"/>
              </a:lnSpc>
              <a:spcBef>
                <a:spcPct val="0"/>
              </a:spcBef>
            </a:pPr>
            <a:r>
              <a:rPr lang="en-US" altLang="ko-KR" sz="1800">
                <a:ea typeface="굴림" pitchFamily="50" charset="-127"/>
              </a:rPr>
              <a:t>  on which premiums are assessed</a:t>
            </a:r>
          </a:p>
        </p:txBody>
      </p:sp>
      <p:sp>
        <p:nvSpPr>
          <p:cNvPr id="7178" name="Rectangle 19"/>
          <p:cNvSpPr>
            <a:spLocks noGrp="1" noChangeArrowheads="1"/>
          </p:cNvSpPr>
          <p:nvPr>
            <p:ph type="title"/>
          </p:nvPr>
        </p:nvSpPr>
        <p:spPr>
          <a:xfrm>
            <a:off x="2771775" y="1543050"/>
            <a:ext cx="719138" cy="360363"/>
          </a:xfrm>
          <a:noFill/>
        </p:spPr>
        <p:txBody>
          <a:bodyPr/>
          <a:lstStyle/>
          <a:p>
            <a:pPr eaLnBrk="1" hangingPunct="1"/>
            <a:r>
              <a:rPr lang="en-US" altLang="ko-KR" sz="3600" b="1" smtClean="0">
                <a:solidFill>
                  <a:srgbClr val="264A76"/>
                </a:solidFill>
              </a:rPr>
              <a:t>=</a:t>
            </a:r>
          </a:p>
        </p:txBody>
      </p:sp>
      <p:sp>
        <p:nvSpPr>
          <p:cNvPr id="7179" name="Rectangle 20"/>
          <p:cNvSpPr>
            <a:spLocks noChangeArrowheads="1"/>
          </p:cNvSpPr>
          <p:nvPr/>
        </p:nvSpPr>
        <p:spPr bwMode="auto">
          <a:xfrm>
            <a:off x="5580063" y="1398588"/>
            <a:ext cx="7207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latinLnBrk="1" hangingPunct="1">
              <a:spcBef>
                <a:spcPct val="0"/>
              </a:spcBef>
            </a:pPr>
            <a:r>
              <a:rPr kumimoji="1" lang="en-US" altLang="ko-KR" sz="3600">
                <a:latin typeface="굴림" pitchFamily="50" charset="-127"/>
                <a:ea typeface="굴림" pitchFamily="50" charset="-127"/>
              </a:rPr>
              <a:t>×</a:t>
            </a:r>
          </a:p>
        </p:txBody>
      </p:sp>
      <p:sp>
        <p:nvSpPr>
          <p:cNvPr id="7180" name="Rectangle 25"/>
          <p:cNvSpPr>
            <a:spLocks noChangeArrowheads="1"/>
          </p:cNvSpPr>
          <p:nvPr/>
        </p:nvSpPr>
        <p:spPr bwMode="auto">
          <a:xfrm>
            <a:off x="446088" y="160338"/>
            <a:ext cx="7993062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latinLnBrk="1" hangingPunct="1">
              <a:spcBef>
                <a:spcPct val="0"/>
              </a:spcBef>
            </a:pPr>
            <a:r>
              <a:rPr lang="en-US" altLang="ko-KR" sz="2400" dirty="0" smtClean="0">
                <a:solidFill>
                  <a:srgbClr val="FFFF00"/>
                </a:solidFill>
                <a:ea typeface="굴림" pitchFamily="50" charset="-127"/>
              </a:rPr>
              <a:t>             2</a:t>
            </a:r>
            <a:r>
              <a:rPr lang="en-US" altLang="ko-KR" sz="2400" dirty="0">
                <a:solidFill>
                  <a:srgbClr val="FFFF00"/>
                </a:solidFill>
                <a:ea typeface="굴림" pitchFamily="50" charset="-127"/>
              </a:rPr>
              <a:t>. Deposit Insurance Assessments </a:t>
            </a:r>
          </a:p>
        </p:txBody>
      </p:sp>
      <p:sp>
        <p:nvSpPr>
          <p:cNvPr id="7181" name="슬라이드 번호 개체 틀 5"/>
          <p:cNvSpPr txBox="1">
            <a:spLocks noGrp="1"/>
          </p:cNvSpPr>
          <p:nvPr/>
        </p:nvSpPr>
        <p:spPr bwMode="auto">
          <a:xfrm>
            <a:off x="8604250" y="6323013"/>
            <a:ext cx="43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latinLnBrk="1" hangingPunct="1">
              <a:spcBef>
                <a:spcPct val="0"/>
              </a:spcBef>
            </a:pPr>
            <a:r>
              <a:rPr kumimoji="1" lang="en-US" altLang="ko-KR" sz="1400">
                <a:solidFill>
                  <a:schemeClr val="tx1"/>
                </a:solidFill>
                <a:latin typeface="Arial Black" pitchFamily="34" charset="0"/>
                <a:ea typeface="굴림" pitchFamily="50" charset="-127"/>
              </a:rPr>
              <a:t>4</a:t>
            </a: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2" y="25382"/>
            <a:ext cx="1250951" cy="97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2" grpId="0" animBg="1"/>
      <p:bldP spid="7173" grpId="0" animBg="1"/>
      <p:bldP spid="7174" grpId="0" animBg="1"/>
      <p:bldP spid="7175" grpId="0" animBg="1"/>
      <p:bldP spid="7176" grpId="0" animBg="1"/>
      <p:bldP spid="7177" grpId="0" animBg="1"/>
      <p:bldP spid="7178" grpId="0"/>
      <p:bldP spid="717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1"/>
          <p:cNvSpPr>
            <a:spLocks noChangeArrowheads="1"/>
          </p:cNvSpPr>
          <p:nvPr/>
        </p:nvSpPr>
        <p:spPr bwMode="auto">
          <a:xfrm>
            <a:off x="446088" y="160338"/>
            <a:ext cx="7993062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latinLnBrk="1" hangingPunct="1">
              <a:spcBef>
                <a:spcPct val="0"/>
              </a:spcBef>
            </a:pPr>
            <a:r>
              <a:rPr lang="en-US" altLang="ko-KR" sz="2400" dirty="0" smtClean="0">
                <a:solidFill>
                  <a:srgbClr val="FFFF00"/>
                </a:solidFill>
                <a:ea typeface="굴림" pitchFamily="50" charset="-127"/>
              </a:rPr>
              <a:t>         3</a:t>
            </a:r>
            <a:r>
              <a:rPr lang="en-US" altLang="ko-KR" sz="2400" dirty="0">
                <a:solidFill>
                  <a:srgbClr val="FFFF00"/>
                </a:solidFill>
                <a:ea typeface="굴림" pitchFamily="50" charset="-127"/>
              </a:rPr>
              <a:t>. Type of Deposit Insurance Reserve </a:t>
            </a:r>
          </a:p>
        </p:txBody>
      </p:sp>
      <p:sp>
        <p:nvSpPr>
          <p:cNvPr id="8195" name="Freeform 13"/>
          <p:cNvSpPr>
            <a:spLocks/>
          </p:cNvSpPr>
          <p:nvPr/>
        </p:nvSpPr>
        <p:spPr bwMode="auto">
          <a:xfrm>
            <a:off x="6156325" y="1917700"/>
            <a:ext cx="1584325" cy="696913"/>
          </a:xfrm>
          <a:custGeom>
            <a:avLst/>
            <a:gdLst>
              <a:gd name="T0" fmla="*/ 2147483647 w 1449"/>
              <a:gd name="T1" fmla="*/ 2147483647 h 439"/>
              <a:gd name="T2" fmla="*/ 2147483647 w 1449"/>
              <a:gd name="T3" fmla="*/ 2147483647 h 439"/>
              <a:gd name="T4" fmla="*/ 2147483647 w 1449"/>
              <a:gd name="T5" fmla="*/ 2147483647 h 439"/>
              <a:gd name="T6" fmla="*/ 2147483647 w 1449"/>
              <a:gd name="T7" fmla="*/ 2147483647 h 439"/>
              <a:gd name="T8" fmla="*/ 2147483647 w 1449"/>
              <a:gd name="T9" fmla="*/ 2147483647 h 439"/>
              <a:gd name="T10" fmla="*/ 2147483647 w 1449"/>
              <a:gd name="T11" fmla="*/ 2147483647 h 439"/>
              <a:gd name="T12" fmla="*/ 2147483647 w 1449"/>
              <a:gd name="T13" fmla="*/ 2147483647 h 439"/>
              <a:gd name="T14" fmla="*/ 2147483647 w 1449"/>
              <a:gd name="T15" fmla="*/ 2147483647 h 439"/>
              <a:gd name="T16" fmla="*/ 2147483647 w 1449"/>
              <a:gd name="T17" fmla="*/ 2147483647 h 439"/>
              <a:gd name="T18" fmla="*/ 2147483647 w 1449"/>
              <a:gd name="T19" fmla="*/ 2147483647 h 439"/>
              <a:gd name="T20" fmla="*/ 2147483647 w 1449"/>
              <a:gd name="T21" fmla="*/ 2147483647 h 439"/>
              <a:gd name="T22" fmla="*/ 2147483647 w 1449"/>
              <a:gd name="T23" fmla="*/ 2147483647 h 439"/>
              <a:gd name="T24" fmla="*/ 2147483647 w 1449"/>
              <a:gd name="T25" fmla="*/ 2147483647 h 439"/>
              <a:gd name="T26" fmla="*/ 2147483647 w 1449"/>
              <a:gd name="T27" fmla="*/ 2147483647 h 439"/>
              <a:gd name="T28" fmla="*/ 2147483647 w 1449"/>
              <a:gd name="T29" fmla="*/ 2147483647 h 439"/>
              <a:gd name="T30" fmla="*/ 2147483647 w 1449"/>
              <a:gd name="T31" fmla="*/ 0 h 439"/>
              <a:gd name="T32" fmla="*/ 0 w 1449"/>
              <a:gd name="T33" fmla="*/ 0 h 439"/>
              <a:gd name="T34" fmla="*/ 2147483647 w 1449"/>
              <a:gd name="T35" fmla="*/ 2147483647 h 439"/>
              <a:gd name="T36" fmla="*/ 2147483647 w 1449"/>
              <a:gd name="T37" fmla="*/ 2147483647 h 439"/>
              <a:gd name="T38" fmla="*/ 2147483647 w 1449"/>
              <a:gd name="T39" fmla="*/ 2147483647 h 439"/>
              <a:gd name="T40" fmla="*/ 2147483647 w 1449"/>
              <a:gd name="T41" fmla="*/ 2147483647 h 439"/>
              <a:gd name="T42" fmla="*/ 2147483647 w 1449"/>
              <a:gd name="T43" fmla="*/ 2147483647 h 439"/>
              <a:gd name="T44" fmla="*/ 2147483647 w 1449"/>
              <a:gd name="T45" fmla="*/ 2147483647 h 439"/>
              <a:gd name="T46" fmla="*/ 2147483647 w 1449"/>
              <a:gd name="T47" fmla="*/ 2147483647 h 439"/>
              <a:gd name="T48" fmla="*/ 2147483647 w 1449"/>
              <a:gd name="T49" fmla="*/ 2147483647 h 439"/>
              <a:gd name="T50" fmla="*/ 2147483647 w 1449"/>
              <a:gd name="T51" fmla="*/ 2147483647 h 439"/>
              <a:gd name="T52" fmla="*/ 2147483647 w 1449"/>
              <a:gd name="T53" fmla="*/ 2147483647 h 439"/>
              <a:gd name="T54" fmla="*/ 2147483647 w 1449"/>
              <a:gd name="T55" fmla="*/ 2147483647 h 439"/>
              <a:gd name="T56" fmla="*/ 2147483647 w 1449"/>
              <a:gd name="T57" fmla="*/ 2147483647 h 439"/>
              <a:gd name="T58" fmla="*/ 2147483647 w 1449"/>
              <a:gd name="T59" fmla="*/ 2147483647 h 439"/>
              <a:gd name="T60" fmla="*/ 2147483647 w 1449"/>
              <a:gd name="T61" fmla="*/ 2147483647 h 43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449"/>
              <a:gd name="T94" fmla="*/ 0 h 439"/>
              <a:gd name="T95" fmla="*/ 1449 w 1449"/>
              <a:gd name="T96" fmla="*/ 439 h 439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449" h="439">
                <a:moveTo>
                  <a:pt x="1194" y="313"/>
                </a:moveTo>
                <a:lnTo>
                  <a:pt x="1194" y="116"/>
                </a:lnTo>
                <a:lnTo>
                  <a:pt x="1190" y="103"/>
                </a:lnTo>
                <a:lnTo>
                  <a:pt x="1184" y="88"/>
                </a:lnTo>
                <a:lnTo>
                  <a:pt x="1174" y="74"/>
                </a:lnTo>
                <a:lnTo>
                  <a:pt x="1156" y="63"/>
                </a:lnTo>
                <a:lnTo>
                  <a:pt x="1142" y="53"/>
                </a:lnTo>
                <a:lnTo>
                  <a:pt x="1122" y="46"/>
                </a:lnTo>
                <a:lnTo>
                  <a:pt x="1099" y="36"/>
                </a:lnTo>
                <a:lnTo>
                  <a:pt x="1068" y="27"/>
                </a:lnTo>
                <a:lnTo>
                  <a:pt x="1037" y="20"/>
                </a:lnTo>
                <a:lnTo>
                  <a:pt x="1002" y="15"/>
                </a:lnTo>
                <a:lnTo>
                  <a:pt x="957" y="8"/>
                </a:lnTo>
                <a:lnTo>
                  <a:pt x="905" y="4"/>
                </a:lnTo>
                <a:lnTo>
                  <a:pt x="850" y="1"/>
                </a:lnTo>
                <a:lnTo>
                  <a:pt x="786" y="0"/>
                </a:lnTo>
                <a:lnTo>
                  <a:pt x="0" y="0"/>
                </a:lnTo>
                <a:lnTo>
                  <a:pt x="1" y="123"/>
                </a:lnTo>
                <a:lnTo>
                  <a:pt x="646" y="123"/>
                </a:lnTo>
                <a:lnTo>
                  <a:pt x="676" y="125"/>
                </a:lnTo>
                <a:lnTo>
                  <a:pt x="701" y="130"/>
                </a:lnTo>
                <a:lnTo>
                  <a:pt x="718" y="134"/>
                </a:lnTo>
                <a:lnTo>
                  <a:pt x="731" y="138"/>
                </a:lnTo>
                <a:lnTo>
                  <a:pt x="744" y="143"/>
                </a:lnTo>
                <a:lnTo>
                  <a:pt x="751" y="148"/>
                </a:lnTo>
                <a:lnTo>
                  <a:pt x="751" y="150"/>
                </a:lnTo>
                <a:lnTo>
                  <a:pt x="751" y="314"/>
                </a:lnTo>
                <a:lnTo>
                  <a:pt x="517" y="314"/>
                </a:lnTo>
                <a:lnTo>
                  <a:pt x="968" y="438"/>
                </a:lnTo>
                <a:lnTo>
                  <a:pt x="1448" y="313"/>
                </a:lnTo>
                <a:lnTo>
                  <a:pt x="1194" y="313"/>
                </a:lnTo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F6F8A6"/>
              </a:gs>
            </a:gsLst>
            <a:lin ang="5400000" scaled="1"/>
          </a:gra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endParaRPr kumimoji="1" lang="ko-KR" altLang="ko-KR" sz="1200" b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</p:txBody>
      </p:sp>
      <p:sp>
        <p:nvSpPr>
          <p:cNvPr id="8196" name="Oval 23"/>
          <p:cNvSpPr>
            <a:spLocks noChangeArrowheads="1"/>
          </p:cNvSpPr>
          <p:nvPr/>
        </p:nvSpPr>
        <p:spPr bwMode="auto">
          <a:xfrm>
            <a:off x="3060700" y="1398588"/>
            <a:ext cx="3024188" cy="1223962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en-US" altLang="ko-KR" sz="2400">
                <a:ea typeface="휴먼엑스포" pitchFamily="18" charset="-127"/>
              </a:rPr>
              <a:t>Target Reserve</a:t>
            </a:r>
          </a:p>
          <a:p>
            <a:pPr algn="ctr">
              <a:spcBef>
                <a:spcPct val="0"/>
              </a:spcBef>
            </a:pPr>
            <a:r>
              <a:rPr lang="en-US" altLang="ko-KR" sz="2400">
                <a:ea typeface="휴먼엑스포" pitchFamily="18" charset="-127"/>
              </a:rPr>
              <a:t>Yes / No</a:t>
            </a:r>
            <a:endParaRPr lang="ko-KR" altLang="en-US" sz="2400">
              <a:ea typeface="휴먼엑스포" pitchFamily="18" charset="-127"/>
            </a:endParaRPr>
          </a:p>
        </p:txBody>
      </p:sp>
      <p:sp>
        <p:nvSpPr>
          <p:cNvPr id="8197" name="Text Box 27"/>
          <p:cNvSpPr txBox="1">
            <a:spLocks noChangeArrowheads="1"/>
          </p:cNvSpPr>
          <p:nvPr/>
        </p:nvSpPr>
        <p:spPr bwMode="auto">
          <a:xfrm>
            <a:off x="5272088" y="3573463"/>
            <a:ext cx="3240087" cy="2520950"/>
          </a:xfrm>
          <a:prstGeom prst="rect">
            <a:avLst/>
          </a:prstGeom>
          <a:noFill/>
          <a:ln w="19050" algn="ctr">
            <a:solidFill>
              <a:srgbClr val="33CCCC"/>
            </a:solidFill>
            <a:miter lim="800000"/>
            <a:headEnd/>
            <a:tailEnd/>
          </a:ln>
        </p:spPr>
        <p:txBody>
          <a:bodyPr anchor="ctr"/>
          <a:lstStyle/>
          <a:p>
            <a:pPr marL="266700" indent="-266700">
              <a:buFontTx/>
              <a:buChar char="•"/>
            </a:pPr>
            <a:r>
              <a:rPr lang="en-US" altLang="ko-KR" sz="2400">
                <a:ea typeface="굴림" pitchFamily="50" charset="-127"/>
              </a:rPr>
              <a:t>Steady premium rate</a:t>
            </a:r>
          </a:p>
          <a:p>
            <a:pPr marL="266700" indent="-266700"/>
            <a:endParaRPr lang="en-US" altLang="ko-KR" sz="1000">
              <a:ea typeface="굴림" pitchFamily="50" charset="-127"/>
            </a:endParaRPr>
          </a:p>
          <a:p>
            <a:pPr marL="266700" indent="-266700">
              <a:buFontTx/>
              <a:buChar char="•"/>
            </a:pPr>
            <a:r>
              <a:rPr lang="en-US" altLang="ko-KR" sz="2400">
                <a:ea typeface="굴림" pitchFamily="50" charset="-127"/>
              </a:rPr>
              <a:t>Long period of time</a:t>
            </a:r>
          </a:p>
        </p:txBody>
      </p:sp>
      <p:sp>
        <p:nvSpPr>
          <p:cNvPr id="8198" name="Text Box 28"/>
          <p:cNvSpPr txBox="1">
            <a:spLocks noChangeArrowheads="1"/>
          </p:cNvSpPr>
          <p:nvPr/>
        </p:nvSpPr>
        <p:spPr bwMode="auto">
          <a:xfrm>
            <a:off x="611188" y="3573463"/>
            <a:ext cx="3313112" cy="2520950"/>
          </a:xfrm>
          <a:prstGeom prst="rect">
            <a:avLst/>
          </a:prstGeom>
          <a:noFill/>
          <a:ln w="19050" algn="ctr">
            <a:solidFill>
              <a:srgbClr val="33CCCC"/>
            </a:solidFill>
            <a:miter lim="800000"/>
            <a:headEnd/>
            <a:tailEnd/>
          </a:ln>
        </p:spPr>
        <p:txBody>
          <a:bodyPr anchor="ctr"/>
          <a:lstStyle/>
          <a:p>
            <a:pPr marL="266700" indent="-266700">
              <a:buFontTx/>
              <a:buChar char="•"/>
            </a:pPr>
            <a:r>
              <a:rPr lang="en-US" altLang="ko-KR" sz="2400">
                <a:ea typeface="굴림" pitchFamily="50" charset="-127"/>
              </a:rPr>
              <a:t>Target reserve ratio / range</a:t>
            </a:r>
          </a:p>
          <a:p>
            <a:pPr marL="266700" indent="-266700">
              <a:buFontTx/>
              <a:buChar char="•"/>
            </a:pPr>
            <a:r>
              <a:rPr lang="en-US" altLang="ko-KR" sz="2400">
                <a:ea typeface="굴림" pitchFamily="50" charset="-127"/>
              </a:rPr>
              <a:t>Sufficient to cover losses under normal circumstances</a:t>
            </a:r>
          </a:p>
        </p:txBody>
      </p:sp>
      <p:grpSp>
        <p:nvGrpSpPr>
          <p:cNvPr id="8199" name="Group 29"/>
          <p:cNvGrpSpPr>
            <a:grpSpLocks/>
          </p:cNvGrpSpPr>
          <p:nvPr/>
        </p:nvGrpSpPr>
        <p:grpSpPr bwMode="auto">
          <a:xfrm>
            <a:off x="5219700" y="2781300"/>
            <a:ext cx="3313113" cy="649288"/>
            <a:chOff x="2206" y="3285"/>
            <a:chExt cx="1343" cy="588"/>
          </a:xfrm>
        </p:grpSpPr>
        <p:sp>
          <p:nvSpPr>
            <p:cNvPr id="8204" name="AutoShape 30"/>
            <p:cNvSpPr>
              <a:spLocks noChangeArrowheads="1"/>
            </p:cNvSpPr>
            <p:nvPr/>
          </p:nvSpPr>
          <p:spPr bwMode="auto">
            <a:xfrm flipV="1">
              <a:off x="2206" y="3285"/>
              <a:ext cx="1343" cy="588"/>
            </a:xfrm>
            <a:prstGeom prst="roundRect">
              <a:avLst>
                <a:gd name="adj" fmla="val 6065"/>
              </a:avLst>
            </a:prstGeom>
            <a:gradFill rotWithShape="0">
              <a:gsLst>
                <a:gs pos="0">
                  <a:srgbClr val="F2F6FB"/>
                </a:gs>
                <a:gs pos="100000">
                  <a:srgbClr val="6C9ED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ko-KR" altLang="en-US"/>
            </a:p>
          </p:txBody>
        </p:sp>
        <p:sp>
          <p:nvSpPr>
            <p:cNvPr id="8205" name="AutoShape 31"/>
            <p:cNvSpPr>
              <a:spLocks noChangeArrowheads="1"/>
            </p:cNvSpPr>
            <p:nvPr/>
          </p:nvSpPr>
          <p:spPr bwMode="auto">
            <a:xfrm>
              <a:off x="2244" y="3367"/>
              <a:ext cx="1270" cy="423"/>
            </a:xfrm>
            <a:prstGeom prst="roundRect">
              <a:avLst>
                <a:gd name="adj" fmla="val 4287"/>
              </a:avLst>
            </a:prstGeom>
            <a:gradFill rotWithShape="0">
              <a:gsLst>
                <a:gs pos="0">
                  <a:srgbClr val="DFEAF5"/>
                </a:gs>
                <a:gs pos="100000">
                  <a:srgbClr val="FCFDFE"/>
                </a:gs>
              </a:gsLst>
              <a:lin ang="5400000" scaled="1"/>
            </a:gradFill>
            <a:ln w="6350">
              <a:noFill/>
              <a:round/>
              <a:headEnd/>
              <a:tailEnd/>
            </a:ln>
            <a:effectLst>
              <a:prstShdw prst="shdw17" dist="17961" dir="13500000">
                <a:srgbClr val="868C93"/>
              </a:prstShdw>
            </a:effectLst>
          </p:spPr>
          <p:txBody>
            <a:bodyPr anchor="ctr">
              <a:spAutoFit/>
            </a:bodyPr>
            <a:lstStyle/>
            <a:p>
              <a:pPr algn="ctr"/>
              <a:r>
                <a:rPr lang="en-US" altLang="ko-KR" sz="2400"/>
                <a:t>No</a:t>
              </a:r>
            </a:p>
          </p:txBody>
        </p:sp>
      </p:grpSp>
      <p:grpSp>
        <p:nvGrpSpPr>
          <p:cNvPr id="8200" name="Group 32"/>
          <p:cNvGrpSpPr>
            <a:grpSpLocks/>
          </p:cNvGrpSpPr>
          <p:nvPr/>
        </p:nvGrpSpPr>
        <p:grpSpPr bwMode="auto">
          <a:xfrm>
            <a:off x="611188" y="2781300"/>
            <a:ext cx="3313112" cy="649288"/>
            <a:chOff x="2206" y="3285"/>
            <a:chExt cx="1343" cy="588"/>
          </a:xfrm>
        </p:grpSpPr>
        <p:sp>
          <p:nvSpPr>
            <p:cNvPr id="8202" name="AutoShape 33"/>
            <p:cNvSpPr>
              <a:spLocks noChangeArrowheads="1"/>
            </p:cNvSpPr>
            <p:nvPr/>
          </p:nvSpPr>
          <p:spPr bwMode="auto">
            <a:xfrm flipV="1">
              <a:off x="2206" y="3285"/>
              <a:ext cx="1343" cy="588"/>
            </a:xfrm>
            <a:prstGeom prst="roundRect">
              <a:avLst>
                <a:gd name="adj" fmla="val 6065"/>
              </a:avLst>
            </a:prstGeom>
            <a:gradFill rotWithShape="0">
              <a:gsLst>
                <a:gs pos="0">
                  <a:srgbClr val="F2F6FB"/>
                </a:gs>
                <a:gs pos="100000">
                  <a:srgbClr val="6C9ED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ko-KR" altLang="en-US"/>
            </a:p>
          </p:txBody>
        </p:sp>
        <p:sp>
          <p:nvSpPr>
            <p:cNvPr id="8203" name="AutoShape 34"/>
            <p:cNvSpPr>
              <a:spLocks noChangeArrowheads="1"/>
            </p:cNvSpPr>
            <p:nvPr/>
          </p:nvSpPr>
          <p:spPr bwMode="auto">
            <a:xfrm>
              <a:off x="2244" y="3367"/>
              <a:ext cx="1270" cy="423"/>
            </a:xfrm>
            <a:prstGeom prst="roundRect">
              <a:avLst>
                <a:gd name="adj" fmla="val 4287"/>
              </a:avLst>
            </a:prstGeom>
            <a:gradFill rotWithShape="0">
              <a:gsLst>
                <a:gs pos="0">
                  <a:srgbClr val="DFEAF5"/>
                </a:gs>
                <a:gs pos="100000">
                  <a:srgbClr val="FCFDFE"/>
                </a:gs>
              </a:gsLst>
              <a:lin ang="5400000" scaled="1"/>
            </a:gradFill>
            <a:ln w="6350">
              <a:noFill/>
              <a:round/>
              <a:headEnd/>
              <a:tailEnd/>
            </a:ln>
            <a:effectLst>
              <a:prstShdw prst="shdw17" dist="17961" dir="13500000">
                <a:srgbClr val="868C93"/>
              </a:prstShdw>
            </a:effectLst>
          </p:spPr>
          <p:txBody>
            <a:bodyPr anchor="ctr">
              <a:spAutoFit/>
            </a:bodyPr>
            <a:lstStyle/>
            <a:p>
              <a:pPr algn="ctr"/>
              <a:r>
                <a:rPr lang="en-US" altLang="ko-KR" sz="2400"/>
                <a:t>Yes</a:t>
              </a:r>
            </a:p>
          </p:txBody>
        </p:sp>
      </p:grpSp>
      <p:sp>
        <p:nvSpPr>
          <p:cNvPr id="8201" name="Freeform 13"/>
          <p:cNvSpPr>
            <a:spLocks/>
          </p:cNvSpPr>
          <p:nvPr/>
        </p:nvSpPr>
        <p:spPr bwMode="auto">
          <a:xfrm flipH="1">
            <a:off x="1331913" y="1916113"/>
            <a:ext cx="1657350" cy="649287"/>
          </a:xfrm>
          <a:custGeom>
            <a:avLst/>
            <a:gdLst>
              <a:gd name="T0" fmla="*/ 2147483647 w 1449"/>
              <a:gd name="T1" fmla="*/ 2147483647 h 439"/>
              <a:gd name="T2" fmla="*/ 2147483647 w 1449"/>
              <a:gd name="T3" fmla="*/ 2147483647 h 439"/>
              <a:gd name="T4" fmla="*/ 2147483647 w 1449"/>
              <a:gd name="T5" fmla="*/ 2147483647 h 439"/>
              <a:gd name="T6" fmla="*/ 2147483647 w 1449"/>
              <a:gd name="T7" fmla="*/ 2147483647 h 439"/>
              <a:gd name="T8" fmla="*/ 2147483647 w 1449"/>
              <a:gd name="T9" fmla="*/ 2147483647 h 439"/>
              <a:gd name="T10" fmla="*/ 2147483647 w 1449"/>
              <a:gd name="T11" fmla="*/ 2147483647 h 439"/>
              <a:gd name="T12" fmla="*/ 2147483647 w 1449"/>
              <a:gd name="T13" fmla="*/ 2147483647 h 439"/>
              <a:gd name="T14" fmla="*/ 2147483647 w 1449"/>
              <a:gd name="T15" fmla="*/ 2147483647 h 439"/>
              <a:gd name="T16" fmla="*/ 2147483647 w 1449"/>
              <a:gd name="T17" fmla="*/ 2147483647 h 439"/>
              <a:gd name="T18" fmla="*/ 2147483647 w 1449"/>
              <a:gd name="T19" fmla="*/ 2147483647 h 439"/>
              <a:gd name="T20" fmla="*/ 2147483647 w 1449"/>
              <a:gd name="T21" fmla="*/ 2147483647 h 439"/>
              <a:gd name="T22" fmla="*/ 2147483647 w 1449"/>
              <a:gd name="T23" fmla="*/ 2147483647 h 439"/>
              <a:gd name="T24" fmla="*/ 2147483647 w 1449"/>
              <a:gd name="T25" fmla="*/ 2147483647 h 439"/>
              <a:gd name="T26" fmla="*/ 2147483647 w 1449"/>
              <a:gd name="T27" fmla="*/ 2147483647 h 439"/>
              <a:gd name="T28" fmla="*/ 2147483647 w 1449"/>
              <a:gd name="T29" fmla="*/ 2147483647 h 439"/>
              <a:gd name="T30" fmla="*/ 2147483647 w 1449"/>
              <a:gd name="T31" fmla="*/ 0 h 439"/>
              <a:gd name="T32" fmla="*/ 0 w 1449"/>
              <a:gd name="T33" fmla="*/ 0 h 439"/>
              <a:gd name="T34" fmla="*/ 2147483647 w 1449"/>
              <a:gd name="T35" fmla="*/ 2147483647 h 439"/>
              <a:gd name="T36" fmla="*/ 2147483647 w 1449"/>
              <a:gd name="T37" fmla="*/ 2147483647 h 439"/>
              <a:gd name="T38" fmla="*/ 2147483647 w 1449"/>
              <a:gd name="T39" fmla="*/ 2147483647 h 439"/>
              <a:gd name="T40" fmla="*/ 2147483647 w 1449"/>
              <a:gd name="T41" fmla="*/ 2147483647 h 439"/>
              <a:gd name="T42" fmla="*/ 2147483647 w 1449"/>
              <a:gd name="T43" fmla="*/ 2147483647 h 439"/>
              <a:gd name="T44" fmla="*/ 2147483647 w 1449"/>
              <a:gd name="T45" fmla="*/ 2147483647 h 439"/>
              <a:gd name="T46" fmla="*/ 2147483647 w 1449"/>
              <a:gd name="T47" fmla="*/ 2147483647 h 439"/>
              <a:gd name="T48" fmla="*/ 2147483647 w 1449"/>
              <a:gd name="T49" fmla="*/ 2147483647 h 439"/>
              <a:gd name="T50" fmla="*/ 2147483647 w 1449"/>
              <a:gd name="T51" fmla="*/ 2147483647 h 439"/>
              <a:gd name="T52" fmla="*/ 2147483647 w 1449"/>
              <a:gd name="T53" fmla="*/ 2147483647 h 439"/>
              <a:gd name="T54" fmla="*/ 2147483647 w 1449"/>
              <a:gd name="T55" fmla="*/ 2147483647 h 439"/>
              <a:gd name="T56" fmla="*/ 2147483647 w 1449"/>
              <a:gd name="T57" fmla="*/ 2147483647 h 439"/>
              <a:gd name="T58" fmla="*/ 2147483647 w 1449"/>
              <a:gd name="T59" fmla="*/ 2147483647 h 439"/>
              <a:gd name="T60" fmla="*/ 2147483647 w 1449"/>
              <a:gd name="T61" fmla="*/ 2147483647 h 43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449"/>
              <a:gd name="T94" fmla="*/ 0 h 439"/>
              <a:gd name="T95" fmla="*/ 1449 w 1449"/>
              <a:gd name="T96" fmla="*/ 439 h 439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449" h="439">
                <a:moveTo>
                  <a:pt x="1194" y="313"/>
                </a:moveTo>
                <a:lnTo>
                  <a:pt x="1194" y="116"/>
                </a:lnTo>
                <a:lnTo>
                  <a:pt x="1190" y="103"/>
                </a:lnTo>
                <a:lnTo>
                  <a:pt x="1184" y="88"/>
                </a:lnTo>
                <a:lnTo>
                  <a:pt x="1174" y="74"/>
                </a:lnTo>
                <a:lnTo>
                  <a:pt x="1156" y="63"/>
                </a:lnTo>
                <a:lnTo>
                  <a:pt x="1142" y="53"/>
                </a:lnTo>
                <a:lnTo>
                  <a:pt x="1122" y="46"/>
                </a:lnTo>
                <a:lnTo>
                  <a:pt x="1099" y="36"/>
                </a:lnTo>
                <a:lnTo>
                  <a:pt x="1068" y="27"/>
                </a:lnTo>
                <a:lnTo>
                  <a:pt x="1037" y="20"/>
                </a:lnTo>
                <a:lnTo>
                  <a:pt x="1002" y="15"/>
                </a:lnTo>
                <a:lnTo>
                  <a:pt x="957" y="8"/>
                </a:lnTo>
                <a:lnTo>
                  <a:pt x="905" y="4"/>
                </a:lnTo>
                <a:lnTo>
                  <a:pt x="850" y="1"/>
                </a:lnTo>
                <a:lnTo>
                  <a:pt x="786" y="0"/>
                </a:lnTo>
                <a:lnTo>
                  <a:pt x="0" y="0"/>
                </a:lnTo>
                <a:lnTo>
                  <a:pt x="1" y="123"/>
                </a:lnTo>
                <a:lnTo>
                  <a:pt x="646" y="123"/>
                </a:lnTo>
                <a:lnTo>
                  <a:pt x="676" y="125"/>
                </a:lnTo>
                <a:lnTo>
                  <a:pt x="701" y="130"/>
                </a:lnTo>
                <a:lnTo>
                  <a:pt x="718" y="134"/>
                </a:lnTo>
                <a:lnTo>
                  <a:pt x="731" y="138"/>
                </a:lnTo>
                <a:lnTo>
                  <a:pt x="744" y="143"/>
                </a:lnTo>
                <a:lnTo>
                  <a:pt x="751" y="148"/>
                </a:lnTo>
                <a:lnTo>
                  <a:pt x="751" y="150"/>
                </a:lnTo>
                <a:lnTo>
                  <a:pt x="751" y="314"/>
                </a:lnTo>
                <a:lnTo>
                  <a:pt x="517" y="314"/>
                </a:lnTo>
                <a:lnTo>
                  <a:pt x="968" y="438"/>
                </a:lnTo>
                <a:lnTo>
                  <a:pt x="1448" y="313"/>
                </a:lnTo>
                <a:lnTo>
                  <a:pt x="1194" y="313"/>
                </a:lnTo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F6F8A6"/>
              </a:gs>
            </a:gsLst>
            <a:lin ang="5400000" scaled="1"/>
          </a:gra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endParaRPr kumimoji="1" lang="ko-KR" altLang="ko-KR" sz="1200" b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</p:txBody>
      </p:sp>
      <p:sp>
        <p:nvSpPr>
          <p:cNvPr id="8206" name="슬라이드 번호 개체 틀 5"/>
          <p:cNvSpPr txBox="1">
            <a:spLocks noGrp="1"/>
          </p:cNvSpPr>
          <p:nvPr/>
        </p:nvSpPr>
        <p:spPr bwMode="auto">
          <a:xfrm>
            <a:off x="8559800" y="6337300"/>
            <a:ext cx="476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latinLnBrk="1" hangingPunct="1">
              <a:spcBef>
                <a:spcPct val="0"/>
              </a:spcBef>
            </a:pPr>
            <a:r>
              <a:rPr kumimoji="1" lang="en-US" altLang="ko-KR" sz="1400" b="0">
                <a:solidFill>
                  <a:schemeClr val="tx1"/>
                </a:solidFill>
                <a:latin typeface="Arial Black" pitchFamily="34" charset="0"/>
                <a:ea typeface="굴림" pitchFamily="50" charset="-127"/>
              </a:rPr>
              <a:t>5</a:t>
            </a:r>
          </a:p>
        </p:txBody>
      </p:sp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25382"/>
            <a:ext cx="1250951" cy="97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8196" grpId="0" animBg="1"/>
      <p:bldP spid="8197" grpId="0" animBg="1"/>
      <p:bldP spid="8198" grpId="0" animBg="1"/>
      <p:bldP spid="820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0"/>
          <p:cNvSpPr txBox="1">
            <a:spLocks noChangeArrowheads="1"/>
          </p:cNvSpPr>
          <p:nvPr/>
        </p:nvSpPr>
        <p:spPr bwMode="auto">
          <a:xfrm>
            <a:off x="684213" y="2422525"/>
            <a:ext cx="7704137" cy="3743325"/>
          </a:xfrm>
          <a:prstGeom prst="rect">
            <a:avLst/>
          </a:prstGeom>
          <a:noFill/>
          <a:ln w="19050">
            <a:solidFill>
              <a:srgbClr val="33CCCC"/>
            </a:solidFill>
            <a:miter lim="800000"/>
            <a:headEnd/>
            <a:tailEnd/>
          </a:ln>
        </p:spPr>
        <p:txBody>
          <a:bodyPr/>
          <a:lstStyle/>
          <a:p>
            <a:pPr marL="266700" indent="-266700">
              <a:lnSpc>
                <a:spcPct val="130000"/>
              </a:lnSpc>
              <a:buFontTx/>
              <a:buChar char="•"/>
            </a:pPr>
            <a:r>
              <a:rPr lang="en-US" altLang="ko-KR" sz="2400"/>
              <a:t>Composition of the banking sector</a:t>
            </a:r>
          </a:p>
          <a:p>
            <a:pPr marL="266700" indent="-266700">
              <a:lnSpc>
                <a:spcPct val="130000"/>
              </a:lnSpc>
              <a:buFontTx/>
              <a:buChar char="•"/>
            </a:pPr>
            <a:r>
              <a:rPr lang="en-US" altLang="ko-KR" sz="2400"/>
              <a:t>Liabilities of member banks</a:t>
            </a:r>
          </a:p>
          <a:p>
            <a:pPr marL="266700" indent="-266700">
              <a:lnSpc>
                <a:spcPct val="130000"/>
              </a:lnSpc>
              <a:buFontTx/>
              <a:buChar char="•"/>
            </a:pPr>
            <a:r>
              <a:rPr lang="en-US" altLang="ko-KR" sz="2400"/>
              <a:t>Risk exposure</a:t>
            </a:r>
          </a:p>
          <a:p>
            <a:pPr marL="266700" indent="-266700">
              <a:lnSpc>
                <a:spcPct val="130000"/>
              </a:lnSpc>
              <a:buFontTx/>
              <a:buChar char="•"/>
            </a:pPr>
            <a:r>
              <a:rPr lang="en-US" altLang="ko-KR" sz="2400"/>
              <a:t>Probability of failures</a:t>
            </a:r>
          </a:p>
          <a:p>
            <a:pPr marL="266700" indent="-266700">
              <a:lnSpc>
                <a:spcPct val="110000"/>
              </a:lnSpc>
              <a:buFontTx/>
              <a:buChar char="•"/>
            </a:pPr>
            <a:r>
              <a:rPr lang="en-US" altLang="ko-KR" sz="2400"/>
              <a:t>Characteristics of typical losses, e.g.  concentration</a:t>
            </a:r>
          </a:p>
        </p:txBody>
      </p:sp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446088" y="160338"/>
            <a:ext cx="7993062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latinLnBrk="1" hangingPunct="1">
              <a:spcBef>
                <a:spcPct val="0"/>
              </a:spcBef>
            </a:pPr>
            <a:r>
              <a:rPr lang="en-US" altLang="ko-KR" sz="2400" dirty="0" smtClean="0">
                <a:solidFill>
                  <a:srgbClr val="FFFF00"/>
                </a:solidFill>
                <a:ea typeface="굴림" pitchFamily="50" charset="-127"/>
              </a:rPr>
              <a:t>                  4</a:t>
            </a:r>
            <a:r>
              <a:rPr lang="en-US" altLang="ko-KR" sz="2400" dirty="0">
                <a:solidFill>
                  <a:srgbClr val="FFFF00"/>
                </a:solidFill>
                <a:ea typeface="굴림" pitchFamily="50" charset="-127"/>
              </a:rPr>
              <a:t>. Target-Reserve Ratio Approach </a:t>
            </a:r>
          </a:p>
        </p:txBody>
      </p:sp>
      <p:sp>
        <p:nvSpPr>
          <p:cNvPr id="9220" name="AutoShape 7"/>
          <p:cNvSpPr>
            <a:spLocks noChangeArrowheads="1"/>
          </p:cNvSpPr>
          <p:nvPr/>
        </p:nvSpPr>
        <p:spPr bwMode="auto">
          <a:xfrm>
            <a:off x="611188" y="1414463"/>
            <a:ext cx="7780337" cy="633412"/>
          </a:xfrm>
          <a:prstGeom prst="flowChartAlternateProcess">
            <a:avLst/>
          </a:prstGeom>
          <a:gradFill rotWithShape="1">
            <a:gsLst>
              <a:gs pos="0">
                <a:srgbClr val="CCFF66">
                  <a:alpha val="60001"/>
                </a:srgbClr>
              </a:gs>
              <a:gs pos="50000">
                <a:srgbClr val="FFFFFF"/>
              </a:gs>
              <a:gs pos="100000">
                <a:srgbClr val="CCFF66">
                  <a:alpha val="60001"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 altLang="ko-KR" sz="2400" dirty="0"/>
              <a:t>Factors to take into account</a:t>
            </a:r>
          </a:p>
        </p:txBody>
      </p:sp>
      <p:sp>
        <p:nvSpPr>
          <p:cNvPr id="9221" name="슬라이드 번호 개체 틀 5"/>
          <p:cNvSpPr txBox="1">
            <a:spLocks noGrp="1"/>
          </p:cNvSpPr>
          <p:nvPr/>
        </p:nvSpPr>
        <p:spPr bwMode="auto">
          <a:xfrm>
            <a:off x="8604250" y="6338888"/>
            <a:ext cx="43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latinLnBrk="1" hangingPunct="1">
              <a:spcBef>
                <a:spcPct val="0"/>
              </a:spcBef>
            </a:pPr>
            <a:r>
              <a:rPr kumimoji="1" lang="en-US" altLang="ko-KR" sz="1400">
                <a:solidFill>
                  <a:schemeClr val="tx1"/>
                </a:solidFill>
                <a:latin typeface="Arial Black" pitchFamily="34" charset="0"/>
                <a:ea typeface="굴림" pitchFamily="50" charset="-127"/>
              </a:rPr>
              <a:t>6</a:t>
            </a: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25382"/>
            <a:ext cx="1250951" cy="97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7"/>
          <p:cNvSpPr>
            <a:spLocks noChangeArrowheads="1"/>
          </p:cNvSpPr>
          <p:nvPr/>
        </p:nvSpPr>
        <p:spPr bwMode="auto">
          <a:xfrm>
            <a:off x="827088" y="3046413"/>
            <a:ext cx="1943100" cy="2520950"/>
          </a:xfrm>
          <a:prstGeom prst="can">
            <a:avLst>
              <a:gd name="adj" fmla="val 32843"/>
            </a:avLst>
          </a:prstGeom>
          <a:solidFill>
            <a:srgbClr val="00CCFF">
              <a:alpha val="59999"/>
            </a:srgbClr>
          </a:solidFill>
          <a:ln w="9525">
            <a:solidFill>
              <a:srgbClr val="264A7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2000">
                <a:ea typeface="굴림" pitchFamily="50" charset="-127"/>
              </a:rPr>
              <a:t>Funds</a:t>
            </a:r>
          </a:p>
        </p:txBody>
      </p:sp>
      <p:sp>
        <p:nvSpPr>
          <p:cNvPr id="10243" name="AutoShape 8"/>
          <p:cNvSpPr>
            <a:spLocks noChangeArrowheads="1"/>
          </p:cNvSpPr>
          <p:nvPr/>
        </p:nvSpPr>
        <p:spPr bwMode="auto">
          <a:xfrm>
            <a:off x="827088" y="2541588"/>
            <a:ext cx="1943100" cy="1152525"/>
          </a:xfrm>
          <a:prstGeom prst="can">
            <a:avLst>
              <a:gd name="adj" fmla="val 47245"/>
            </a:avLst>
          </a:prstGeom>
          <a:solidFill>
            <a:srgbClr val="DEBDFF">
              <a:alpha val="83136"/>
            </a:srgbClr>
          </a:solidFill>
          <a:ln w="9525">
            <a:solidFill>
              <a:srgbClr val="264A76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4" name="Line 10"/>
          <p:cNvSpPr>
            <a:spLocks noChangeShapeType="1"/>
          </p:cNvSpPr>
          <p:nvPr/>
        </p:nvSpPr>
        <p:spPr bwMode="auto">
          <a:xfrm>
            <a:off x="2843213" y="3478213"/>
            <a:ext cx="1295400" cy="0"/>
          </a:xfrm>
          <a:prstGeom prst="line">
            <a:avLst/>
          </a:prstGeom>
          <a:noFill/>
          <a:ln w="9525">
            <a:solidFill>
              <a:srgbClr val="264A76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10245" name="Line 12"/>
          <p:cNvSpPr>
            <a:spLocks noChangeShapeType="1"/>
          </p:cNvSpPr>
          <p:nvPr/>
        </p:nvSpPr>
        <p:spPr bwMode="auto">
          <a:xfrm>
            <a:off x="2843213" y="2759075"/>
            <a:ext cx="1295400" cy="0"/>
          </a:xfrm>
          <a:prstGeom prst="line">
            <a:avLst/>
          </a:prstGeom>
          <a:noFill/>
          <a:ln w="9525">
            <a:solidFill>
              <a:srgbClr val="264A76"/>
            </a:solidFill>
            <a:round/>
            <a:headEnd/>
            <a:tailEnd/>
          </a:ln>
        </p:spPr>
        <p:txBody>
          <a:bodyPr/>
          <a:lstStyle/>
          <a:p>
            <a:endParaRPr lang="en-IN"/>
          </a:p>
        </p:txBody>
      </p:sp>
      <p:sp>
        <p:nvSpPr>
          <p:cNvPr id="10246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4211638" y="2541588"/>
            <a:ext cx="3816350" cy="493712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ko-KR" sz="2000" b="1" smtClean="0">
                <a:solidFill>
                  <a:srgbClr val="264A76"/>
                </a:solidFill>
                <a:latin typeface="Verdana" pitchFamily="34" charset="0"/>
              </a:rPr>
              <a:t>Accumulated funds</a:t>
            </a:r>
          </a:p>
        </p:txBody>
      </p:sp>
      <p:sp>
        <p:nvSpPr>
          <p:cNvPr id="10247" name="Rectangle 15"/>
          <p:cNvSpPr>
            <a:spLocks noChangeArrowheads="1"/>
          </p:cNvSpPr>
          <p:nvPr/>
        </p:nvSpPr>
        <p:spPr bwMode="auto">
          <a:xfrm>
            <a:off x="4211638" y="3260725"/>
            <a:ext cx="38163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latinLnBrk="1" hangingPunct="1">
              <a:lnSpc>
                <a:spcPct val="90000"/>
              </a:lnSpc>
              <a:spcBef>
                <a:spcPct val="20000"/>
              </a:spcBef>
            </a:pPr>
            <a:r>
              <a:rPr kumimoji="1" lang="en-US" altLang="ko-KR" sz="2000">
                <a:ea typeface="굴림" pitchFamily="50" charset="-127"/>
              </a:rPr>
              <a:t>Target reserve</a:t>
            </a:r>
          </a:p>
        </p:txBody>
      </p:sp>
      <p:pic>
        <p:nvPicPr>
          <p:cNvPr id="10248" name="Picture 16" descr="j043793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7038" y="4125913"/>
            <a:ext cx="178435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Text Box 17"/>
          <p:cNvSpPr txBox="1">
            <a:spLocks noChangeArrowheads="1"/>
          </p:cNvSpPr>
          <p:nvPr/>
        </p:nvSpPr>
        <p:spPr bwMode="auto">
          <a:xfrm>
            <a:off x="6946900" y="4629150"/>
            <a:ext cx="1655763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000" b="0">
                <a:ea typeface="굴림" pitchFamily="50" charset="-127"/>
              </a:rPr>
              <a:t>Member institutions</a:t>
            </a:r>
          </a:p>
        </p:txBody>
      </p:sp>
      <p:sp>
        <p:nvSpPr>
          <p:cNvPr id="11290" name="Freeform 26"/>
          <p:cNvSpPr>
            <a:spLocks/>
          </p:cNvSpPr>
          <p:nvPr/>
        </p:nvSpPr>
        <p:spPr bwMode="auto">
          <a:xfrm rot="13640043">
            <a:off x="2664619" y="3439319"/>
            <a:ext cx="3168650" cy="1084262"/>
          </a:xfrm>
          <a:custGeom>
            <a:avLst/>
            <a:gdLst/>
            <a:ahLst/>
            <a:cxnLst>
              <a:cxn ang="0">
                <a:pos x="1224" y="0"/>
              </a:cxn>
              <a:cxn ang="0">
                <a:pos x="300" y="174"/>
              </a:cxn>
              <a:cxn ang="0">
                <a:pos x="264" y="66"/>
              </a:cxn>
              <a:cxn ang="0">
                <a:pos x="0" y="348"/>
              </a:cxn>
              <a:cxn ang="0">
                <a:pos x="378" y="468"/>
              </a:cxn>
              <a:cxn ang="0">
                <a:pos x="378" y="342"/>
              </a:cxn>
              <a:cxn ang="0">
                <a:pos x="1296" y="54"/>
              </a:cxn>
            </a:cxnLst>
            <a:rect l="0" t="0" r="r" b="b"/>
            <a:pathLst>
              <a:path w="1296" h="468">
                <a:moveTo>
                  <a:pt x="1224" y="0"/>
                </a:moveTo>
                <a:lnTo>
                  <a:pt x="300" y="174"/>
                </a:lnTo>
                <a:lnTo>
                  <a:pt x="264" y="66"/>
                </a:lnTo>
                <a:lnTo>
                  <a:pt x="0" y="348"/>
                </a:lnTo>
                <a:lnTo>
                  <a:pt x="378" y="468"/>
                </a:lnTo>
                <a:lnTo>
                  <a:pt x="378" y="342"/>
                </a:lnTo>
                <a:lnTo>
                  <a:pt x="1296" y="54"/>
                </a:lnTo>
              </a:path>
            </a:pathLst>
          </a:custGeom>
          <a:gradFill rotWithShape="0">
            <a:gsLst>
              <a:gs pos="0">
                <a:srgbClr val="3366CC"/>
              </a:gs>
              <a:gs pos="50000">
                <a:srgbClr val="3366CC">
                  <a:gamma/>
                  <a:tint val="0"/>
                  <a:invGamma/>
                </a:srgbClr>
              </a:gs>
              <a:gs pos="100000">
                <a:srgbClr val="3366CC"/>
              </a:gs>
            </a:gsLst>
            <a:lin ang="0" scaled="1"/>
          </a:gradFill>
          <a:ln w="1270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dist="25400" dir="10800000" algn="ctr" rotWithShape="0">
              <a:srgbClr val="3366CC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51" name="Rectangle 27"/>
          <p:cNvSpPr>
            <a:spLocks noChangeArrowheads="1"/>
          </p:cNvSpPr>
          <p:nvPr/>
        </p:nvSpPr>
        <p:spPr bwMode="auto">
          <a:xfrm>
            <a:off x="446088" y="160338"/>
            <a:ext cx="8555068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latinLnBrk="1" hangingPunct="1">
              <a:spcBef>
                <a:spcPct val="0"/>
              </a:spcBef>
            </a:pPr>
            <a:r>
              <a:rPr lang="en-US" altLang="ko-KR" sz="2400" dirty="0" smtClean="0">
                <a:solidFill>
                  <a:srgbClr val="FFFF00"/>
                </a:solidFill>
                <a:ea typeface="굴림" pitchFamily="50" charset="-127"/>
              </a:rPr>
              <a:t>       4</a:t>
            </a:r>
            <a:r>
              <a:rPr lang="en-US" altLang="ko-KR" sz="2400" dirty="0">
                <a:solidFill>
                  <a:srgbClr val="FFFF00"/>
                </a:solidFill>
                <a:ea typeface="굴림" pitchFamily="50" charset="-127"/>
              </a:rPr>
              <a:t>. Target-Reserve Ratio Approach</a:t>
            </a:r>
            <a:r>
              <a:rPr lang="en-US" altLang="ko-KR" sz="2000" dirty="0">
                <a:solidFill>
                  <a:srgbClr val="FFFF00"/>
                </a:solidFill>
                <a:ea typeface="굴림" pitchFamily="50" charset="-127"/>
              </a:rPr>
              <a:t> (Continued) </a:t>
            </a:r>
          </a:p>
        </p:txBody>
      </p:sp>
      <p:sp>
        <p:nvSpPr>
          <p:cNvPr id="10252" name="AutoShape 28"/>
          <p:cNvSpPr>
            <a:spLocks noChangeArrowheads="1"/>
          </p:cNvSpPr>
          <p:nvPr/>
        </p:nvSpPr>
        <p:spPr bwMode="auto">
          <a:xfrm>
            <a:off x="611188" y="1389063"/>
            <a:ext cx="7489825" cy="633412"/>
          </a:xfrm>
          <a:prstGeom prst="flowChartAlternateProcess">
            <a:avLst/>
          </a:prstGeom>
          <a:gradFill rotWithShape="1">
            <a:gsLst>
              <a:gs pos="0">
                <a:srgbClr val="CCFF66">
                  <a:alpha val="60001"/>
                </a:srgbClr>
              </a:gs>
              <a:gs pos="50000">
                <a:srgbClr val="FFFFFF"/>
              </a:gs>
              <a:gs pos="100000">
                <a:srgbClr val="CCFF66">
                  <a:alpha val="60001"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None/>
            </a:pPr>
            <a:r>
              <a:rPr lang="en-US" altLang="ko-KR" sz="2400"/>
              <a:t>Disbursements, rebates</a:t>
            </a:r>
          </a:p>
        </p:txBody>
      </p:sp>
      <p:sp>
        <p:nvSpPr>
          <p:cNvPr id="10253" name="슬라이드 번호 개체 틀 5"/>
          <p:cNvSpPr txBox="1">
            <a:spLocks noGrp="1"/>
          </p:cNvSpPr>
          <p:nvPr/>
        </p:nvSpPr>
        <p:spPr bwMode="auto">
          <a:xfrm>
            <a:off x="8604250" y="6337300"/>
            <a:ext cx="43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latinLnBrk="1" hangingPunct="1">
              <a:spcBef>
                <a:spcPct val="0"/>
              </a:spcBef>
            </a:pPr>
            <a:r>
              <a:rPr kumimoji="1" lang="en-US" altLang="ko-KR" sz="1400">
                <a:solidFill>
                  <a:schemeClr val="tx1"/>
                </a:solidFill>
                <a:latin typeface="Arial Black" pitchFamily="34" charset="0"/>
                <a:ea typeface="굴림" pitchFamily="50" charset="-127"/>
              </a:rPr>
              <a:t>7</a:t>
            </a: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2" y="25382"/>
            <a:ext cx="1250951" cy="97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animBg="1"/>
      <p:bldP spid="10244" grpId="0" animBg="1"/>
      <p:bldP spid="10245" grpId="0" animBg="1"/>
      <p:bldP spid="10246" grpId="0" build="p"/>
      <p:bldP spid="10247" grpId="0"/>
      <p:bldP spid="10249" grpId="0"/>
      <p:bldP spid="11290" grpId="0" animBg="1"/>
      <p:bldP spid="10252" grpId="0" animBg="1"/>
    </p:bld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00">
            <a:alpha val="60001"/>
          </a:srgbClr>
        </a:solidFill>
        <a:ln w="9525" cap="flat" cmpd="sng" algn="ctr">
          <a:solidFill>
            <a:srgbClr val="264A7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ko-KR" altLang="en-US" sz="3200" b="1" i="0" u="none" strike="noStrike" cap="none" normalizeH="0" baseline="0" smtClean="0">
            <a:ln>
              <a:noFill/>
            </a:ln>
            <a:solidFill>
              <a:srgbClr val="264A76"/>
            </a:solidFill>
            <a:effectLst/>
            <a:latin typeface="Verdana" pitchFamily="34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00">
            <a:alpha val="60001"/>
          </a:srgbClr>
        </a:solidFill>
        <a:ln w="9525" cap="flat" cmpd="sng" algn="ctr">
          <a:solidFill>
            <a:srgbClr val="264A7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ko-KR" altLang="en-US" sz="3200" b="1" i="0" u="none" strike="noStrike" cap="none" normalizeH="0" baseline="0" smtClean="0">
            <a:ln>
              <a:noFill/>
            </a:ln>
            <a:solidFill>
              <a:srgbClr val="264A76"/>
            </a:solidFill>
            <a:effectLst/>
            <a:latin typeface="Verdana" pitchFamily="34" charset="0"/>
            <a:ea typeface="MS PGothic" pitchFamily="34" charset="-128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2882</TotalTime>
  <Words>661</Words>
  <Application>Microsoft Office PowerPoint</Application>
  <PresentationFormat>On-screen Show (4:3)</PresentationFormat>
  <Paragraphs>165</Paragraphs>
  <Slides>16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기본 디자인</vt:lpstr>
      <vt:lpstr>Photo Editor 사진</vt:lpstr>
      <vt:lpstr>Slide 1</vt:lpstr>
      <vt:lpstr>Slide 2</vt:lpstr>
      <vt:lpstr>I. IADI’s Guidance Points</vt:lpstr>
      <vt:lpstr>Slide 4</vt:lpstr>
      <vt:lpstr>Slide 5</vt:lpstr>
      <vt:lpstr>=</vt:lpstr>
      <vt:lpstr>Slide 7</vt:lpstr>
      <vt:lpstr>Slide 8</vt:lpstr>
      <vt:lpstr>Slide 9</vt:lpstr>
      <vt:lpstr>Slide 10</vt:lpstr>
      <vt:lpstr>Slide 11</vt:lpstr>
      <vt:lpstr>II. Funding of the KDIC</vt:lpstr>
      <vt:lpstr>Slide 13</vt:lpstr>
      <vt:lpstr>Slide 14</vt:lpstr>
      <vt:lpstr>Slide 15</vt:lpstr>
      <vt:lpstr>Slide 16</vt:lpstr>
    </vt:vector>
  </TitlesOfParts>
  <Company>USERS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PC_USER</dc:creator>
  <cp:lastModifiedBy>Pratik Mitra</cp:lastModifiedBy>
  <cp:revision>82</cp:revision>
  <dcterms:created xsi:type="dcterms:W3CDTF">2009-12-02T08:26:11Z</dcterms:created>
  <dcterms:modified xsi:type="dcterms:W3CDTF">2010-01-15T08:14:27Z</dcterms:modified>
</cp:coreProperties>
</file>